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 id="262" r:id="rId6"/>
    <p:sldId id="263" r:id="rId7"/>
    <p:sldId id="267" r:id="rId8"/>
    <p:sldId id="272" r:id="rId9"/>
    <p:sldId id="270" r:id="rId10"/>
    <p:sldId id="271" r:id="rId11"/>
    <p:sldId id="275" r:id="rId12"/>
    <p:sldId id="264" r:id="rId13"/>
    <p:sldId id="265" r:id="rId14"/>
    <p:sldId id="266" r:id="rId15"/>
    <p:sldId id="269" r:id="rId16"/>
    <p:sldId id="274" r:id="rId17"/>
    <p:sldId id="268" r:id="rId18"/>
    <p:sldId id="27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 Wilson" initials="CW" lastIdx="2" clrIdx="0">
    <p:extLst>
      <p:ext uri="{19B8F6BF-5375-455C-9EA6-DF929625EA0E}">
        <p15:presenceInfo xmlns:p15="http://schemas.microsoft.com/office/powerpoint/2012/main" userId="S-1-5-21-934535399-947786110-2776263610-459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696F662-2ED6-490B-B841-3B051AE3F299}"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2162FB-E714-4537-8F92-55F75A0ADE7D}" type="slidenum">
              <a:rPr lang="en-GB" smtClean="0"/>
              <a:t>‹#›</a:t>
            </a:fld>
            <a:endParaRPr lang="en-GB"/>
          </a:p>
        </p:txBody>
      </p:sp>
    </p:spTree>
    <p:extLst>
      <p:ext uri="{BB962C8B-B14F-4D97-AF65-F5344CB8AC3E}">
        <p14:creationId xmlns:p14="http://schemas.microsoft.com/office/powerpoint/2010/main" val="39349194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696F662-2ED6-490B-B841-3B051AE3F299}"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2162FB-E714-4537-8F92-55F75A0ADE7D}" type="slidenum">
              <a:rPr lang="en-GB" smtClean="0"/>
              <a:t>‹#›</a:t>
            </a:fld>
            <a:endParaRPr lang="en-GB"/>
          </a:p>
        </p:txBody>
      </p:sp>
    </p:spTree>
    <p:extLst>
      <p:ext uri="{BB962C8B-B14F-4D97-AF65-F5344CB8AC3E}">
        <p14:creationId xmlns:p14="http://schemas.microsoft.com/office/powerpoint/2010/main" val="31532551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96F662-2ED6-490B-B841-3B051AE3F299}"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2162FB-E714-4537-8F92-55F75A0ADE7D}" type="slidenum">
              <a:rPr lang="en-GB" smtClean="0"/>
              <a:t>‹#›</a:t>
            </a:fld>
            <a:endParaRPr lang="en-GB"/>
          </a:p>
        </p:txBody>
      </p:sp>
    </p:spTree>
    <p:extLst>
      <p:ext uri="{BB962C8B-B14F-4D97-AF65-F5344CB8AC3E}">
        <p14:creationId xmlns:p14="http://schemas.microsoft.com/office/powerpoint/2010/main" val="2586107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696F662-2ED6-490B-B841-3B051AE3F299}" type="datetimeFigureOut">
              <a:rPr lang="en-GB" smtClean="0"/>
              <a:t>07/02/2025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2162FB-E714-4537-8F92-55F75A0ADE7D}" type="slidenum">
              <a:rPr lang="en-GB" smtClean="0"/>
              <a:t>‹#›</a:t>
            </a:fld>
            <a:endParaRPr lang="en-GB"/>
          </a:p>
        </p:txBody>
      </p:sp>
    </p:spTree>
    <p:extLst>
      <p:ext uri="{BB962C8B-B14F-4D97-AF65-F5344CB8AC3E}">
        <p14:creationId xmlns:p14="http://schemas.microsoft.com/office/powerpoint/2010/main" val="2287290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696F662-2ED6-490B-B841-3B051AE3F299}" type="datetimeFigureOut">
              <a:rPr lang="en-GB" smtClean="0"/>
              <a:t>07/02/2025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2162FB-E714-4537-8F92-55F75A0ADE7D}" type="slidenum">
              <a:rPr lang="en-GB" smtClean="0"/>
              <a:t>‹#›</a:t>
            </a:fld>
            <a:endParaRPr lang="en-GB"/>
          </a:p>
        </p:txBody>
      </p:sp>
    </p:spTree>
    <p:extLst>
      <p:ext uri="{BB962C8B-B14F-4D97-AF65-F5344CB8AC3E}">
        <p14:creationId xmlns:p14="http://schemas.microsoft.com/office/powerpoint/2010/main" val="3287945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696F662-2ED6-490B-B841-3B051AE3F299}" type="datetimeFigureOut">
              <a:rPr lang="en-GB" smtClean="0"/>
              <a:t>07/02/2025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2162FB-E714-4537-8F92-55F75A0ADE7D}" type="slidenum">
              <a:rPr lang="en-GB" smtClean="0"/>
              <a:t>‹#›</a:t>
            </a:fld>
            <a:endParaRPr lang="en-GB"/>
          </a:p>
        </p:txBody>
      </p:sp>
    </p:spTree>
    <p:extLst>
      <p:ext uri="{BB962C8B-B14F-4D97-AF65-F5344CB8AC3E}">
        <p14:creationId xmlns:p14="http://schemas.microsoft.com/office/powerpoint/2010/main" val="4292947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96F662-2ED6-490B-B841-3B051AE3F299}" type="datetimeFigureOut">
              <a:rPr lang="en-GB" smtClean="0"/>
              <a:t>07/02/2025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2162FB-E714-4537-8F92-55F75A0ADE7D}" type="slidenum">
              <a:rPr lang="en-GB" smtClean="0"/>
              <a:t>‹#›</a:t>
            </a:fld>
            <a:endParaRPr lang="en-GB"/>
          </a:p>
        </p:txBody>
      </p:sp>
    </p:spTree>
    <p:extLst>
      <p:ext uri="{BB962C8B-B14F-4D97-AF65-F5344CB8AC3E}">
        <p14:creationId xmlns:p14="http://schemas.microsoft.com/office/powerpoint/2010/main" val="4008872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696F662-2ED6-490B-B841-3B051AE3F299}" type="datetimeFigureOut">
              <a:rPr lang="en-GB" smtClean="0"/>
              <a:t>07/02/2025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2162FB-E714-4537-8F92-55F75A0ADE7D}" type="slidenum">
              <a:rPr lang="en-GB" smtClean="0"/>
              <a:t>‹#›</a:t>
            </a:fld>
            <a:endParaRPr lang="en-GB"/>
          </a:p>
        </p:txBody>
      </p:sp>
    </p:spTree>
    <p:extLst>
      <p:ext uri="{BB962C8B-B14F-4D97-AF65-F5344CB8AC3E}">
        <p14:creationId xmlns:p14="http://schemas.microsoft.com/office/powerpoint/2010/main" val="3556759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696F662-2ED6-490B-B841-3B051AE3F299}" type="datetimeFigureOut">
              <a:rPr lang="en-GB" smtClean="0"/>
              <a:t>07/02/2025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2162FB-E714-4537-8F92-55F75A0ADE7D}" type="slidenum">
              <a:rPr lang="en-GB" smtClean="0"/>
              <a:t>‹#›</a:t>
            </a:fld>
            <a:endParaRPr lang="en-GB"/>
          </a:p>
        </p:txBody>
      </p:sp>
    </p:spTree>
    <p:extLst>
      <p:ext uri="{BB962C8B-B14F-4D97-AF65-F5344CB8AC3E}">
        <p14:creationId xmlns:p14="http://schemas.microsoft.com/office/powerpoint/2010/main" val="41780316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696F662-2ED6-490B-B841-3B051AE3F299}"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2162FB-E714-4537-8F92-55F75A0ADE7D}" type="slidenum">
              <a:rPr lang="en-GB" smtClean="0"/>
              <a:t>‹#›</a:t>
            </a:fld>
            <a:endParaRPr lang="en-GB"/>
          </a:p>
        </p:txBody>
      </p:sp>
    </p:spTree>
    <p:extLst>
      <p:ext uri="{BB962C8B-B14F-4D97-AF65-F5344CB8AC3E}">
        <p14:creationId xmlns:p14="http://schemas.microsoft.com/office/powerpoint/2010/main" val="36614850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696F662-2ED6-490B-B841-3B051AE3F299}"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2162FB-E714-4537-8F92-55F75A0ADE7D}" type="slidenum">
              <a:rPr lang="en-GB" smtClean="0"/>
              <a:t>‹#›</a:t>
            </a:fld>
            <a:endParaRPr lang="en-GB"/>
          </a:p>
        </p:txBody>
      </p:sp>
    </p:spTree>
    <p:extLst>
      <p:ext uri="{BB962C8B-B14F-4D97-AF65-F5344CB8AC3E}">
        <p14:creationId xmlns:p14="http://schemas.microsoft.com/office/powerpoint/2010/main" val="3328445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96F662-2ED6-490B-B841-3B051AE3F299}" type="datetimeFigureOut">
              <a:rPr lang="en-GB" smtClean="0"/>
              <a:t>07/02/2025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2162FB-E714-4537-8F92-55F75A0ADE7D}" type="slidenum">
              <a:rPr lang="en-GB" smtClean="0"/>
              <a:t>‹#›</a:t>
            </a:fld>
            <a:endParaRPr lang="en-GB"/>
          </a:p>
        </p:txBody>
      </p:sp>
    </p:spTree>
    <p:extLst>
      <p:ext uri="{BB962C8B-B14F-4D97-AF65-F5344CB8AC3E}">
        <p14:creationId xmlns:p14="http://schemas.microsoft.com/office/powerpoint/2010/main" val="10348753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ocr.org.uk/qualifications/gcse/physical-education-j587-from-2016/"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poyntonhighschool-my.sharepoint.com/:f:/g/personal/cgi_phs_cheshire_sch_uk/EiuWPfKJ5bVPsr3OuxD4gvYBKeKgVbYvxvhrA26__I1VPw?e=HjTQmT"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linkprotect.cudasvc.com/url?a=https%3a%2f%2fteachcambridge.org%2fitem%2fe8f27b31-50f0-401e-913b-65aa720fca98&amp;c=E,1,vkX2lJs41IBuRr2ay3Nudw90C4wcGhItD5EiWeXenneKCcVj6O5_UkXmY5Kp25N9bZVSleiRWx98E4DIdKSR1m5_j6JXlIJVbiXh-AtAVA1LL9Ugcw,,&amp;typo=1"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mailto:kas@phs.cheshire.sch.uk" TargetMode="External"/><Relationship Id="rId7" Type="http://schemas.openxmlformats.org/officeDocument/2006/relationships/hyperlink" Target="mailto:cmegarrell@phs.cheshire.sch.uk" TargetMode="External"/><Relationship Id="rId2" Type="http://schemas.openxmlformats.org/officeDocument/2006/relationships/hyperlink" Target="mailto:mhenderson@phs.cheshire.sch.uk" TargetMode="External"/><Relationship Id="rId1" Type="http://schemas.openxmlformats.org/officeDocument/2006/relationships/slideLayout" Target="../slideLayouts/slideLayout2.xml"/><Relationship Id="rId6" Type="http://schemas.openxmlformats.org/officeDocument/2006/relationships/hyperlink" Target="mailto:jhancock@phs.cheshire.sch.uk" TargetMode="External"/><Relationship Id="rId5" Type="http://schemas.openxmlformats.org/officeDocument/2006/relationships/hyperlink" Target="mailto:akennedy@phs.cheshire.sch.uk" TargetMode="External"/><Relationship Id="rId4" Type="http://schemas.openxmlformats.org/officeDocument/2006/relationships/hyperlink" Target="mailto:cwilson@phs.cheshire.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Poynton High School</a:t>
            </a:r>
          </a:p>
        </p:txBody>
      </p:sp>
      <p:sp>
        <p:nvSpPr>
          <p:cNvPr id="3" name="Subtitle 2"/>
          <p:cNvSpPr>
            <a:spLocks noGrp="1"/>
          </p:cNvSpPr>
          <p:nvPr>
            <p:ph type="subTitle" idx="1"/>
          </p:nvPr>
        </p:nvSpPr>
        <p:spPr/>
        <p:txBody>
          <a:bodyPr/>
          <a:lstStyle/>
          <a:p>
            <a:r>
              <a:rPr lang="en-GB" dirty="0"/>
              <a:t>GCSE PE and Cambridge National Sport Studies </a:t>
            </a:r>
          </a:p>
          <a:p>
            <a:r>
              <a:rPr lang="en-GB" dirty="0"/>
              <a:t>Filmed Evidence (FE)</a:t>
            </a:r>
          </a:p>
        </p:txBody>
      </p:sp>
      <p:pic>
        <p:nvPicPr>
          <p:cNvPr id="4" name="Picture 3"/>
          <p:cNvPicPr>
            <a:picLocks noChangeAspect="1"/>
          </p:cNvPicPr>
          <p:nvPr/>
        </p:nvPicPr>
        <p:blipFill rotWithShape="1">
          <a:blip r:embed="rId2"/>
          <a:srcRect l="19123" t="19143" r="17439" b="19663"/>
          <a:stretch/>
        </p:blipFill>
        <p:spPr>
          <a:xfrm>
            <a:off x="10379242" y="0"/>
            <a:ext cx="1812758" cy="1748589"/>
          </a:xfrm>
          <a:prstGeom prst="rect">
            <a:avLst/>
          </a:prstGeom>
        </p:spPr>
      </p:pic>
    </p:spTree>
    <p:extLst>
      <p:ext uri="{BB962C8B-B14F-4D97-AF65-F5344CB8AC3E}">
        <p14:creationId xmlns:p14="http://schemas.microsoft.com/office/powerpoint/2010/main" val="24684085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Purpose of the PowerPoint</a:t>
            </a:r>
          </a:p>
        </p:txBody>
      </p:sp>
      <p:sp>
        <p:nvSpPr>
          <p:cNvPr id="3" name="Content Placeholder 2"/>
          <p:cNvSpPr>
            <a:spLocks noGrp="1"/>
          </p:cNvSpPr>
          <p:nvPr>
            <p:ph idx="1"/>
          </p:nvPr>
        </p:nvSpPr>
        <p:spPr/>
        <p:txBody>
          <a:bodyPr/>
          <a:lstStyle/>
          <a:p>
            <a:r>
              <a:rPr lang="en-GB" dirty="0"/>
              <a:t>Inform students and parents of examination board requirements.</a:t>
            </a:r>
          </a:p>
          <a:p>
            <a:pPr marL="148590" indent="0" algn="ctr">
              <a:buNone/>
            </a:pPr>
            <a:r>
              <a:rPr lang="en-GB" dirty="0">
                <a:hlinkClick r:id="rId2"/>
              </a:rPr>
              <a:t>https://www.ocr.org.uk/qualifications/gcse/physical-education-j587-from-2016/</a:t>
            </a:r>
            <a:r>
              <a:rPr lang="en-GB" dirty="0"/>
              <a:t> </a:t>
            </a:r>
          </a:p>
          <a:p>
            <a:r>
              <a:rPr lang="en-GB" dirty="0"/>
              <a:t>The link is from the GCSE page but is also applicable to CNAT</a:t>
            </a:r>
          </a:p>
          <a:p>
            <a:pPr marL="0" indent="0">
              <a:buNone/>
            </a:pPr>
            <a:endParaRPr lang="en-GB" dirty="0"/>
          </a:p>
          <a:p>
            <a:r>
              <a:rPr lang="en-GB" dirty="0"/>
              <a:t>Advise students and parents about how we manage those requirements within the department.</a:t>
            </a:r>
          </a:p>
          <a:p>
            <a:endParaRPr lang="en-GB" dirty="0"/>
          </a:p>
          <a:p>
            <a:r>
              <a:rPr lang="en-GB" dirty="0"/>
              <a:t>Support and communicate to students and parents.</a:t>
            </a:r>
          </a:p>
          <a:p>
            <a:endParaRPr lang="en-GB" dirty="0"/>
          </a:p>
        </p:txBody>
      </p:sp>
    </p:spTree>
    <p:extLst>
      <p:ext uri="{BB962C8B-B14F-4D97-AF65-F5344CB8AC3E}">
        <p14:creationId xmlns:p14="http://schemas.microsoft.com/office/powerpoint/2010/main" val="15583320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4629" y="37876"/>
            <a:ext cx="10515600" cy="603148"/>
          </a:xfrm>
        </p:spPr>
        <p:txBody>
          <a:bodyPr>
            <a:normAutofit fontScale="90000"/>
          </a:bodyPr>
          <a:lstStyle/>
          <a:p>
            <a:pPr algn="ctr"/>
            <a:r>
              <a:rPr lang="en-GB" dirty="0"/>
              <a:t>List of Sports – OCR </a:t>
            </a:r>
          </a:p>
        </p:txBody>
      </p:sp>
      <p:graphicFrame>
        <p:nvGraphicFramePr>
          <p:cNvPr id="7" name="Table 6"/>
          <p:cNvGraphicFramePr>
            <a:graphicFrameLocks noGrp="1"/>
          </p:cNvGraphicFramePr>
          <p:nvPr>
            <p:extLst>
              <p:ext uri="{D42A27DB-BD31-4B8C-83A1-F6EECF244321}">
                <p14:modId xmlns:p14="http://schemas.microsoft.com/office/powerpoint/2010/main" val="1924543921"/>
              </p:ext>
            </p:extLst>
          </p:nvPr>
        </p:nvGraphicFramePr>
        <p:xfrm>
          <a:off x="191815" y="641024"/>
          <a:ext cx="5830614" cy="5875141"/>
        </p:xfrm>
        <a:graphic>
          <a:graphicData uri="http://schemas.openxmlformats.org/drawingml/2006/table">
            <a:tbl>
              <a:tblPr firstRow="1" bandRow="1">
                <a:tableStyleId>{073A0DAA-6AF3-43AB-8588-CEC1D06C72B9}</a:tableStyleId>
              </a:tblPr>
              <a:tblGrid>
                <a:gridCol w="1826171">
                  <a:extLst>
                    <a:ext uri="{9D8B030D-6E8A-4147-A177-3AD203B41FA5}">
                      <a16:colId xmlns:a16="http://schemas.microsoft.com/office/drawing/2014/main" val="1753552918"/>
                    </a:ext>
                  </a:extLst>
                </a:gridCol>
                <a:gridCol w="1891862">
                  <a:extLst>
                    <a:ext uri="{9D8B030D-6E8A-4147-A177-3AD203B41FA5}">
                      <a16:colId xmlns:a16="http://schemas.microsoft.com/office/drawing/2014/main" val="302558395"/>
                    </a:ext>
                  </a:extLst>
                </a:gridCol>
                <a:gridCol w="2112581">
                  <a:extLst>
                    <a:ext uri="{9D8B030D-6E8A-4147-A177-3AD203B41FA5}">
                      <a16:colId xmlns:a16="http://schemas.microsoft.com/office/drawing/2014/main" val="1009499931"/>
                    </a:ext>
                  </a:extLst>
                </a:gridCol>
              </a:tblGrid>
              <a:tr h="475874">
                <a:tc gridSpan="3">
                  <a:txBody>
                    <a:bodyPr/>
                    <a:lstStyle/>
                    <a:p>
                      <a:pPr algn="ctr"/>
                      <a:r>
                        <a:rPr lang="en-GB" sz="2800" dirty="0"/>
                        <a:t>Team activities </a:t>
                      </a:r>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482693123"/>
                  </a:ext>
                </a:extLst>
              </a:tr>
              <a:tr h="475874">
                <a:tc>
                  <a:txBody>
                    <a:bodyPr/>
                    <a:lstStyle/>
                    <a:p>
                      <a:r>
                        <a:rPr lang="en-GB" b="1" dirty="0">
                          <a:solidFill>
                            <a:srgbClr val="FF0000"/>
                          </a:solidFill>
                          <a:highlight>
                            <a:srgbClr val="FFFF00"/>
                          </a:highlight>
                        </a:rPr>
                        <a:t>Acrobatic gymnastics</a:t>
                      </a:r>
                    </a:p>
                  </a:txBody>
                  <a:tcPr/>
                </a:tc>
                <a:tc>
                  <a:txBody>
                    <a:bodyPr/>
                    <a:lstStyle/>
                    <a:p>
                      <a:r>
                        <a:rPr lang="en-GB" dirty="0"/>
                        <a:t>Association football</a:t>
                      </a:r>
                    </a:p>
                  </a:txBody>
                  <a:tcPr/>
                </a:tc>
                <a:tc>
                  <a:txBody>
                    <a:bodyPr/>
                    <a:lstStyle/>
                    <a:p>
                      <a:r>
                        <a:rPr lang="en-GB" dirty="0"/>
                        <a:t>Badminton</a:t>
                      </a:r>
                    </a:p>
                  </a:txBody>
                  <a:tcPr/>
                </a:tc>
                <a:extLst>
                  <a:ext uri="{0D108BD9-81ED-4DB2-BD59-A6C34878D82A}">
                    <a16:rowId xmlns:a16="http://schemas.microsoft.com/office/drawing/2014/main" val="1839878481"/>
                  </a:ext>
                </a:extLst>
              </a:tr>
              <a:tr h="4160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Basketball</a:t>
                      </a:r>
                    </a:p>
                  </a:txBody>
                  <a:tcPr/>
                </a:tc>
                <a:tc>
                  <a:txBody>
                    <a:bodyPr/>
                    <a:lstStyle/>
                    <a:p>
                      <a:r>
                        <a:rPr lang="en-GB" dirty="0">
                          <a:highlight>
                            <a:srgbClr val="FFFF00"/>
                          </a:highlight>
                        </a:rPr>
                        <a:t>Blind cricket</a:t>
                      </a:r>
                    </a:p>
                  </a:txBody>
                  <a:tcPr/>
                </a:tc>
                <a:tc>
                  <a:txBody>
                    <a:bodyPr/>
                    <a:lstStyle/>
                    <a:p>
                      <a:r>
                        <a:rPr lang="en-GB" dirty="0"/>
                        <a:t>Camogie</a:t>
                      </a:r>
                    </a:p>
                  </a:txBody>
                  <a:tcPr/>
                </a:tc>
                <a:extLst>
                  <a:ext uri="{0D108BD9-81ED-4DB2-BD59-A6C34878D82A}">
                    <a16:rowId xmlns:a16="http://schemas.microsoft.com/office/drawing/2014/main" val="686285210"/>
                  </a:ext>
                </a:extLst>
              </a:tr>
              <a:tr h="3926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Cricket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Dance</a:t>
                      </a:r>
                    </a:p>
                  </a:txBody>
                  <a:tcPr/>
                </a:tc>
                <a:tc>
                  <a:txBody>
                    <a:bodyPr/>
                    <a:lstStyle/>
                    <a:p>
                      <a:r>
                        <a:rPr lang="en-GB" b="1" dirty="0">
                          <a:solidFill>
                            <a:srgbClr val="FF0000"/>
                          </a:solidFill>
                          <a:highlight>
                            <a:srgbClr val="FFFF00"/>
                          </a:highlight>
                        </a:rPr>
                        <a:t>Figure Skating</a:t>
                      </a:r>
                    </a:p>
                  </a:txBody>
                  <a:tcPr/>
                </a:tc>
                <a:extLst>
                  <a:ext uri="{0D108BD9-81ED-4DB2-BD59-A6C34878D82A}">
                    <a16:rowId xmlns:a16="http://schemas.microsoft.com/office/drawing/2014/main" val="540576244"/>
                  </a:ext>
                </a:extLst>
              </a:tr>
              <a:tr h="416394">
                <a:tc>
                  <a:txBody>
                    <a:bodyPr/>
                    <a:lstStyle/>
                    <a:p>
                      <a:r>
                        <a:rPr lang="en-GB" b="1" dirty="0">
                          <a:solidFill>
                            <a:srgbClr val="FF0000"/>
                          </a:solidFill>
                        </a:rPr>
                        <a:t>Futsal</a:t>
                      </a:r>
                    </a:p>
                  </a:txBody>
                  <a:tcPr/>
                </a:tc>
                <a:tc>
                  <a:txBody>
                    <a:bodyPr/>
                    <a:lstStyle/>
                    <a:p>
                      <a:r>
                        <a:rPr lang="en-GB" dirty="0"/>
                        <a:t>Gaelic football</a:t>
                      </a:r>
                    </a:p>
                  </a:txBody>
                  <a:tcPr/>
                </a:tc>
                <a:tc>
                  <a:txBody>
                    <a:bodyPr/>
                    <a:lstStyle/>
                    <a:p>
                      <a:r>
                        <a:rPr lang="en-GB" dirty="0">
                          <a:highlight>
                            <a:srgbClr val="FFFF00"/>
                          </a:highlight>
                        </a:rPr>
                        <a:t>Goal ball</a:t>
                      </a:r>
                    </a:p>
                  </a:txBody>
                  <a:tcPr/>
                </a:tc>
                <a:extLst>
                  <a:ext uri="{0D108BD9-81ED-4DB2-BD59-A6C34878D82A}">
                    <a16:rowId xmlns:a16="http://schemas.microsoft.com/office/drawing/2014/main" val="2911194070"/>
                  </a:ext>
                </a:extLst>
              </a:tr>
              <a:tr h="40535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Handball</a:t>
                      </a:r>
                    </a:p>
                  </a:txBody>
                  <a:tcPr/>
                </a:tc>
                <a:tc>
                  <a:txBody>
                    <a:bodyPr/>
                    <a:lstStyle/>
                    <a:p>
                      <a:r>
                        <a:rPr lang="en-GB" dirty="0"/>
                        <a:t>Hockey</a:t>
                      </a:r>
                    </a:p>
                  </a:txBody>
                  <a:tcPr/>
                </a:tc>
                <a:tc>
                  <a:txBody>
                    <a:bodyPr/>
                    <a:lstStyle/>
                    <a:p>
                      <a:r>
                        <a:rPr lang="en-GB" dirty="0"/>
                        <a:t>Hurling</a:t>
                      </a:r>
                    </a:p>
                  </a:txBody>
                  <a:tcPr/>
                </a:tc>
                <a:extLst>
                  <a:ext uri="{0D108BD9-81ED-4DB2-BD59-A6C34878D82A}">
                    <a16:rowId xmlns:a16="http://schemas.microsoft.com/office/drawing/2014/main" val="634979685"/>
                  </a:ext>
                </a:extLst>
              </a:tr>
              <a:tr h="475874">
                <a:tc>
                  <a:txBody>
                    <a:bodyPr/>
                    <a:lstStyle/>
                    <a:p>
                      <a:r>
                        <a:rPr lang="en-GB" b="1" dirty="0">
                          <a:solidFill>
                            <a:srgbClr val="FF0000"/>
                          </a:solidFill>
                          <a:highlight>
                            <a:srgbClr val="FFFF00"/>
                          </a:highlight>
                        </a:rPr>
                        <a:t>Ice Hockey</a:t>
                      </a:r>
                    </a:p>
                  </a:txBody>
                  <a:tcPr/>
                </a:tc>
                <a:tc>
                  <a:txBody>
                    <a:bodyPr/>
                    <a:lstStyle/>
                    <a:p>
                      <a:r>
                        <a:rPr lang="en-GB" b="1" dirty="0">
                          <a:solidFill>
                            <a:srgbClr val="FF0000"/>
                          </a:solidFill>
                          <a:highlight>
                            <a:srgbClr val="FFFF00"/>
                          </a:highlight>
                        </a:rPr>
                        <a:t>Inline Roller Hockey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Lacrosse</a:t>
                      </a:r>
                    </a:p>
                  </a:txBody>
                  <a:tcPr/>
                </a:tc>
                <a:extLst>
                  <a:ext uri="{0D108BD9-81ED-4DB2-BD59-A6C34878D82A}">
                    <a16:rowId xmlns:a16="http://schemas.microsoft.com/office/drawing/2014/main" val="3536692535"/>
                  </a:ext>
                </a:extLst>
              </a:tr>
              <a:tr h="475874">
                <a:tc>
                  <a:txBody>
                    <a:bodyPr/>
                    <a:lstStyle/>
                    <a:p>
                      <a:r>
                        <a:rPr lang="en-GB" dirty="0"/>
                        <a:t>Netball</a:t>
                      </a:r>
                    </a:p>
                  </a:txBody>
                  <a:tcPr/>
                </a:tc>
                <a:tc>
                  <a:txBody>
                    <a:bodyPr/>
                    <a:lstStyle/>
                    <a:p>
                      <a:r>
                        <a:rPr lang="en-GB" dirty="0" err="1">
                          <a:highlight>
                            <a:srgbClr val="FFFF00"/>
                          </a:highlight>
                        </a:rPr>
                        <a:t>Powerchair</a:t>
                      </a:r>
                      <a:r>
                        <a:rPr lang="en-GB" baseline="0" dirty="0">
                          <a:highlight>
                            <a:srgbClr val="FFFF00"/>
                          </a:highlight>
                        </a:rPr>
                        <a:t> football</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ighlight>
                            <a:srgbClr val="FFFF00"/>
                          </a:highlight>
                        </a:rPr>
                        <a:t>Rowing</a:t>
                      </a:r>
                    </a:p>
                  </a:txBody>
                  <a:tcPr/>
                </a:tc>
                <a:extLst>
                  <a:ext uri="{0D108BD9-81ED-4DB2-BD59-A6C34878D82A}">
                    <a16:rowId xmlns:a16="http://schemas.microsoft.com/office/drawing/2014/main" val="3781620848"/>
                  </a:ext>
                </a:extLst>
              </a:tr>
              <a:tr h="402704">
                <a:tc>
                  <a:txBody>
                    <a:bodyPr/>
                    <a:lstStyle/>
                    <a:p>
                      <a:r>
                        <a:rPr lang="en-GB" dirty="0"/>
                        <a:t>Rugby League</a:t>
                      </a:r>
                    </a:p>
                  </a:txBody>
                  <a:tcPr/>
                </a:tc>
                <a:tc>
                  <a:txBody>
                    <a:bodyPr/>
                    <a:lstStyle/>
                    <a:p>
                      <a:r>
                        <a:rPr lang="en-GB" dirty="0"/>
                        <a:t>Rugby Union</a:t>
                      </a:r>
                    </a:p>
                  </a:txBody>
                  <a:tcPr/>
                </a:tc>
                <a:tc>
                  <a:txBody>
                    <a:bodyPr/>
                    <a:lstStyle/>
                    <a:p>
                      <a:r>
                        <a:rPr lang="en-GB" b="1" dirty="0">
                          <a:solidFill>
                            <a:srgbClr val="FF0000"/>
                          </a:solidFill>
                          <a:highlight>
                            <a:srgbClr val="FFFF00"/>
                          </a:highlight>
                        </a:rPr>
                        <a:t>Sailing</a:t>
                      </a:r>
                    </a:p>
                  </a:txBody>
                  <a:tcPr/>
                </a:tc>
                <a:extLst>
                  <a:ext uri="{0D108BD9-81ED-4DB2-BD59-A6C34878D82A}">
                    <a16:rowId xmlns:a16="http://schemas.microsoft.com/office/drawing/2014/main" val="1321066765"/>
                  </a:ext>
                </a:extLst>
              </a:tr>
              <a:tr h="379317">
                <a:tc>
                  <a:txBody>
                    <a:bodyPr/>
                    <a:lstStyle/>
                    <a:p>
                      <a:r>
                        <a:rPr lang="en-GB" b="1" dirty="0">
                          <a:solidFill>
                            <a:srgbClr val="FF0000"/>
                          </a:solidFill>
                          <a:highlight>
                            <a:srgbClr val="FFFF00"/>
                          </a:highlight>
                        </a:rPr>
                        <a:t>Sculling</a:t>
                      </a:r>
                    </a:p>
                  </a:txBody>
                  <a:tcPr/>
                </a:tc>
                <a:tc>
                  <a:txBody>
                    <a:bodyPr/>
                    <a:lstStyle/>
                    <a:p>
                      <a:r>
                        <a:rPr lang="en-GB" dirty="0"/>
                        <a:t>Squash</a:t>
                      </a:r>
                    </a:p>
                  </a:txBody>
                  <a:tcPr/>
                </a:tc>
                <a:tc>
                  <a:txBody>
                    <a:bodyPr/>
                    <a:lstStyle/>
                    <a:p>
                      <a:r>
                        <a:rPr lang="en-GB" dirty="0">
                          <a:highlight>
                            <a:srgbClr val="FFFF00"/>
                          </a:highlight>
                        </a:rPr>
                        <a:t>Table cricket</a:t>
                      </a:r>
                    </a:p>
                  </a:txBody>
                  <a:tcPr/>
                </a:tc>
                <a:extLst>
                  <a:ext uri="{0D108BD9-81ED-4DB2-BD59-A6C34878D82A}">
                    <a16:rowId xmlns:a16="http://schemas.microsoft.com/office/drawing/2014/main" val="2769598902"/>
                  </a:ext>
                </a:extLst>
              </a:tr>
              <a:tr h="38421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Table Tennis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Tennis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Volleyball</a:t>
                      </a:r>
                    </a:p>
                  </a:txBody>
                  <a:tcPr/>
                </a:tc>
                <a:extLst>
                  <a:ext uri="{0D108BD9-81ED-4DB2-BD59-A6C34878D82A}">
                    <a16:rowId xmlns:a16="http://schemas.microsoft.com/office/drawing/2014/main" val="3609372550"/>
                  </a:ext>
                </a:extLst>
              </a:tr>
              <a:tr h="475874">
                <a:tc>
                  <a:txBody>
                    <a:bodyPr/>
                    <a:lstStyle/>
                    <a:p>
                      <a:r>
                        <a:rPr lang="en-GB" b="1" dirty="0">
                          <a:solidFill>
                            <a:srgbClr val="FF0000"/>
                          </a:solidFill>
                          <a:highlight>
                            <a:srgbClr val="FFFF00"/>
                          </a:highlight>
                        </a:rPr>
                        <a:t>Water Polo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ighlight>
                            <a:srgbClr val="FFFF00"/>
                          </a:highlight>
                        </a:rPr>
                        <a:t>Wheelchair basketball</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ighlight>
                            <a:srgbClr val="FFFF00"/>
                          </a:highlight>
                        </a:rPr>
                        <a:t>Wheelchair rugby </a:t>
                      </a:r>
                    </a:p>
                    <a:p>
                      <a:endParaRPr lang="en-GB" dirty="0">
                        <a:highlight>
                          <a:srgbClr val="FFFF00"/>
                        </a:highlight>
                      </a:endParaRPr>
                    </a:p>
                  </a:txBody>
                  <a:tcPr/>
                </a:tc>
                <a:extLst>
                  <a:ext uri="{0D108BD9-81ED-4DB2-BD59-A6C34878D82A}">
                    <a16:rowId xmlns:a16="http://schemas.microsoft.com/office/drawing/2014/main" val="2075453856"/>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808604969"/>
              </p:ext>
            </p:extLst>
          </p:nvPr>
        </p:nvGraphicFramePr>
        <p:xfrm>
          <a:off x="6169573" y="641024"/>
          <a:ext cx="5820102" cy="5293916"/>
        </p:xfrm>
        <a:graphic>
          <a:graphicData uri="http://schemas.openxmlformats.org/drawingml/2006/table">
            <a:tbl>
              <a:tblPr firstRow="1" bandRow="1">
                <a:tableStyleId>{073A0DAA-6AF3-43AB-8588-CEC1D06C72B9}</a:tableStyleId>
              </a:tblPr>
              <a:tblGrid>
                <a:gridCol w="1940034">
                  <a:extLst>
                    <a:ext uri="{9D8B030D-6E8A-4147-A177-3AD203B41FA5}">
                      <a16:colId xmlns:a16="http://schemas.microsoft.com/office/drawing/2014/main" val="338251976"/>
                    </a:ext>
                  </a:extLst>
                </a:gridCol>
                <a:gridCol w="1940034">
                  <a:extLst>
                    <a:ext uri="{9D8B030D-6E8A-4147-A177-3AD203B41FA5}">
                      <a16:colId xmlns:a16="http://schemas.microsoft.com/office/drawing/2014/main" val="3404524507"/>
                    </a:ext>
                  </a:extLst>
                </a:gridCol>
                <a:gridCol w="1940034">
                  <a:extLst>
                    <a:ext uri="{9D8B030D-6E8A-4147-A177-3AD203B41FA5}">
                      <a16:colId xmlns:a16="http://schemas.microsoft.com/office/drawing/2014/main" val="705781615"/>
                    </a:ext>
                  </a:extLst>
                </a:gridCol>
              </a:tblGrid>
              <a:tr h="583484">
                <a:tc gridSpan="3">
                  <a:txBody>
                    <a:bodyPr/>
                    <a:lstStyle/>
                    <a:p>
                      <a:pPr algn="ctr"/>
                      <a:r>
                        <a:rPr lang="en-GB" sz="2400" dirty="0"/>
                        <a:t>Individual</a:t>
                      </a:r>
                      <a:r>
                        <a:rPr lang="en-GB" sz="2400" baseline="0" dirty="0"/>
                        <a:t> Activities </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865374516"/>
                  </a:ext>
                </a:extLst>
              </a:tr>
              <a:tr h="453463">
                <a:tc>
                  <a:txBody>
                    <a:bodyPr/>
                    <a:lstStyle/>
                    <a:p>
                      <a:r>
                        <a:rPr lang="en-GB" dirty="0">
                          <a:highlight>
                            <a:srgbClr val="FFFF00"/>
                          </a:highlight>
                        </a:rPr>
                        <a:t>Amateur boxing</a:t>
                      </a:r>
                    </a:p>
                  </a:txBody>
                  <a:tcPr/>
                </a:tc>
                <a:tc>
                  <a:txBody>
                    <a:bodyPr/>
                    <a:lstStyle/>
                    <a:p>
                      <a:r>
                        <a:rPr lang="en-GB" dirty="0"/>
                        <a:t>Athletics</a:t>
                      </a:r>
                    </a:p>
                  </a:txBody>
                  <a:tcPr/>
                </a:tc>
                <a:tc>
                  <a:txBody>
                    <a:bodyPr/>
                    <a:lstStyle/>
                    <a:p>
                      <a:r>
                        <a:rPr lang="en-GB" dirty="0"/>
                        <a:t>Badminton</a:t>
                      </a:r>
                    </a:p>
                  </a:txBody>
                  <a:tcPr/>
                </a:tc>
                <a:extLst>
                  <a:ext uri="{0D108BD9-81ED-4DB2-BD59-A6C34878D82A}">
                    <a16:rowId xmlns:a16="http://schemas.microsoft.com/office/drawing/2014/main" val="1869546160"/>
                  </a:ext>
                </a:extLst>
              </a:tr>
              <a:tr h="583484">
                <a:tc>
                  <a:txBody>
                    <a:bodyPr/>
                    <a:lstStyle/>
                    <a:p>
                      <a:r>
                        <a:rPr lang="en-GB" dirty="0" err="1">
                          <a:highlight>
                            <a:srgbClr val="FFFF00"/>
                          </a:highlight>
                        </a:rPr>
                        <a:t>Boccia</a:t>
                      </a:r>
                      <a:endParaRPr lang="en-GB" dirty="0">
                        <a:highlight>
                          <a:srgbClr val="FFFF00"/>
                        </a:highlight>
                      </a:endParaRPr>
                    </a:p>
                  </a:txBody>
                  <a:tcPr/>
                </a:tc>
                <a:tc>
                  <a:txBody>
                    <a:bodyPr/>
                    <a:lstStyle/>
                    <a:p>
                      <a:r>
                        <a:rPr lang="en-GB" dirty="0">
                          <a:highlight>
                            <a:srgbClr val="FFFF00"/>
                          </a:highlight>
                        </a:rPr>
                        <a:t>Canoeing</a:t>
                      </a:r>
                    </a:p>
                  </a:txBody>
                  <a:tcPr/>
                </a:tc>
                <a:tc>
                  <a:txBody>
                    <a:bodyPr/>
                    <a:lstStyle/>
                    <a:p>
                      <a:r>
                        <a:rPr lang="en-GB" b="1" dirty="0">
                          <a:solidFill>
                            <a:srgbClr val="FF0000"/>
                          </a:solidFill>
                          <a:highlight>
                            <a:srgbClr val="FFFF00"/>
                          </a:highlight>
                        </a:rPr>
                        <a:t>Cross country running</a:t>
                      </a:r>
                    </a:p>
                  </a:txBody>
                  <a:tcPr/>
                </a:tc>
                <a:extLst>
                  <a:ext uri="{0D108BD9-81ED-4DB2-BD59-A6C34878D82A}">
                    <a16:rowId xmlns:a16="http://schemas.microsoft.com/office/drawing/2014/main" val="4160721937"/>
                  </a:ext>
                </a:extLst>
              </a:tr>
              <a:tr h="3968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ighlight>
                            <a:srgbClr val="FFFF00"/>
                          </a:highlight>
                        </a:rPr>
                        <a:t>Cycling</a:t>
                      </a:r>
                    </a:p>
                  </a:txBody>
                  <a:tcPr/>
                </a:tc>
                <a:tc>
                  <a:txBody>
                    <a:bodyPr/>
                    <a:lstStyle/>
                    <a:p>
                      <a:r>
                        <a:rPr lang="en-GB" dirty="0"/>
                        <a:t>Dance</a:t>
                      </a:r>
                    </a:p>
                  </a:txBody>
                  <a:tcPr/>
                </a:tc>
                <a:tc>
                  <a:txBody>
                    <a:bodyPr/>
                    <a:lstStyle/>
                    <a:p>
                      <a:r>
                        <a:rPr lang="en-GB" dirty="0">
                          <a:highlight>
                            <a:srgbClr val="FFFF00"/>
                          </a:highlight>
                        </a:rPr>
                        <a:t>Diving</a:t>
                      </a:r>
                    </a:p>
                  </a:txBody>
                  <a:tcPr/>
                </a:tc>
                <a:extLst>
                  <a:ext uri="{0D108BD9-81ED-4DB2-BD59-A6C34878D82A}">
                    <a16:rowId xmlns:a16="http://schemas.microsoft.com/office/drawing/2014/main" val="1905626796"/>
                  </a:ext>
                </a:extLst>
              </a:tr>
              <a:tr h="49022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ighlight>
                            <a:srgbClr val="FFFF00"/>
                          </a:highlight>
                        </a:rPr>
                        <a:t>Equestrian</a:t>
                      </a:r>
                    </a:p>
                  </a:txBody>
                  <a:tcPr/>
                </a:tc>
                <a:tc>
                  <a:txBody>
                    <a:bodyPr/>
                    <a:lstStyle/>
                    <a:p>
                      <a:r>
                        <a:rPr lang="en-GB" b="1" dirty="0">
                          <a:solidFill>
                            <a:srgbClr val="FF0000"/>
                          </a:solidFill>
                          <a:highlight>
                            <a:srgbClr val="FFFF00"/>
                          </a:highlight>
                        </a:rPr>
                        <a:t>Figure skating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ighlight>
                            <a:srgbClr val="FFFF00"/>
                          </a:highlight>
                        </a:rPr>
                        <a:t>Golf</a:t>
                      </a:r>
                    </a:p>
                  </a:txBody>
                  <a:tcPr/>
                </a:tc>
                <a:extLst>
                  <a:ext uri="{0D108BD9-81ED-4DB2-BD59-A6C34878D82A}">
                    <a16:rowId xmlns:a16="http://schemas.microsoft.com/office/drawing/2014/main" val="1777325849"/>
                  </a:ext>
                </a:extLst>
              </a:tr>
              <a:tr h="395891">
                <a:tc>
                  <a:txBody>
                    <a:bodyPr/>
                    <a:lstStyle/>
                    <a:p>
                      <a:r>
                        <a:rPr lang="en-GB" dirty="0"/>
                        <a:t>Gymnastics</a:t>
                      </a:r>
                    </a:p>
                  </a:txBody>
                  <a:tcPr/>
                </a:tc>
                <a:tc>
                  <a:txBody>
                    <a:bodyPr/>
                    <a:lstStyle/>
                    <a:p>
                      <a:r>
                        <a:rPr lang="en-GB" dirty="0">
                          <a:highlight>
                            <a:srgbClr val="FFFF00"/>
                          </a:highlight>
                        </a:rPr>
                        <a:t>Kayaking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err="1">
                          <a:highlight>
                            <a:srgbClr val="FFFF00"/>
                          </a:highlight>
                        </a:rPr>
                        <a:t>Polybat</a:t>
                      </a:r>
                      <a:endParaRPr lang="en-GB" dirty="0">
                        <a:highlight>
                          <a:srgbClr val="FFFF00"/>
                        </a:highlight>
                      </a:endParaRPr>
                    </a:p>
                  </a:txBody>
                  <a:tcPr/>
                </a:tc>
                <a:extLst>
                  <a:ext uri="{0D108BD9-81ED-4DB2-BD59-A6C34878D82A}">
                    <a16:rowId xmlns:a16="http://schemas.microsoft.com/office/drawing/2014/main" val="4095517385"/>
                  </a:ext>
                </a:extLst>
              </a:tr>
              <a:tr h="58348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ighlight>
                            <a:srgbClr val="FFFF00"/>
                          </a:highlight>
                        </a:rPr>
                        <a:t>Rock climbing</a:t>
                      </a:r>
                    </a:p>
                  </a:txBody>
                  <a:tcPr/>
                </a:tc>
                <a:tc>
                  <a:txBody>
                    <a:bodyPr/>
                    <a:lstStyle/>
                    <a:p>
                      <a:r>
                        <a:rPr lang="en-GB" b="1" dirty="0">
                          <a:solidFill>
                            <a:srgbClr val="FF0000"/>
                          </a:solidFill>
                          <a:highlight>
                            <a:srgbClr val="FFFF00"/>
                          </a:highlight>
                        </a:rPr>
                        <a:t>Sailing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ighlight>
                            <a:srgbClr val="FFFF00"/>
                          </a:highlight>
                        </a:rPr>
                        <a:t>Sculling</a:t>
                      </a:r>
                    </a:p>
                  </a:txBody>
                  <a:tcPr/>
                </a:tc>
                <a:extLst>
                  <a:ext uri="{0D108BD9-81ED-4DB2-BD59-A6C34878D82A}">
                    <a16:rowId xmlns:a16="http://schemas.microsoft.com/office/drawing/2014/main" val="2261231827"/>
                  </a:ext>
                </a:extLst>
              </a:tr>
              <a:tr h="58348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ighlight>
                            <a:srgbClr val="FFFF00"/>
                          </a:highlight>
                        </a:rPr>
                        <a:t>Skiing</a:t>
                      </a:r>
                    </a:p>
                  </a:txBody>
                  <a:tcPr/>
                </a:tc>
                <a:tc>
                  <a:txBody>
                    <a:bodyPr/>
                    <a:lstStyle/>
                    <a:p>
                      <a:r>
                        <a:rPr lang="en-GB" dirty="0">
                          <a:highlight>
                            <a:srgbClr val="FFFF00"/>
                          </a:highlight>
                        </a:rPr>
                        <a:t>Snowboarding</a:t>
                      </a:r>
                    </a:p>
                  </a:txBody>
                  <a:tcPr/>
                </a:tc>
                <a:tc>
                  <a:txBody>
                    <a:bodyPr/>
                    <a:lstStyle/>
                    <a:p>
                      <a:r>
                        <a:rPr lang="en-GB" dirty="0"/>
                        <a:t>Squash</a:t>
                      </a:r>
                    </a:p>
                  </a:txBody>
                  <a:tcPr/>
                </a:tc>
                <a:extLst>
                  <a:ext uri="{0D108BD9-81ED-4DB2-BD59-A6C34878D82A}">
                    <a16:rowId xmlns:a16="http://schemas.microsoft.com/office/drawing/2014/main" val="993396230"/>
                  </a:ext>
                </a:extLst>
              </a:tr>
              <a:tr h="58348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ighlight>
                            <a:srgbClr val="FFFF00"/>
                          </a:highlight>
                        </a:rPr>
                        <a:t>Swimming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Table</a:t>
                      </a:r>
                      <a:r>
                        <a:rPr lang="en-GB" baseline="0" dirty="0"/>
                        <a:t> Tennis</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Tennis</a:t>
                      </a:r>
                    </a:p>
                  </a:txBody>
                  <a:tcPr/>
                </a:tc>
                <a:extLst>
                  <a:ext uri="{0D108BD9-81ED-4DB2-BD59-A6C34878D82A}">
                    <a16:rowId xmlns:a16="http://schemas.microsoft.com/office/drawing/2014/main" val="999535886"/>
                  </a:ext>
                </a:extLst>
              </a:tr>
              <a:tr h="58348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Trampolining</a:t>
                      </a:r>
                      <a:r>
                        <a:rPr lang="en-GB" baseline="0" dirty="0"/>
                        <a:t> </a:t>
                      </a:r>
                      <a:endParaRPr lang="en-GB" dirty="0"/>
                    </a:p>
                  </a:txBody>
                  <a:tcPr/>
                </a:tc>
                <a:tc>
                  <a:txBody>
                    <a:bodyPr/>
                    <a:lstStyle/>
                    <a:p>
                      <a:r>
                        <a:rPr lang="en-GB" b="1" dirty="0">
                          <a:solidFill>
                            <a:srgbClr val="FF0000"/>
                          </a:solidFill>
                          <a:highlight>
                            <a:srgbClr val="FFFF00"/>
                          </a:highlight>
                        </a:rPr>
                        <a:t>Windsurfing </a:t>
                      </a:r>
                    </a:p>
                  </a:txBody>
                  <a:tcPr/>
                </a:tc>
                <a:tc>
                  <a:txBody>
                    <a:bodyPr/>
                    <a:lstStyle/>
                    <a:p>
                      <a:endParaRPr lang="en-GB" dirty="0"/>
                    </a:p>
                  </a:txBody>
                  <a:tcPr/>
                </a:tc>
                <a:extLst>
                  <a:ext uri="{0D108BD9-81ED-4DB2-BD59-A6C34878D82A}">
                    <a16:rowId xmlns:a16="http://schemas.microsoft.com/office/drawing/2014/main" val="3243982372"/>
                  </a:ext>
                </a:extLst>
              </a:tr>
            </a:tbl>
          </a:graphicData>
        </a:graphic>
      </p:graphicFrame>
      <p:sp>
        <p:nvSpPr>
          <p:cNvPr id="3" name="TextBox 2">
            <a:extLst>
              <a:ext uri="{FF2B5EF4-FFF2-40B4-BE49-F238E27FC236}">
                <a16:creationId xmlns:a16="http://schemas.microsoft.com/office/drawing/2014/main" id="{70B0E3EC-69E7-4CF2-8DAA-2F86621376CA}"/>
              </a:ext>
            </a:extLst>
          </p:cNvPr>
          <p:cNvSpPr txBox="1"/>
          <p:nvPr/>
        </p:nvSpPr>
        <p:spPr>
          <a:xfrm>
            <a:off x="6259398" y="6042581"/>
            <a:ext cx="5580668" cy="646331"/>
          </a:xfrm>
          <a:prstGeom prst="rect">
            <a:avLst/>
          </a:prstGeom>
          <a:noFill/>
        </p:spPr>
        <p:txBody>
          <a:bodyPr wrap="square" rtlCol="0">
            <a:spAutoFit/>
          </a:bodyPr>
          <a:lstStyle/>
          <a:p>
            <a:r>
              <a:rPr lang="en-GB" dirty="0">
                <a:highlight>
                  <a:srgbClr val="FFFF00"/>
                </a:highlight>
              </a:rPr>
              <a:t>Highlighted</a:t>
            </a:r>
            <a:r>
              <a:rPr lang="en-GB" dirty="0"/>
              <a:t> = off-site activity</a:t>
            </a:r>
          </a:p>
          <a:p>
            <a:r>
              <a:rPr lang="en-GB" b="1" dirty="0">
                <a:solidFill>
                  <a:srgbClr val="FF0000"/>
                </a:solidFill>
              </a:rPr>
              <a:t>Red (bold) </a:t>
            </a:r>
            <a:r>
              <a:rPr lang="en-GB" dirty="0"/>
              <a:t>= new activity</a:t>
            </a:r>
          </a:p>
        </p:txBody>
      </p:sp>
    </p:spTree>
    <p:extLst>
      <p:ext uri="{BB962C8B-B14F-4D97-AF65-F5344CB8AC3E}">
        <p14:creationId xmlns:p14="http://schemas.microsoft.com/office/powerpoint/2010/main" val="9256904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27418"/>
            <a:ext cx="10515600" cy="1325563"/>
          </a:xfrm>
        </p:spPr>
        <p:txBody>
          <a:bodyPr/>
          <a:lstStyle/>
          <a:p>
            <a:r>
              <a:rPr lang="en-GB" dirty="0"/>
              <a:t>Activity lists </a:t>
            </a:r>
          </a:p>
        </p:txBody>
      </p:sp>
      <p:sp>
        <p:nvSpPr>
          <p:cNvPr id="3" name="Content Placeholder 2"/>
          <p:cNvSpPr>
            <a:spLocks noGrp="1"/>
          </p:cNvSpPr>
          <p:nvPr>
            <p:ph idx="1"/>
          </p:nvPr>
        </p:nvSpPr>
        <p:spPr/>
        <p:txBody>
          <a:bodyPr>
            <a:normAutofit lnSpcReduction="10000"/>
          </a:bodyPr>
          <a:lstStyle/>
          <a:p>
            <a:r>
              <a:rPr lang="en-GB" dirty="0"/>
              <a:t>This can be found on the OCR GCSE PE webpage (see 1</a:t>
            </a:r>
            <a:r>
              <a:rPr lang="en-GB" baseline="30000" dirty="0"/>
              <a:t>st</a:t>
            </a:r>
            <a:r>
              <a:rPr lang="en-GB" dirty="0"/>
              <a:t> slide for link and next slide for document) and should be referred to for further support.  The list may change at times and the electronic copy will be automatically updated on the website</a:t>
            </a:r>
          </a:p>
          <a:p>
            <a:r>
              <a:rPr lang="en-GB" dirty="0"/>
              <a:t>All off-site activities must have Filmed Evidence (FE) that is sent away to the examiner – this is due to the activities being less accessible for schools to provide in-house or for live moderation</a:t>
            </a:r>
          </a:p>
          <a:p>
            <a:r>
              <a:rPr lang="en-GB" dirty="0"/>
              <a:t>Activities that are more readily available in school and at live moderation can still have FE submitted, especially if the student plays at a higher level that the school level.  This will help to support a higher score if applicable</a:t>
            </a:r>
          </a:p>
        </p:txBody>
      </p:sp>
    </p:spTree>
    <p:extLst>
      <p:ext uri="{BB962C8B-B14F-4D97-AF65-F5344CB8AC3E}">
        <p14:creationId xmlns:p14="http://schemas.microsoft.com/office/powerpoint/2010/main" val="25599877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 name="Picture 4"/>
          <p:cNvPicPr>
            <a:picLocks noChangeAspect="1"/>
          </p:cNvPicPr>
          <p:nvPr/>
        </p:nvPicPr>
        <p:blipFill rotWithShape="1">
          <a:blip r:embed="rId2"/>
          <a:srcRect r="20062" b="7313"/>
          <a:stretch/>
        </p:blipFill>
        <p:spPr>
          <a:xfrm>
            <a:off x="503098" y="33160"/>
            <a:ext cx="10293237" cy="6713298"/>
          </a:xfrm>
          <a:prstGeom prst="rect">
            <a:avLst/>
          </a:prstGeom>
        </p:spPr>
      </p:pic>
      <p:sp>
        <p:nvSpPr>
          <p:cNvPr id="6" name="Oval 5"/>
          <p:cNvSpPr/>
          <p:nvPr/>
        </p:nvSpPr>
        <p:spPr>
          <a:xfrm>
            <a:off x="4766718" y="3769896"/>
            <a:ext cx="3831850" cy="978568"/>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924215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8903" y="0"/>
            <a:ext cx="8334082" cy="1325563"/>
          </a:xfrm>
        </p:spPr>
        <p:txBody>
          <a:bodyPr/>
          <a:lstStyle/>
          <a:p>
            <a:r>
              <a:rPr lang="en-GB" b="1" dirty="0"/>
              <a:t>Assessment Grid for Practical Sports </a:t>
            </a:r>
          </a:p>
        </p:txBody>
      </p:sp>
      <p:sp>
        <p:nvSpPr>
          <p:cNvPr id="3" name="Content Placeholder 2"/>
          <p:cNvSpPr>
            <a:spLocks noGrp="1"/>
          </p:cNvSpPr>
          <p:nvPr>
            <p:ph idx="1"/>
          </p:nvPr>
        </p:nvSpPr>
        <p:spPr>
          <a:xfrm>
            <a:off x="413994" y="1099761"/>
            <a:ext cx="11539194" cy="4351338"/>
          </a:xfrm>
        </p:spPr>
        <p:txBody>
          <a:bodyPr/>
          <a:lstStyle/>
          <a:p>
            <a:r>
              <a:rPr lang="en-GB" dirty="0"/>
              <a:t>This can also be found on the OCR GCSE PE website (Guide to NEA).  It breaks down the scores given for practical activities</a:t>
            </a:r>
          </a:p>
          <a:p>
            <a:r>
              <a:rPr lang="en-GB" dirty="0"/>
              <a:t>Scores are based on how the student performs in school and/or on the FE, so if FE is all we have it is really important that it is well executed</a:t>
            </a:r>
          </a:p>
        </p:txBody>
      </p:sp>
      <p:pic>
        <p:nvPicPr>
          <p:cNvPr id="4" name="Picture 3"/>
          <p:cNvPicPr>
            <a:picLocks noChangeAspect="1"/>
          </p:cNvPicPr>
          <p:nvPr/>
        </p:nvPicPr>
        <p:blipFill>
          <a:blip r:embed="rId2"/>
          <a:stretch>
            <a:fillRect/>
          </a:stretch>
        </p:blipFill>
        <p:spPr>
          <a:xfrm>
            <a:off x="139604" y="2896399"/>
            <a:ext cx="7160060" cy="2153114"/>
          </a:xfrm>
          <a:prstGeom prst="rect">
            <a:avLst/>
          </a:prstGeom>
        </p:spPr>
      </p:pic>
      <p:pic>
        <p:nvPicPr>
          <p:cNvPr id="5" name="Picture 4"/>
          <p:cNvPicPr>
            <a:picLocks noChangeAspect="1"/>
          </p:cNvPicPr>
          <p:nvPr/>
        </p:nvPicPr>
        <p:blipFill>
          <a:blip r:embed="rId3"/>
          <a:stretch>
            <a:fillRect/>
          </a:stretch>
        </p:blipFill>
        <p:spPr>
          <a:xfrm>
            <a:off x="5478970" y="4805456"/>
            <a:ext cx="6573426" cy="1932659"/>
          </a:xfrm>
          <a:prstGeom prst="rect">
            <a:avLst/>
          </a:prstGeom>
        </p:spPr>
      </p:pic>
    </p:spTree>
    <p:extLst>
      <p:ext uri="{BB962C8B-B14F-4D97-AF65-F5344CB8AC3E}">
        <p14:creationId xmlns:p14="http://schemas.microsoft.com/office/powerpoint/2010/main" val="65594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477" y="18255"/>
            <a:ext cx="10515600" cy="1325563"/>
          </a:xfrm>
        </p:spPr>
        <p:txBody>
          <a:bodyPr/>
          <a:lstStyle/>
          <a:p>
            <a:pPr algn="ctr"/>
            <a:r>
              <a:rPr lang="en-GB" b="1" dirty="0">
                <a:solidFill>
                  <a:srgbClr val="FF0000"/>
                </a:solidFill>
              </a:rPr>
              <a:t>Key points about footage </a:t>
            </a:r>
          </a:p>
        </p:txBody>
      </p:sp>
      <p:sp>
        <p:nvSpPr>
          <p:cNvPr id="3" name="Content Placeholder 2"/>
          <p:cNvSpPr>
            <a:spLocks noGrp="1"/>
          </p:cNvSpPr>
          <p:nvPr>
            <p:ph idx="1"/>
          </p:nvPr>
        </p:nvSpPr>
        <p:spPr>
          <a:xfrm>
            <a:off x="546755" y="1046376"/>
            <a:ext cx="11227323" cy="5514680"/>
          </a:xfrm>
        </p:spPr>
        <p:txBody>
          <a:bodyPr>
            <a:normAutofit fontScale="92500"/>
          </a:bodyPr>
          <a:lstStyle/>
          <a:p>
            <a:pPr marL="361950" lvl="0" indent="-285750">
              <a:lnSpc>
                <a:spcPct val="115000"/>
              </a:lnSpc>
              <a:spcBef>
                <a:spcPts val="0"/>
              </a:spcBef>
              <a:buSzPts val="2400"/>
            </a:pPr>
            <a:r>
              <a:rPr lang="en-GB" sz="2000" dirty="0">
                <a:ea typeface="Calibri"/>
                <a:cs typeface="Calibri"/>
                <a:sym typeface="Calibri"/>
              </a:rPr>
              <a:t>Core and advanced skills may be filmed in isolation </a:t>
            </a:r>
          </a:p>
          <a:p>
            <a:pPr marL="361950" lvl="0" indent="-285750">
              <a:lnSpc>
                <a:spcPct val="115000"/>
              </a:lnSpc>
              <a:spcBef>
                <a:spcPts val="0"/>
              </a:spcBef>
              <a:buSzPts val="2400"/>
            </a:pPr>
            <a:r>
              <a:rPr lang="en-GB" sz="2000" dirty="0">
                <a:ea typeface="Calibri"/>
                <a:cs typeface="Calibri"/>
                <a:sym typeface="Calibri"/>
              </a:rPr>
              <a:t>All sports must be filmed in </a:t>
            </a:r>
            <a:r>
              <a:rPr lang="en-GB" sz="2000" u="sng" dirty="0">
                <a:ea typeface="Calibri"/>
                <a:cs typeface="Calibri"/>
                <a:sym typeface="Calibri"/>
              </a:rPr>
              <a:t>fully competitive context (i.e. game play, racing)</a:t>
            </a:r>
          </a:p>
          <a:p>
            <a:pPr marL="361950" lvl="0" indent="-285750">
              <a:lnSpc>
                <a:spcPct val="115000"/>
              </a:lnSpc>
              <a:spcBef>
                <a:spcPts val="0"/>
              </a:spcBef>
              <a:buSzPts val="2400"/>
            </a:pPr>
            <a:r>
              <a:rPr lang="en-GB" sz="2000" dirty="0">
                <a:ea typeface="Calibri"/>
                <a:cs typeface="Calibri"/>
                <a:sym typeface="Calibri"/>
              </a:rPr>
              <a:t>Make sure you identify yourself on the video i.e. share at the start of the video say your name into the camera and show your number (if appropriate)</a:t>
            </a:r>
          </a:p>
          <a:p>
            <a:pPr marL="361950" lvl="0" indent="-285750">
              <a:lnSpc>
                <a:spcPct val="115000"/>
              </a:lnSpc>
              <a:spcBef>
                <a:spcPts val="0"/>
              </a:spcBef>
              <a:buSzPts val="2400"/>
            </a:pPr>
            <a:r>
              <a:rPr lang="en-GB" sz="2000" dirty="0">
                <a:ea typeface="Calibri"/>
                <a:cs typeface="Calibri"/>
                <a:sym typeface="Calibri"/>
              </a:rPr>
              <a:t>There cannot be any editing during full competitive play except for batter/wicket keeper in cricket and some elements of equestrian activities  </a:t>
            </a:r>
          </a:p>
          <a:p>
            <a:pPr marL="361950" lvl="0" indent="-285750">
              <a:lnSpc>
                <a:spcPct val="115000"/>
              </a:lnSpc>
              <a:spcBef>
                <a:spcPts val="0"/>
              </a:spcBef>
              <a:buSzPts val="2400"/>
            </a:pPr>
            <a:r>
              <a:rPr lang="en-GB" sz="2000" dirty="0">
                <a:ea typeface="Calibri"/>
                <a:cs typeface="Calibri"/>
                <a:sym typeface="Calibri"/>
              </a:rPr>
              <a:t>Footage must be good quality </a:t>
            </a:r>
          </a:p>
          <a:p>
            <a:pPr marL="361950" lvl="0" indent="-285750">
              <a:lnSpc>
                <a:spcPct val="115000"/>
              </a:lnSpc>
              <a:spcBef>
                <a:spcPts val="0"/>
              </a:spcBef>
              <a:buSzPts val="2400"/>
            </a:pPr>
            <a:r>
              <a:rPr lang="en-GB" sz="2000" dirty="0">
                <a:ea typeface="Calibri"/>
                <a:cs typeface="Calibri"/>
                <a:sym typeface="Calibri"/>
              </a:rPr>
              <a:t>You must highlight where you are at the beginning and throughout the performance by highlighting/circling yourself</a:t>
            </a:r>
          </a:p>
          <a:p>
            <a:pPr marL="361950" lvl="0" indent="-285750">
              <a:lnSpc>
                <a:spcPct val="115000"/>
              </a:lnSpc>
              <a:spcBef>
                <a:spcPts val="0"/>
              </a:spcBef>
              <a:buSzPts val="2400"/>
            </a:pPr>
            <a:r>
              <a:rPr lang="en-GB" sz="2000" dirty="0">
                <a:ea typeface="Calibri"/>
                <a:cs typeface="Calibri"/>
                <a:sym typeface="Calibri"/>
              </a:rPr>
              <a:t>Footage must be focused on you - don’t share footage</a:t>
            </a:r>
          </a:p>
          <a:p>
            <a:pPr marL="361950" lvl="0" indent="-285750">
              <a:lnSpc>
                <a:spcPct val="115000"/>
              </a:lnSpc>
              <a:spcBef>
                <a:spcPts val="0"/>
              </a:spcBef>
              <a:buSzPts val="2400"/>
            </a:pPr>
            <a:r>
              <a:rPr lang="en-GB" sz="2000" dirty="0">
                <a:ea typeface="Calibri"/>
                <a:cs typeface="Calibri"/>
                <a:sym typeface="Calibri"/>
              </a:rPr>
              <a:t>Please use a tripod/someone with a steady hand or position camera on something</a:t>
            </a:r>
          </a:p>
          <a:p>
            <a:pPr marL="361950" lvl="0" indent="-285750">
              <a:lnSpc>
                <a:spcPct val="115000"/>
              </a:lnSpc>
              <a:spcBef>
                <a:spcPts val="0"/>
              </a:spcBef>
              <a:buSzPts val="2400"/>
            </a:pPr>
            <a:r>
              <a:rPr lang="en-GB" sz="2000" dirty="0">
                <a:ea typeface="Calibri"/>
                <a:cs typeface="Calibri"/>
                <a:sym typeface="Calibri"/>
              </a:rPr>
              <a:t>Label clips</a:t>
            </a:r>
          </a:p>
          <a:p>
            <a:pPr marL="361950" lvl="0" indent="-285750">
              <a:lnSpc>
                <a:spcPct val="115000"/>
              </a:lnSpc>
              <a:spcBef>
                <a:spcPts val="0"/>
              </a:spcBef>
              <a:buSzPts val="2400"/>
            </a:pPr>
            <a:r>
              <a:rPr lang="en-GB" sz="2000" dirty="0">
                <a:ea typeface="Calibri"/>
                <a:cs typeface="Calibri"/>
                <a:sym typeface="Calibri"/>
              </a:rPr>
              <a:t>You need to start filming summer sports now – you won’t have next summer!</a:t>
            </a:r>
          </a:p>
          <a:p>
            <a:pPr marL="361950" lvl="0" indent="-285750">
              <a:lnSpc>
                <a:spcPct val="115000"/>
              </a:lnSpc>
              <a:spcBef>
                <a:spcPts val="0"/>
              </a:spcBef>
              <a:buSzPts val="2400"/>
            </a:pPr>
            <a:r>
              <a:rPr lang="en-GB" sz="2000" dirty="0">
                <a:ea typeface="Calibri"/>
                <a:cs typeface="Calibri"/>
                <a:sym typeface="Calibri"/>
              </a:rPr>
              <a:t>Please don’t get caught out with the weather/injuries</a:t>
            </a:r>
          </a:p>
          <a:p>
            <a:pPr marL="361950" lvl="0" indent="-285750">
              <a:lnSpc>
                <a:spcPct val="115000"/>
              </a:lnSpc>
              <a:spcBef>
                <a:spcPts val="0"/>
              </a:spcBef>
              <a:buSzPts val="2400"/>
            </a:pPr>
            <a:r>
              <a:rPr lang="en-GB" sz="2000" dirty="0">
                <a:cs typeface="Calibri"/>
                <a:sym typeface="Calibri"/>
              </a:rPr>
              <a:t>Use different angles if possible</a:t>
            </a:r>
          </a:p>
          <a:p>
            <a:pPr marL="361950" lvl="0" indent="-285750">
              <a:lnSpc>
                <a:spcPct val="115000"/>
              </a:lnSpc>
              <a:spcBef>
                <a:spcPts val="0"/>
              </a:spcBef>
              <a:buSzPts val="2400"/>
            </a:pPr>
            <a:r>
              <a:rPr lang="en-GB" sz="2000" dirty="0">
                <a:cs typeface="Calibri"/>
                <a:sym typeface="Calibri"/>
              </a:rPr>
              <a:t>Add a commentary to the video or a supporting written document to direct the viewer to the areas needed</a:t>
            </a:r>
            <a:endParaRPr lang="en-GB" sz="2000" dirty="0"/>
          </a:p>
        </p:txBody>
      </p:sp>
    </p:spTree>
    <p:extLst>
      <p:ext uri="{BB962C8B-B14F-4D97-AF65-F5344CB8AC3E}">
        <p14:creationId xmlns:p14="http://schemas.microsoft.com/office/powerpoint/2010/main" val="4015222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3B0F5-2C29-4547-98BB-DD97FD5BA94D}"/>
              </a:ext>
            </a:extLst>
          </p:cNvPr>
          <p:cNvSpPr>
            <a:spLocks noGrp="1"/>
          </p:cNvSpPr>
          <p:nvPr>
            <p:ph type="title"/>
          </p:nvPr>
        </p:nvSpPr>
        <p:spPr>
          <a:xfrm>
            <a:off x="282019" y="195442"/>
            <a:ext cx="10515600" cy="1325563"/>
          </a:xfrm>
        </p:spPr>
        <p:txBody>
          <a:bodyPr/>
          <a:lstStyle/>
          <a:p>
            <a:r>
              <a:rPr lang="en-GB" dirty="0"/>
              <a:t>Footage content</a:t>
            </a:r>
          </a:p>
        </p:txBody>
      </p:sp>
      <p:sp>
        <p:nvSpPr>
          <p:cNvPr id="3" name="Content Placeholder 2">
            <a:extLst>
              <a:ext uri="{FF2B5EF4-FFF2-40B4-BE49-F238E27FC236}">
                <a16:creationId xmlns:a16="http://schemas.microsoft.com/office/drawing/2014/main" id="{25D41A42-43B1-47A4-830A-2F6632DAF752}"/>
              </a:ext>
            </a:extLst>
          </p:cNvPr>
          <p:cNvSpPr>
            <a:spLocks noGrp="1"/>
          </p:cNvSpPr>
          <p:nvPr>
            <p:ph idx="1"/>
          </p:nvPr>
        </p:nvSpPr>
        <p:spPr>
          <a:xfrm>
            <a:off x="386499" y="1521006"/>
            <a:ext cx="11547835" cy="5141552"/>
          </a:xfrm>
        </p:spPr>
        <p:txBody>
          <a:bodyPr>
            <a:normAutofit lnSpcReduction="10000"/>
          </a:bodyPr>
          <a:lstStyle/>
          <a:p>
            <a:r>
              <a:rPr lang="en-GB" dirty="0"/>
              <a:t>Each sport has a criteria that must be demonstrated/visible on the FE</a:t>
            </a:r>
          </a:p>
          <a:p>
            <a:r>
              <a:rPr lang="en-GB" dirty="0"/>
              <a:t>It is broken down into core and advanced skills</a:t>
            </a:r>
          </a:p>
          <a:p>
            <a:r>
              <a:rPr lang="en-GB" dirty="0"/>
              <a:t>All core skills must be demonstrated to achieve the higher scores.  For example in Equestrian a high level performer who doesn’t include footage of tacking up because they see if as an ‘easy’ skill cannot score as well as they maybe should as they have not included all core skills in the footage.</a:t>
            </a:r>
          </a:p>
          <a:p>
            <a:r>
              <a:rPr lang="en-GB" dirty="0"/>
              <a:t>Off-site FE is extremely important.  This is the only evidence that we have to base a score off and if is isn’t sufficient enough then scores will be low.  For example, we have had extremely competent swimmers but they have failed to provide competitive evidence from galas and so could not score them well no matter how good the skills content from training was.</a:t>
            </a:r>
          </a:p>
          <a:p>
            <a:r>
              <a:rPr lang="en-GB" dirty="0"/>
              <a:t>One race or one floor routine in gymnastics is not enough.  Multiple competitions are required to demonstrate consistency.</a:t>
            </a:r>
          </a:p>
        </p:txBody>
      </p:sp>
    </p:spTree>
    <p:extLst>
      <p:ext uri="{BB962C8B-B14F-4D97-AF65-F5344CB8AC3E}">
        <p14:creationId xmlns:p14="http://schemas.microsoft.com/office/powerpoint/2010/main" val="34680586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028C9BEA-BC90-4FB9-AEA5-A68FF7564D7C}"/>
              </a:ext>
            </a:extLst>
          </p:cNvPr>
          <p:cNvSpPr>
            <a:spLocks noGrp="1"/>
          </p:cNvSpPr>
          <p:nvPr>
            <p:ph type="title"/>
          </p:nvPr>
        </p:nvSpPr>
        <p:spPr/>
        <p:txBody>
          <a:bodyPr/>
          <a:lstStyle/>
          <a:p>
            <a:r>
              <a:rPr lang="en-GB"/>
              <a:t>Insufficient evidence to support practical grade</a:t>
            </a:r>
            <a:endParaRPr lang="en-GB" dirty="0"/>
          </a:p>
        </p:txBody>
      </p:sp>
      <p:pic>
        <p:nvPicPr>
          <p:cNvPr id="3" name="Picture 2">
            <a:extLst>
              <a:ext uri="{FF2B5EF4-FFF2-40B4-BE49-F238E27FC236}">
                <a16:creationId xmlns:a16="http://schemas.microsoft.com/office/drawing/2014/main" id="{E8ADE82F-7D43-4E8C-A162-EC3969B8A35D}"/>
              </a:ext>
            </a:extLst>
          </p:cNvPr>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F538A2C-7114-4E34-A331-C3E88F8973E4}"/>
              </a:ext>
            </a:extLst>
          </p:cNvPr>
          <p:cNvSpPr txBox="1"/>
          <p:nvPr/>
        </p:nvSpPr>
        <p:spPr>
          <a:xfrm>
            <a:off x="688157" y="6070862"/>
            <a:ext cx="5722070" cy="369332"/>
          </a:xfrm>
          <a:prstGeom prst="rect">
            <a:avLst/>
          </a:prstGeom>
          <a:noFill/>
        </p:spPr>
        <p:txBody>
          <a:bodyPr wrap="square" rtlCol="0">
            <a:spAutoFit/>
          </a:bodyPr>
          <a:lstStyle/>
          <a:p>
            <a:pPr algn="ctr"/>
            <a:r>
              <a:rPr lang="en-GB" dirty="0"/>
              <a:t>Too far away and poor lighting </a:t>
            </a:r>
          </a:p>
        </p:txBody>
      </p:sp>
    </p:spTree>
    <p:extLst>
      <p:ext uri="{BB962C8B-B14F-4D97-AF65-F5344CB8AC3E}">
        <p14:creationId xmlns:p14="http://schemas.microsoft.com/office/powerpoint/2010/main" val="23902469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A107A82B-71CB-4F28-A2B1-B136F4F847B2}"/>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F4FDEEC5-540A-4503-8127-66A718BC981E}"/>
              </a:ext>
            </a:extLst>
          </p:cNvPr>
          <p:cNvPicPr/>
          <p:nvPr/>
        </p:nvPicPr>
        <p:blipFill rotWithShape="1">
          <a:blip r:embed="rId2"/>
          <a:srcRect t="10997"/>
          <a:stretch/>
        </p:blipFill>
        <p:spPr>
          <a:xfrm>
            <a:off x="0" y="0"/>
            <a:ext cx="12192000" cy="6858000"/>
          </a:xfrm>
          <a:prstGeom prst="rect">
            <a:avLst/>
          </a:prstGeom>
        </p:spPr>
      </p:pic>
    </p:spTree>
    <p:extLst>
      <p:ext uri="{BB962C8B-B14F-4D97-AF65-F5344CB8AC3E}">
        <p14:creationId xmlns:p14="http://schemas.microsoft.com/office/powerpoint/2010/main" val="21501263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A048F-FE64-40EF-B111-5438DE8BF83A}"/>
              </a:ext>
            </a:extLst>
          </p:cNvPr>
          <p:cNvSpPr>
            <a:spLocks noGrp="1"/>
          </p:cNvSpPr>
          <p:nvPr>
            <p:ph type="title"/>
          </p:nvPr>
        </p:nvSpPr>
        <p:spPr>
          <a:xfrm>
            <a:off x="498835" y="101174"/>
            <a:ext cx="10515600" cy="1325563"/>
          </a:xfrm>
        </p:spPr>
        <p:txBody>
          <a:bodyPr/>
          <a:lstStyle/>
          <a:p>
            <a:r>
              <a:rPr lang="en-GB" dirty="0"/>
              <a:t>Examples of FE </a:t>
            </a:r>
          </a:p>
        </p:txBody>
      </p:sp>
      <p:sp>
        <p:nvSpPr>
          <p:cNvPr id="3" name="Content Placeholder 2">
            <a:extLst>
              <a:ext uri="{FF2B5EF4-FFF2-40B4-BE49-F238E27FC236}">
                <a16:creationId xmlns:a16="http://schemas.microsoft.com/office/drawing/2014/main" id="{0330DF37-4338-4D60-AC17-E04428E9652F}"/>
              </a:ext>
            </a:extLst>
          </p:cNvPr>
          <p:cNvSpPr>
            <a:spLocks noGrp="1"/>
          </p:cNvSpPr>
          <p:nvPr>
            <p:ph idx="1"/>
          </p:nvPr>
        </p:nvSpPr>
        <p:spPr>
          <a:xfrm>
            <a:off x="320511" y="1159497"/>
            <a:ext cx="11642103" cy="5597329"/>
          </a:xfrm>
        </p:spPr>
        <p:txBody>
          <a:bodyPr>
            <a:normAutofit fontScale="92500" lnSpcReduction="20000"/>
          </a:bodyPr>
          <a:lstStyle/>
          <a:p>
            <a:r>
              <a:rPr lang="en-GB" dirty="0"/>
              <a:t>The link below has some previous FE that students have completed.  </a:t>
            </a:r>
          </a:p>
          <a:p>
            <a:endParaRPr lang="en-GB" dirty="0"/>
          </a:p>
          <a:p>
            <a:r>
              <a:rPr lang="en-GB" dirty="0"/>
              <a:t>The longest Skiing FE and the Equestrian FE are good examples (although the Skiing FE is missing competitive footage as it was not required at that time)</a:t>
            </a:r>
          </a:p>
          <a:p>
            <a:r>
              <a:rPr lang="en-GB" dirty="0"/>
              <a:t>For Skiing competition students need to be competing to get the highest scores – if they aren’t but are very good skiers they can complete a number of timed runs to help increase their score but they will struggle to get the top marks due to lack of competition.</a:t>
            </a:r>
          </a:p>
          <a:p>
            <a:r>
              <a:rPr lang="en-GB" dirty="0"/>
              <a:t>The GoPro Skiing FE is not suitable at all for FE submission.  We cannot identify the student and it doesn’t show any technical display</a:t>
            </a:r>
          </a:p>
          <a:p>
            <a:r>
              <a:rPr lang="en-GB" dirty="0"/>
              <a:t>The indoor Skiing FE would not score very high at all.  It shows limited skill, the student is difficult to identify until right near the end and it isn’t labelled</a:t>
            </a:r>
          </a:p>
          <a:p>
            <a:r>
              <a:rPr lang="en-GB" dirty="0"/>
              <a:t>The Table Tennis footage is from a good angle and shows hits and returns in a competitive game – it would benefit from another angle to see technical elements more closely and it would need to be supported by skill footage, ensuring that the student is also identified on the footage </a:t>
            </a:r>
          </a:p>
        </p:txBody>
      </p:sp>
      <p:sp>
        <p:nvSpPr>
          <p:cNvPr id="5" name="Rectangle 3">
            <a:extLst>
              <a:ext uri="{FF2B5EF4-FFF2-40B4-BE49-F238E27FC236}">
                <a16:creationId xmlns:a16="http://schemas.microsoft.com/office/drawing/2014/main" id="{8066C762-7E37-4FEC-8C80-5783F77D2A8B}"/>
              </a:ext>
            </a:extLst>
          </p:cNvPr>
          <p:cNvSpPr>
            <a:spLocks noChangeArrowheads="1"/>
          </p:cNvSpPr>
          <p:nvPr/>
        </p:nvSpPr>
        <p:spPr bwMode="auto">
          <a:xfrm>
            <a:off x="498835" y="1568518"/>
            <a:ext cx="12796102"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Aptos" charset="0"/>
                <a:ea typeface="Times New Roman" panose="02020603050405020304" pitchFamily="18" charset="0"/>
                <a:cs typeface="Calibri" panose="020F0502020204030204" pitchFamily="34" charset="0"/>
                <a:hlinkClick r:id="rId2"/>
              </a:rPr>
              <a:t>  </a:t>
            </a:r>
            <a:r>
              <a:rPr kumimoji="0" lang="en-GB" altLang="en-US" sz="900" b="0" i="0" u="none" strike="noStrike" cap="none" normalizeH="0" baseline="0" dirty="0">
                <a:ln>
                  <a:noFill/>
                </a:ln>
                <a:solidFill>
                  <a:srgbClr val="000000"/>
                </a:solidFill>
                <a:effectLst/>
                <a:latin typeface="Aptos" charset="0"/>
                <a:ea typeface="Times New Roman" panose="02020603050405020304" pitchFamily="18" charset="0"/>
                <a:cs typeface="Calibri" panose="020F0502020204030204" pitchFamily="34" charset="0"/>
              </a:rPr>
              <a:t>P</a:t>
            </a:r>
            <a:r>
              <a:rPr kumimoji="0" lang="en-GB" altLang="en-US" sz="1200" b="0" i="0" u="none" strike="noStrike" cap="none" normalizeH="0" baseline="0" dirty="0">
                <a:ln>
                  <a:noFill/>
                </a:ln>
                <a:solidFill>
                  <a:srgbClr val="000000"/>
                </a:solidFill>
                <a:effectLst/>
                <a:latin typeface="Aptos" charset="0"/>
                <a:ea typeface="Times New Roman" panose="02020603050405020304" pitchFamily="18" charset="0"/>
                <a:cs typeface="Calibri" panose="020F0502020204030204" pitchFamily="34" charset="0"/>
              </a:rPr>
              <a:t>E</a:t>
            </a:r>
            <a:r>
              <a:rPr kumimoji="0" lang="en-GB" altLang="en-US" sz="1200" b="0" i="0" u="none" strike="noStrike" cap="none" normalizeH="0" baseline="0" dirty="0">
                <a:ln>
                  <a:noFill/>
                </a:ln>
                <a:solidFill>
                  <a:srgbClr val="000000"/>
                </a:solidFill>
                <a:effectLst/>
                <a:latin typeface="Aptos" charset="0"/>
                <a:ea typeface="Times New Roman" panose="02020603050405020304" pitchFamily="18" charset="0"/>
                <a:cs typeface="Calibri" panose="020F0502020204030204" pitchFamily="34" charset="0"/>
                <a:hlinkClick r:id="rId2"/>
              </a:rPr>
              <a:t> </a:t>
            </a:r>
            <a:r>
              <a:rPr kumimoji="0" lang="en-GB" altLang="en-US" sz="1600" b="0" i="0" u="none" strike="noStrike" cap="none" normalizeH="0" baseline="0" dirty="0">
                <a:ln>
                  <a:noFill/>
                </a:ln>
                <a:solidFill>
                  <a:srgbClr val="000000"/>
                </a:solidFill>
                <a:effectLst/>
                <a:latin typeface="Aptos" charset="0"/>
                <a:ea typeface="Times New Roman" panose="02020603050405020304" pitchFamily="18" charset="0"/>
                <a:cs typeface="Calibri" panose="020F0502020204030204" pitchFamily="34" charset="0"/>
                <a:hlinkClick r:id="rId2"/>
              </a:rPr>
              <a:t>videos for Parents</a:t>
            </a:r>
            <a:r>
              <a:rPr kumimoji="0" lang="en-GB" altLang="en-US" sz="1000" b="0" i="0" u="none" strike="noStrike" cap="none" normalizeH="0" baseline="0" dirty="0">
                <a:ln>
                  <a:noFill/>
                </a:ln>
                <a:solidFill>
                  <a:schemeClr val="tx1"/>
                </a:solidFill>
                <a:effectLst/>
              </a:rPr>
              <a:t> </a:t>
            </a:r>
            <a:endParaRPr kumimoji="0" lang="en-GB" altLang="en-US" sz="1200" b="0" i="0" u="none" strike="noStrike" cap="none" normalizeH="0" baseline="0" dirty="0">
              <a:ln>
                <a:noFill/>
              </a:ln>
              <a:solidFill>
                <a:srgbClr val="000000"/>
              </a:solidFill>
              <a:effectLst/>
              <a:latin typeface="Aptos" charset="0"/>
              <a:ea typeface="Times New Roman" panose="02020603050405020304" pitchFamily="18" charset="0"/>
              <a:cs typeface="Calibri" panose="020F0502020204030204" pitchFamily="34" charset="0"/>
            </a:endParaRPr>
          </a:p>
        </p:txBody>
      </p:sp>
      <p:pic>
        <p:nvPicPr>
          <p:cNvPr id="1028" name="Picture 4" descr="https://res.cdn.office.net/assets/mail/file-icon/png/folder_16x16.png">
            <a:hlinkClick r:id="rId2"/>
            <a:extLst>
              <a:ext uri="{FF2B5EF4-FFF2-40B4-BE49-F238E27FC236}">
                <a16:creationId xmlns:a16="http://schemas.microsoft.com/office/drawing/2014/main" id="{381E48DD-89BA-4FC7-A33D-9EC880D0A1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473" y="1661593"/>
            <a:ext cx="152400" cy="152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74493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9454"/>
            <a:ext cx="10515600" cy="1325563"/>
          </a:xfrm>
        </p:spPr>
        <p:txBody>
          <a:bodyPr/>
          <a:lstStyle/>
          <a:p>
            <a:r>
              <a:rPr lang="en-GB" dirty="0"/>
              <a:t>Student Profiles</a:t>
            </a:r>
          </a:p>
        </p:txBody>
      </p:sp>
      <p:sp>
        <p:nvSpPr>
          <p:cNvPr id="3" name="Content Placeholder 2"/>
          <p:cNvSpPr>
            <a:spLocks noGrp="1"/>
          </p:cNvSpPr>
          <p:nvPr>
            <p:ph idx="1"/>
          </p:nvPr>
        </p:nvSpPr>
        <p:spPr>
          <a:xfrm>
            <a:off x="612743" y="1455017"/>
            <a:ext cx="11029360" cy="5190880"/>
          </a:xfrm>
        </p:spPr>
        <p:txBody>
          <a:bodyPr>
            <a:normAutofit lnSpcReduction="10000"/>
          </a:bodyPr>
          <a:lstStyle/>
          <a:p>
            <a:r>
              <a:rPr lang="en-GB" dirty="0"/>
              <a:t>All students need to have </a:t>
            </a:r>
            <a:r>
              <a:rPr lang="en-GB" b="1" u="sng" dirty="0"/>
              <a:t>3 </a:t>
            </a:r>
            <a:r>
              <a:rPr lang="en-GB" dirty="0"/>
              <a:t>assessed activities for GCSE and </a:t>
            </a:r>
            <a:r>
              <a:rPr lang="en-GB" b="1" u="sng" dirty="0"/>
              <a:t>2</a:t>
            </a:r>
            <a:r>
              <a:rPr lang="en-GB" dirty="0"/>
              <a:t> for CNAT, ensuring that they meet the individual and team sport requirements for GCSE (1 team, 1 individual &amp; then either/or for the 3</a:t>
            </a:r>
            <a:r>
              <a:rPr lang="en-GB" baseline="30000" dirty="0"/>
              <a:t>rd</a:t>
            </a:r>
            <a:r>
              <a:rPr lang="en-GB" dirty="0"/>
              <a:t> activity)</a:t>
            </a:r>
          </a:p>
          <a:p>
            <a:r>
              <a:rPr lang="en-GB" dirty="0"/>
              <a:t>Assessed &amp; moderated internally – teachers assess students and then it externally moderated by OCR</a:t>
            </a:r>
          </a:p>
          <a:p>
            <a:r>
              <a:rPr lang="en-GB" dirty="0"/>
              <a:t>Must be competitive (can include drill work)</a:t>
            </a:r>
          </a:p>
          <a:p>
            <a:r>
              <a:rPr lang="en-GB" dirty="0"/>
              <a:t>Filmed Evidence (FE) needs to be submitted</a:t>
            </a:r>
          </a:p>
          <a:p>
            <a:r>
              <a:rPr lang="en-GB" dirty="0"/>
              <a:t>Students need to plan ahead </a:t>
            </a:r>
          </a:p>
          <a:p>
            <a:r>
              <a:rPr lang="en-GB" dirty="0"/>
              <a:t>All students will cover at least 3 sports during their GCSE/CNAT lessons, however, the time in lessons and on each sport will be limited so increasing ability is difficult, so students need to ensure they are committing to extra curricular or practicing outside of school.  The next slides give examples of this.</a:t>
            </a:r>
          </a:p>
          <a:p>
            <a:pPr marL="0" indent="0">
              <a:buNone/>
            </a:pPr>
            <a:endParaRPr lang="en-GB" dirty="0"/>
          </a:p>
          <a:p>
            <a:endParaRPr lang="en-GB" dirty="0"/>
          </a:p>
        </p:txBody>
      </p:sp>
    </p:spTree>
    <p:extLst>
      <p:ext uri="{BB962C8B-B14F-4D97-AF65-F5344CB8AC3E}">
        <p14:creationId xmlns:p14="http://schemas.microsoft.com/office/powerpoint/2010/main" val="14191941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 1 – Student 1</a:t>
            </a:r>
          </a:p>
        </p:txBody>
      </p:sp>
      <p:sp>
        <p:nvSpPr>
          <p:cNvPr id="3" name="Content Placeholder 2"/>
          <p:cNvSpPr>
            <a:spLocks noGrp="1"/>
          </p:cNvSpPr>
          <p:nvPr>
            <p:ph idx="1"/>
          </p:nvPr>
        </p:nvSpPr>
        <p:spPr>
          <a:xfrm>
            <a:off x="838200" y="1524000"/>
            <a:ext cx="10515600" cy="4652963"/>
          </a:xfrm>
        </p:spPr>
        <p:txBody>
          <a:bodyPr>
            <a:noAutofit/>
          </a:bodyPr>
          <a:lstStyle/>
          <a:p>
            <a:r>
              <a:rPr lang="en-GB" sz="2000" dirty="0">
                <a:cs typeface="Arial" panose="020B0604020202020204" pitchFamily="34" charset="0"/>
              </a:rPr>
              <a:t>Plays rugby for Stockport rugby club. Footage will be needed as we cannot show LIVE footage on moderation day due to safety reasons</a:t>
            </a:r>
          </a:p>
          <a:p>
            <a:r>
              <a:rPr lang="en-GB" sz="2000" dirty="0">
                <a:cs typeface="Arial" panose="020B0604020202020204" pitchFamily="34" charset="0"/>
              </a:rPr>
              <a:t>Plays school football – We would expect full commitment to school sport / clubs / lessons</a:t>
            </a:r>
          </a:p>
          <a:p>
            <a:r>
              <a:rPr lang="en-GB" sz="2000" dirty="0">
                <a:cs typeface="Arial" panose="020B0604020202020204" pitchFamily="34" charset="0"/>
              </a:rPr>
              <a:t>Has no third sport…</a:t>
            </a:r>
          </a:p>
          <a:p>
            <a:endParaRPr lang="en-GB" sz="2000" dirty="0">
              <a:cs typeface="Arial" panose="020B0604020202020204" pitchFamily="34" charset="0"/>
            </a:endParaRPr>
          </a:p>
          <a:p>
            <a:r>
              <a:rPr lang="en-GB" sz="2000" b="1" dirty="0">
                <a:cs typeface="Arial" panose="020B0604020202020204" pitchFamily="34" charset="0"/>
              </a:rPr>
              <a:t>This student will need…..</a:t>
            </a:r>
          </a:p>
          <a:p>
            <a:endParaRPr lang="en-GB" sz="2000" dirty="0">
              <a:cs typeface="Arial" panose="020B0604020202020204" pitchFamily="34" charset="0"/>
            </a:endParaRPr>
          </a:p>
          <a:p>
            <a:pPr marL="514350" indent="-514350">
              <a:buFont typeface="+mj-lt"/>
              <a:buAutoNum type="arabicPeriod"/>
            </a:pPr>
            <a:r>
              <a:rPr lang="en-GB" sz="2000" dirty="0">
                <a:cs typeface="Arial" panose="020B0604020202020204" pitchFamily="34" charset="0"/>
              </a:rPr>
              <a:t>Rugby footage – from Stockport Rugby Club </a:t>
            </a:r>
          </a:p>
          <a:p>
            <a:pPr marL="514350" indent="-514350">
              <a:buFont typeface="+mj-lt"/>
              <a:buAutoNum type="arabicPeriod"/>
            </a:pPr>
            <a:r>
              <a:rPr lang="en-GB" sz="2000" dirty="0">
                <a:cs typeface="Arial" panose="020B0604020202020204" pitchFamily="34" charset="0"/>
              </a:rPr>
              <a:t>Football footage – from school, live on the day or via video </a:t>
            </a:r>
          </a:p>
          <a:p>
            <a:pPr marL="514350" indent="-514350">
              <a:buFont typeface="+mj-lt"/>
              <a:buAutoNum type="arabicPeriod"/>
            </a:pPr>
            <a:r>
              <a:rPr lang="en-GB" sz="2000" dirty="0">
                <a:cs typeface="Arial" panose="020B0604020202020204" pitchFamily="34" charset="0"/>
              </a:rPr>
              <a:t>Badminton/Athletics (individual) – in school, examined in school – expect full engagement in core and exam practical lessons.  Must try to attend lunchtime or afterschool club, </a:t>
            </a:r>
          </a:p>
        </p:txBody>
      </p:sp>
    </p:spTree>
    <p:extLst>
      <p:ext uri="{BB962C8B-B14F-4D97-AF65-F5344CB8AC3E}">
        <p14:creationId xmlns:p14="http://schemas.microsoft.com/office/powerpoint/2010/main" val="27423556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 2 – Student 2</a:t>
            </a:r>
          </a:p>
        </p:txBody>
      </p:sp>
      <p:sp>
        <p:nvSpPr>
          <p:cNvPr id="3" name="Content Placeholder 2"/>
          <p:cNvSpPr>
            <a:spLocks noGrp="1"/>
          </p:cNvSpPr>
          <p:nvPr>
            <p:ph idx="1"/>
          </p:nvPr>
        </p:nvSpPr>
        <p:spPr/>
        <p:txBody>
          <a:bodyPr>
            <a:normAutofit fontScale="85000" lnSpcReduction="20000"/>
          </a:bodyPr>
          <a:lstStyle/>
          <a:p>
            <a:r>
              <a:rPr lang="en-GB" dirty="0"/>
              <a:t>Swims for local club. FE will be needed to be sent to the moderator (off-site activity)</a:t>
            </a:r>
          </a:p>
          <a:p>
            <a:r>
              <a:rPr lang="en-GB" dirty="0"/>
              <a:t>Has no second sport</a:t>
            </a:r>
          </a:p>
          <a:p>
            <a:r>
              <a:rPr lang="en-GB" dirty="0"/>
              <a:t>Has no third sport</a:t>
            </a:r>
          </a:p>
          <a:p>
            <a:endParaRPr lang="en-GB" dirty="0"/>
          </a:p>
          <a:p>
            <a:r>
              <a:rPr lang="en-GB" b="1" dirty="0"/>
              <a:t>This student will need…</a:t>
            </a:r>
          </a:p>
          <a:p>
            <a:endParaRPr lang="en-GB" b="1" dirty="0"/>
          </a:p>
          <a:p>
            <a:pPr marL="514350" indent="-514350">
              <a:buFont typeface="+mj-lt"/>
              <a:buAutoNum type="arabicPeriod"/>
            </a:pPr>
            <a:r>
              <a:rPr lang="en-GB" dirty="0"/>
              <a:t>Swimming video footage – from local club (stroke work) MUST have  competitive evidence of 2 events from numerous galas – not just training videos</a:t>
            </a:r>
          </a:p>
          <a:p>
            <a:pPr marL="514350" indent="-514350">
              <a:buFont typeface="+mj-lt"/>
              <a:buAutoNum type="arabicPeriod"/>
            </a:pPr>
            <a:r>
              <a:rPr lang="en-GB" dirty="0"/>
              <a:t>Student must attend extra-curricular clubs in school (e.g. badminton and netball, athletics etc.), and participate full in core and exam practical lessons</a:t>
            </a:r>
          </a:p>
          <a:p>
            <a:pPr marL="514350" indent="-514350">
              <a:buFont typeface="+mj-lt"/>
              <a:buAutoNum type="arabicPeriod"/>
            </a:pPr>
            <a:endParaRPr lang="en-GB" dirty="0"/>
          </a:p>
        </p:txBody>
      </p:sp>
    </p:spTree>
    <p:extLst>
      <p:ext uri="{BB962C8B-B14F-4D97-AF65-F5344CB8AC3E}">
        <p14:creationId xmlns:p14="http://schemas.microsoft.com/office/powerpoint/2010/main" val="31273782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 3 – Student 3</a:t>
            </a:r>
          </a:p>
        </p:txBody>
      </p:sp>
      <p:sp>
        <p:nvSpPr>
          <p:cNvPr id="3" name="Content Placeholder 2"/>
          <p:cNvSpPr>
            <a:spLocks noGrp="1"/>
          </p:cNvSpPr>
          <p:nvPr>
            <p:ph idx="1"/>
          </p:nvPr>
        </p:nvSpPr>
        <p:spPr/>
        <p:txBody>
          <a:bodyPr>
            <a:normAutofit fontScale="92500"/>
          </a:bodyPr>
          <a:lstStyle/>
          <a:p>
            <a:r>
              <a:rPr lang="en-GB" sz="2200" dirty="0"/>
              <a:t>Plays academy football. Footage will be needed to help secure a higher score </a:t>
            </a:r>
          </a:p>
          <a:p>
            <a:r>
              <a:rPr lang="en-GB" sz="2200" dirty="0"/>
              <a:t>Plays tennis for local club. Footage will be needed this summer. The same for Cricket, Athletics….Footage can not be collected during Year 11 Summer as footage has already been submitted. </a:t>
            </a:r>
          </a:p>
          <a:p>
            <a:r>
              <a:rPr lang="en-GB" sz="2200" dirty="0"/>
              <a:t>No third sport</a:t>
            </a:r>
          </a:p>
          <a:p>
            <a:endParaRPr lang="en-GB" sz="2200" dirty="0"/>
          </a:p>
          <a:p>
            <a:r>
              <a:rPr lang="en-GB" sz="2600" b="1" dirty="0"/>
              <a:t>This student will need…</a:t>
            </a:r>
          </a:p>
          <a:p>
            <a:pPr marL="514350" indent="-514350">
              <a:buFont typeface="+mj-lt"/>
              <a:buAutoNum type="arabicPeriod"/>
            </a:pPr>
            <a:r>
              <a:rPr lang="en-GB" sz="2200" dirty="0"/>
              <a:t>Academy football footage – Competitive games</a:t>
            </a:r>
          </a:p>
          <a:p>
            <a:pPr marL="514350" indent="-514350">
              <a:buFont typeface="+mj-lt"/>
              <a:buAutoNum type="arabicPeriod"/>
            </a:pPr>
            <a:r>
              <a:rPr lang="en-GB" sz="2200" dirty="0"/>
              <a:t>Summer footage– from school, local club matches filmed from summer of Year 10, keep scorecards, records etc.</a:t>
            </a:r>
          </a:p>
          <a:p>
            <a:pPr marL="514350" indent="-514350">
              <a:buFont typeface="+mj-lt"/>
              <a:buAutoNum type="arabicPeriod"/>
            </a:pPr>
            <a:r>
              <a:rPr lang="en-GB" sz="2200" dirty="0">
                <a:cs typeface="Arial" panose="020B0604020202020204" pitchFamily="34" charset="0"/>
              </a:rPr>
              <a:t>Badminton (individual) – in school, examined in school – Must try to attend lunchtime or afterschool club, participate in core and exam practical PE lessons with full engagement </a:t>
            </a:r>
          </a:p>
          <a:p>
            <a:pPr marL="514350" indent="-514350">
              <a:buFont typeface="+mj-lt"/>
              <a:buAutoNum type="arabicPeriod"/>
            </a:pPr>
            <a:endParaRPr lang="en-GB" dirty="0"/>
          </a:p>
          <a:p>
            <a:pPr marL="514350" indent="-514350">
              <a:buFont typeface="+mj-lt"/>
              <a:buAutoNum type="arabicPeriod"/>
            </a:pPr>
            <a:endParaRPr lang="en-GB" dirty="0"/>
          </a:p>
        </p:txBody>
      </p:sp>
    </p:spTree>
    <p:extLst>
      <p:ext uri="{BB962C8B-B14F-4D97-AF65-F5344CB8AC3E}">
        <p14:creationId xmlns:p14="http://schemas.microsoft.com/office/powerpoint/2010/main" val="42431763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74D1C-D7F1-4BAA-A5FE-B32ED7C1BD48}"/>
              </a:ext>
            </a:extLst>
          </p:cNvPr>
          <p:cNvSpPr>
            <a:spLocks noGrp="1"/>
          </p:cNvSpPr>
          <p:nvPr>
            <p:ph type="title"/>
          </p:nvPr>
        </p:nvSpPr>
        <p:spPr/>
        <p:txBody>
          <a:bodyPr/>
          <a:lstStyle/>
          <a:p>
            <a:r>
              <a:rPr lang="en-GB" dirty="0"/>
              <a:t>Link for exam board advice </a:t>
            </a:r>
          </a:p>
        </p:txBody>
      </p:sp>
      <p:sp>
        <p:nvSpPr>
          <p:cNvPr id="3" name="Content Placeholder 2">
            <a:extLst>
              <a:ext uri="{FF2B5EF4-FFF2-40B4-BE49-F238E27FC236}">
                <a16:creationId xmlns:a16="http://schemas.microsoft.com/office/drawing/2014/main" id="{F2D2FA6B-30BD-40FE-845C-1EEF2BAA92AB}"/>
              </a:ext>
            </a:extLst>
          </p:cNvPr>
          <p:cNvSpPr>
            <a:spLocks noGrp="1"/>
          </p:cNvSpPr>
          <p:nvPr>
            <p:ph idx="1"/>
          </p:nvPr>
        </p:nvSpPr>
        <p:spPr/>
        <p:txBody>
          <a:bodyPr/>
          <a:lstStyle/>
          <a:p>
            <a:r>
              <a:rPr lang="en-GB" u="sng" dirty="0">
                <a:hlinkClick r:id="rId2"/>
              </a:rPr>
              <a:t>Assessment guide: Filming for NEA (J587)</a:t>
            </a:r>
            <a:endParaRPr lang="en-GB" u="sng" dirty="0"/>
          </a:p>
          <a:p>
            <a:r>
              <a:rPr lang="en-GB" dirty="0"/>
              <a:t>This link is from OCR directly and reiterates what has been communicated in this PowerPoint.  </a:t>
            </a:r>
          </a:p>
          <a:p>
            <a:r>
              <a:rPr lang="en-GB" dirty="0"/>
              <a:t>It also breaks down some of the activities, giving advice on how and what to film, and the format to use for presenting the evidence </a:t>
            </a:r>
          </a:p>
        </p:txBody>
      </p:sp>
    </p:spTree>
    <p:extLst>
      <p:ext uri="{BB962C8B-B14F-4D97-AF65-F5344CB8AC3E}">
        <p14:creationId xmlns:p14="http://schemas.microsoft.com/office/powerpoint/2010/main" val="31453650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10515600" cy="4622309"/>
          </a:xfrm>
        </p:spPr>
        <p:txBody>
          <a:bodyPr>
            <a:normAutofit fontScale="85000" lnSpcReduction="10000"/>
          </a:bodyPr>
          <a:lstStyle/>
          <a:p>
            <a:pPr marL="0" indent="0">
              <a:buNone/>
            </a:pPr>
            <a:endParaRPr lang="en-GB" sz="4000" dirty="0"/>
          </a:p>
          <a:p>
            <a:pPr marL="0" indent="0">
              <a:buNone/>
            </a:pPr>
            <a:endParaRPr lang="en-GB" sz="4000" dirty="0"/>
          </a:p>
          <a:p>
            <a:pPr marL="0" indent="0">
              <a:buNone/>
            </a:pPr>
            <a:r>
              <a:rPr lang="en-GB" sz="4000" dirty="0"/>
              <a:t>Students can hand in any footage at any time up until the final deadline.  This is good practice as it allows teachers to assess the footage and decide if more footage is required rather than leaving it until the very end</a:t>
            </a:r>
          </a:p>
          <a:p>
            <a:pPr marL="0" indent="0">
              <a:buNone/>
            </a:pPr>
            <a:endParaRPr lang="en-GB" sz="4000" dirty="0"/>
          </a:p>
          <a:p>
            <a:pPr marL="0" indent="0">
              <a:buNone/>
            </a:pPr>
            <a:r>
              <a:rPr lang="en-GB" sz="4000" dirty="0"/>
              <a:t>Initial deadline: July Year 10</a:t>
            </a:r>
          </a:p>
          <a:p>
            <a:pPr marL="0" indent="0">
              <a:buNone/>
            </a:pPr>
            <a:r>
              <a:rPr lang="en-GB" sz="4000" dirty="0"/>
              <a:t>Final deadline: December Year 11</a:t>
            </a:r>
          </a:p>
          <a:p>
            <a:endParaRPr lang="en-GB" dirty="0"/>
          </a:p>
        </p:txBody>
      </p:sp>
      <p:pic>
        <p:nvPicPr>
          <p:cNvPr id="5" name="Shape 167"/>
          <p:cNvPicPr preferRelativeResize="0"/>
          <p:nvPr/>
        </p:nvPicPr>
        <p:blipFill>
          <a:blip r:embed="rId2">
            <a:alphaModFix/>
          </a:blip>
          <a:stretch>
            <a:fillRect/>
          </a:stretch>
        </p:blipFill>
        <p:spPr>
          <a:xfrm>
            <a:off x="3368021" y="103290"/>
            <a:ext cx="4933189" cy="2520512"/>
          </a:xfrm>
          <a:prstGeom prst="rect">
            <a:avLst/>
          </a:prstGeom>
          <a:noFill/>
          <a:ln>
            <a:noFill/>
          </a:ln>
        </p:spPr>
      </p:pic>
    </p:spTree>
    <p:extLst>
      <p:ext uri="{BB962C8B-B14F-4D97-AF65-F5344CB8AC3E}">
        <p14:creationId xmlns:p14="http://schemas.microsoft.com/office/powerpoint/2010/main" val="5878080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F8DC8-D68B-498D-8E7B-9566D3C9BA15}"/>
              </a:ext>
            </a:extLst>
          </p:cNvPr>
          <p:cNvSpPr>
            <a:spLocks noGrp="1"/>
          </p:cNvSpPr>
          <p:nvPr>
            <p:ph type="title"/>
          </p:nvPr>
        </p:nvSpPr>
        <p:spPr>
          <a:xfrm>
            <a:off x="838200" y="220433"/>
            <a:ext cx="10515600" cy="1325563"/>
          </a:xfrm>
        </p:spPr>
        <p:txBody>
          <a:bodyPr/>
          <a:lstStyle/>
          <a:p>
            <a:pPr algn="ctr"/>
            <a:r>
              <a:rPr lang="en-GB" b="1" dirty="0"/>
              <a:t>Any Questions?</a:t>
            </a:r>
          </a:p>
        </p:txBody>
      </p:sp>
      <p:sp>
        <p:nvSpPr>
          <p:cNvPr id="3" name="Content Placeholder 2">
            <a:extLst>
              <a:ext uri="{FF2B5EF4-FFF2-40B4-BE49-F238E27FC236}">
                <a16:creationId xmlns:a16="http://schemas.microsoft.com/office/drawing/2014/main" id="{5C779DA3-3447-4438-83CC-17BC2EA5CCA5}"/>
              </a:ext>
            </a:extLst>
          </p:cNvPr>
          <p:cNvSpPr>
            <a:spLocks noGrp="1"/>
          </p:cNvSpPr>
          <p:nvPr>
            <p:ph idx="1"/>
          </p:nvPr>
        </p:nvSpPr>
        <p:spPr>
          <a:xfrm>
            <a:off x="358219" y="1583703"/>
            <a:ext cx="11698663" cy="5062194"/>
          </a:xfrm>
        </p:spPr>
        <p:txBody>
          <a:bodyPr>
            <a:normAutofit/>
          </a:bodyPr>
          <a:lstStyle/>
          <a:p>
            <a:pPr marL="0" indent="0" algn="ctr">
              <a:buNone/>
            </a:pPr>
            <a:r>
              <a:rPr lang="en-GB" sz="3600" b="1" dirty="0"/>
              <a:t>Contacts </a:t>
            </a:r>
          </a:p>
          <a:p>
            <a:pPr marL="0" indent="0" algn="ctr">
              <a:buNone/>
            </a:pPr>
            <a:endParaRPr lang="en-GB" dirty="0"/>
          </a:p>
          <a:p>
            <a:pPr algn="ctr"/>
            <a:r>
              <a:rPr lang="en-GB" dirty="0"/>
              <a:t>Mr Henderson (Head of PE) </a:t>
            </a:r>
            <a:r>
              <a:rPr lang="en-GB" dirty="0">
                <a:hlinkClick r:id="rId2"/>
              </a:rPr>
              <a:t>mhenderson@phs.cheshire.sch.uk</a:t>
            </a:r>
            <a:r>
              <a:rPr lang="en-GB" dirty="0"/>
              <a:t> </a:t>
            </a:r>
          </a:p>
          <a:p>
            <a:pPr algn="ctr"/>
            <a:r>
              <a:rPr lang="en-GB" dirty="0"/>
              <a:t>Mr Shaw (Coordinator of CNAT Sport) </a:t>
            </a:r>
            <a:r>
              <a:rPr lang="en-GB" dirty="0">
                <a:hlinkClick r:id="rId3"/>
              </a:rPr>
              <a:t>kshaw@phs.cheshire.sch.uk</a:t>
            </a:r>
            <a:r>
              <a:rPr lang="en-GB" dirty="0"/>
              <a:t> </a:t>
            </a:r>
          </a:p>
          <a:p>
            <a:pPr algn="ctr"/>
            <a:r>
              <a:rPr lang="en-GB" dirty="0"/>
              <a:t>Miss Wilson (Coordinator of GCSE PE) </a:t>
            </a:r>
            <a:r>
              <a:rPr lang="en-GB" dirty="0">
                <a:hlinkClick r:id="rId4"/>
              </a:rPr>
              <a:t>cwilson@phs.cheshire.sch.uk</a:t>
            </a:r>
            <a:r>
              <a:rPr lang="en-GB" dirty="0"/>
              <a:t> </a:t>
            </a:r>
          </a:p>
          <a:p>
            <a:pPr algn="ctr"/>
            <a:r>
              <a:rPr lang="en-GB" dirty="0"/>
              <a:t>Mrs Kennedy </a:t>
            </a:r>
            <a:r>
              <a:rPr lang="en-GB" dirty="0">
                <a:hlinkClick r:id="rId5"/>
              </a:rPr>
              <a:t>akennedy@phs.cheshire.sch.uk</a:t>
            </a:r>
            <a:r>
              <a:rPr lang="en-GB" dirty="0"/>
              <a:t>  </a:t>
            </a:r>
          </a:p>
          <a:p>
            <a:pPr algn="ctr"/>
            <a:r>
              <a:rPr lang="en-GB" dirty="0"/>
              <a:t>Miss Hancock </a:t>
            </a:r>
            <a:r>
              <a:rPr lang="en-GB" dirty="0">
                <a:hlinkClick r:id="rId6"/>
              </a:rPr>
              <a:t>jhancock@phs.cheshire.sch.uk</a:t>
            </a:r>
            <a:endParaRPr lang="en-GB" dirty="0"/>
          </a:p>
          <a:p>
            <a:pPr algn="ctr"/>
            <a:r>
              <a:rPr lang="en-GB" dirty="0"/>
              <a:t>Mr Megarrell </a:t>
            </a:r>
            <a:r>
              <a:rPr lang="en-GB" dirty="0">
                <a:hlinkClick r:id="rId7"/>
              </a:rPr>
              <a:t>cmegarrell@phs.cheshire.sch.uk</a:t>
            </a:r>
            <a:r>
              <a:rPr lang="en-GB" dirty="0"/>
              <a:t> </a:t>
            </a:r>
          </a:p>
        </p:txBody>
      </p:sp>
    </p:spTree>
    <p:extLst>
      <p:ext uri="{BB962C8B-B14F-4D97-AF65-F5344CB8AC3E}">
        <p14:creationId xmlns:p14="http://schemas.microsoft.com/office/powerpoint/2010/main" val="25309056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8915</TotalTime>
  <Words>1611</Words>
  <Application>Microsoft Office PowerPoint</Application>
  <PresentationFormat>Widescreen</PresentationFormat>
  <Paragraphs>167</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Aptos</vt:lpstr>
      <vt:lpstr>Arial</vt:lpstr>
      <vt:lpstr>Calibri</vt:lpstr>
      <vt:lpstr>Calibri Light</vt:lpstr>
      <vt:lpstr>Times New Roman</vt:lpstr>
      <vt:lpstr>Office Theme</vt:lpstr>
      <vt:lpstr>Poynton High School</vt:lpstr>
      <vt:lpstr>Purpose of the PowerPoint</vt:lpstr>
      <vt:lpstr>List of Sports – OCR </vt:lpstr>
      <vt:lpstr>Activity lists </vt:lpstr>
      <vt:lpstr>PowerPoint Presentation</vt:lpstr>
      <vt:lpstr>Assessment Grid for Practical Sports </vt:lpstr>
      <vt:lpstr>Key points about footage </vt:lpstr>
      <vt:lpstr>Footage content</vt:lpstr>
      <vt:lpstr>Insufficient evidence to support practical grade</vt:lpstr>
      <vt:lpstr>PowerPoint Presentation</vt:lpstr>
      <vt:lpstr>Examples of FE </vt:lpstr>
      <vt:lpstr>Student Profiles</vt:lpstr>
      <vt:lpstr>Example 1 – Student 1</vt:lpstr>
      <vt:lpstr>Example 2 – Student 2</vt:lpstr>
      <vt:lpstr>Example 3 – Student 3</vt:lpstr>
      <vt:lpstr>Link for exam board advice </vt:lpstr>
      <vt:lpstr>PowerPoint Presentation</vt:lpstr>
      <vt:lpstr>Any Questions?</vt:lpstr>
    </vt:vector>
  </TitlesOfParts>
  <Company>Poynton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Poynton High School</dc:title>
  <dc:creator>M Henderson</dc:creator>
  <cp:lastModifiedBy>D O'Brien (PHS)</cp:lastModifiedBy>
  <cp:revision>30</cp:revision>
  <dcterms:created xsi:type="dcterms:W3CDTF">2019-11-22T07:44:45Z</dcterms:created>
  <dcterms:modified xsi:type="dcterms:W3CDTF">2025-02-07T09:18:38Z</dcterms:modified>
</cp:coreProperties>
</file>