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2" r:id="rId2"/>
  </p:sldMasterIdLst>
  <p:sldIdLst>
    <p:sldId id="256" r:id="rId3"/>
    <p:sldId id="271" r:id="rId4"/>
    <p:sldId id="272" r:id="rId5"/>
    <p:sldId id="273" r:id="rId6"/>
    <p:sldId id="274" r:id="rId7"/>
    <p:sldId id="275" r:id="rId8"/>
    <p:sldId id="270" r:id="rId9"/>
    <p:sldId id="277" r:id="rId10"/>
    <p:sldId id="276" r:id="rId11"/>
    <p:sldId id="285" r:id="rId12"/>
    <p:sldId id="257" r:id="rId13"/>
    <p:sldId id="258" r:id="rId14"/>
    <p:sldId id="267" r:id="rId15"/>
    <p:sldId id="269" r:id="rId16"/>
    <p:sldId id="268" r:id="rId17"/>
    <p:sldId id="259" r:id="rId18"/>
    <p:sldId id="262" r:id="rId19"/>
    <p:sldId id="261" r:id="rId20"/>
    <p:sldId id="263" r:id="rId21"/>
    <p:sldId id="260" r:id="rId22"/>
    <p:sldId id="266" r:id="rId23"/>
    <p:sldId id="278" r:id="rId24"/>
    <p:sldId id="279" r:id="rId25"/>
    <p:sldId id="280" r:id="rId26"/>
    <p:sldId id="282" r:id="rId27"/>
    <p:sldId id="283"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555"/>
  </p:normalViewPr>
  <p:slideViewPr>
    <p:cSldViewPr snapToGrid="0" snapToObjects="1">
      <p:cViewPr varScale="1">
        <p:scale>
          <a:sx n="72" d="100"/>
          <a:sy n="72" d="100"/>
        </p:scale>
        <p:origin x="4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12489805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3567076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2250253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D474A4C-634C-B843-A9AC-F63527730317}" type="datetimeFigureOut">
              <a:rPr lang="en-US" smtClean="0"/>
              <a:t>6/8/2021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1081799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D474A4C-634C-B843-A9AC-F63527730317}" type="datetimeFigureOut">
              <a:rPr lang="en-US" smtClean="0"/>
              <a:t>6/8/2021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1583383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D474A4C-634C-B843-A9AC-F63527730317}" type="datetimeFigureOut">
              <a:rPr lang="en-US" smtClean="0"/>
              <a:t>6/8/2021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21343321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474A4C-634C-B843-A9AC-F63527730317}" type="datetimeFigureOut">
              <a:rPr lang="en-US" smtClean="0"/>
              <a:t>6/8/2021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2188848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D474A4C-634C-B843-A9AC-F63527730317}" type="datetimeFigureOut">
              <a:rPr lang="en-US" smtClean="0"/>
              <a:t>6/8/2021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273817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D474A4C-634C-B843-A9AC-F63527730317}" type="datetimeFigureOut">
              <a:rPr lang="en-US" smtClean="0"/>
              <a:t>6/8/2021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2485782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313430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22384722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5087014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20642781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10562040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D474A4C-634C-B843-A9AC-F63527730317}" type="datetimeFigureOut">
              <a:rPr lang="en-US" smtClean="0"/>
              <a:t>6/8/2021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885741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D474A4C-634C-B843-A9AC-F63527730317}" type="datetimeFigureOut">
              <a:rPr lang="en-US" smtClean="0"/>
              <a:t>6/8/2021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3800525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D474A4C-634C-B843-A9AC-F63527730317}" type="datetimeFigureOut">
              <a:rPr lang="en-US" smtClean="0"/>
              <a:t>6/8/2021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6405508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474A4C-634C-B843-A9AC-F63527730317}" type="datetimeFigureOut">
              <a:rPr lang="en-US" smtClean="0"/>
              <a:t>6/8/2021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12938288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D474A4C-634C-B843-A9AC-F63527730317}" type="datetimeFigureOut">
              <a:rPr lang="en-US" smtClean="0"/>
              <a:t>6/8/2021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38813980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D474A4C-634C-B843-A9AC-F63527730317}" type="datetimeFigureOut">
              <a:rPr lang="en-US" smtClean="0"/>
              <a:t>6/8/2021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33990544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12009634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D474A4C-634C-B843-A9AC-F63527730317}" type="datetimeFigureOut">
              <a:rPr lang="en-US" smtClean="0"/>
              <a:t>6/8/2021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ABF32-EB92-F448-876F-3E19D7DD2BF9}" type="slidenum">
              <a:rPr lang="en-US" smtClean="0"/>
              <a:t>‹#›</a:t>
            </a:fld>
            <a:endParaRPr lang="en-US"/>
          </a:p>
        </p:txBody>
      </p:sp>
    </p:spTree>
    <p:extLst>
      <p:ext uri="{BB962C8B-B14F-4D97-AF65-F5344CB8AC3E}">
        <p14:creationId xmlns:p14="http://schemas.microsoft.com/office/powerpoint/2010/main" val="2091148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474A4C-634C-B843-A9AC-F63527730317}" type="datetimeFigureOut">
              <a:rPr lang="en-US" smtClean="0"/>
              <a:t>6/8/2021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8ABF32-EB92-F448-876F-3E19D7DD2BF9}" type="slidenum">
              <a:rPr lang="en-US" smtClean="0"/>
              <a:t>‹#›</a:t>
            </a:fld>
            <a:endParaRPr lang="en-US"/>
          </a:p>
        </p:txBody>
      </p:sp>
    </p:spTree>
    <p:extLst>
      <p:ext uri="{BB962C8B-B14F-4D97-AF65-F5344CB8AC3E}">
        <p14:creationId xmlns:p14="http://schemas.microsoft.com/office/powerpoint/2010/main" val="155018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474A4C-634C-B843-A9AC-F63527730317}" type="datetimeFigureOut">
              <a:rPr lang="en-US" smtClean="0"/>
              <a:t>6/8/2021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8ABF32-EB92-F448-876F-3E19D7DD2BF9}" type="slidenum">
              <a:rPr lang="en-US" smtClean="0"/>
              <a:t>‹#›</a:t>
            </a:fld>
            <a:endParaRPr lang="en-US"/>
          </a:p>
        </p:txBody>
      </p:sp>
    </p:spTree>
    <p:extLst>
      <p:ext uri="{BB962C8B-B14F-4D97-AF65-F5344CB8AC3E}">
        <p14:creationId xmlns:p14="http://schemas.microsoft.com/office/powerpoint/2010/main" val="8449476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brainscape.com/flashcards/new-urban-landscapes-6429619/packs/9673896" TargetMode="External"/><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hyperlink" Target="https://maps.nls.uk/geo/find/#zoom=5&amp;lat=56.00000&amp;lon=-4.00000&amp;layers=102&amp;b=1&amp;z=1&amp;point=0,0"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marketwatch.com/story/the-10-most-livable-cities-in-the-world-2016-08-18"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footprintnetwork.org/en/index.php/GFN/page/calculators/"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hyperlink" Target="http://www.morecambebaynature.org.uk/sop-introduction" TargetMode="External"/><Relationship Id="rId2" Type="http://schemas.openxmlformats.org/officeDocument/2006/relationships/image" Target="../media/image10.jpeg"/><Relationship Id="rId1" Type="http://schemas.openxmlformats.org/officeDocument/2006/relationships/slideLayout" Target="../slideLayouts/slideLayout13.xml"/><Relationship Id="rId4" Type="http://schemas.openxmlformats.org/officeDocument/2006/relationships/hyperlink" Target="http://www.forestofbowland.com/Sense-Place"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5.jpe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guardian.com/artanddesign/2008/jan/27/art1" TargetMode="External"/><Relationship Id="rId2" Type="http://schemas.openxmlformats.org/officeDocument/2006/relationships/image" Target="../media/image16.jpg"/><Relationship Id="rId1" Type="http://schemas.openxmlformats.org/officeDocument/2006/relationships/slideLayout" Target="../slideLayouts/slideLayout13.xml"/><Relationship Id="rId4" Type="http://schemas.openxmlformats.org/officeDocument/2006/relationships/hyperlink" Target="https://www.rgs.org/CMSPages/GetFile.aspx?nodeguid=eb692e7d-9d99-415f-a5ee-92c13a4962d7&amp;lang=en-GB"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png"/><Relationship Id="rId1" Type="http://schemas.openxmlformats.org/officeDocument/2006/relationships/slideLayout" Target="../slideLayouts/slideLayout13.xml"/><Relationship Id="rId5" Type="http://schemas.openxmlformats.org/officeDocument/2006/relationships/image" Target="../media/image20.jp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hyperlink" Target="https://www.un.org/en/development/desa/policy/untaskteam_undf/thinkpieces/24_thinkpiece_global_governance.pdf" TargetMode="Externa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google.co.uk/url?sa=i&amp;rct=j&amp;q=&amp;esrc=s&amp;source=images&amp;cd=&amp;cad=rja&amp;uact=8&amp;ved=2ahUKEwiN1qiE3oLaAhUGbhQKHTOXADUQjRx6BAgAEAU&amp;url=https://en.wikipedia.org/wiki/Antarctic_Circle&amp;psig=AOvVaw38aQrqnfnEc-Q9yZd4sDUs&amp;ust=1521904444126401" TargetMode="Externa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hyperlink" Target="https://www.youtube.com/watch?v=CDV5t614yoI" TargetMode="Externa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jpeg"/><Relationship Id="rId7" Type="http://schemas.openxmlformats.org/officeDocument/2006/relationships/image" Target="../media/image28.png"/><Relationship Id="rId2" Type="http://schemas.openxmlformats.org/officeDocument/2006/relationships/hyperlink" Target="https://geogshare.files.wordpress.com/2017/08/antartica-values-geofile.pdf" TargetMode="External"/><Relationship Id="rId1" Type="http://schemas.openxmlformats.org/officeDocument/2006/relationships/slideLayout" Target="../slideLayouts/slideLayout13.xml"/><Relationship Id="rId6" Type="http://schemas.openxmlformats.org/officeDocument/2006/relationships/image" Target="../media/image27.jpeg"/><Relationship Id="rId5" Type="http://schemas.openxmlformats.org/officeDocument/2006/relationships/image" Target="../media/image26.jpeg"/><Relationship Id="rId10" Type="http://schemas.openxmlformats.org/officeDocument/2006/relationships/image" Target="../media/image31.png"/><Relationship Id="rId4" Type="http://schemas.openxmlformats.org/officeDocument/2006/relationships/image" Target="../media/image25.jpeg"/><Relationship Id="rId9"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5F043F-7DF5-8D4D-850A-5C913B7CA284}"/>
              </a:ext>
            </a:extLst>
          </p:cNvPr>
          <p:cNvPicPr>
            <a:picLocks noChangeAspect="1"/>
          </p:cNvPicPr>
          <p:nvPr/>
        </p:nvPicPr>
        <p:blipFill>
          <a:blip r:embed="rId2"/>
          <a:stretch>
            <a:fillRect/>
          </a:stretch>
        </p:blipFill>
        <p:spPr>
          <a:xfrm>
            <a:off x="3076" y="0"/>
            <a:ext cx="9137847" cy="6858000"/>
          </a:xfrm>
          <a:prstGeom prst="rect">
            <a:avLst/>
          </a:prstGeom>
        </p:spPr>
      </p:pic>
      <p:sp>
        <p:nvSpPr>
          <p:cNvPr id="4" name="Title 1">
            <a:extLst>
              <a:ext uri="{FF2B5EF4-FFF2-40B4-BE49-F238E27FC236}">
                <a16:creationId xmlns:a16="http://schemas.microsoft.com/office/drawing/2014/main" id="{DA93786A-2BA1-5B47-9C5A-C80276400DB7}"/>
              </a:ext>
            </a:extLst>
          </p:cNvPr>
          <p:cNvSpPr>
            <a:spLocks noGrp="1"/>
          </p:cNvSpPr>
          <p:nvPr>
            <p:ph type="ctrTitle"/>
          </p:nvPr>
        </p:nvSpPr>
        <p:spPr>
          <a:xfrm>
            <a:off x="4338637" y="188651"/>
            <a:ext cx="4657725" cy="3415161"/>
          </a:xfrm>
        </p:spPr>
        <p:style>
          <a:lnRef idx="2">
            <a:schemeClr val="accent6">
              <a:shade val="50000"/>
            </a:schemeClr>
          </a:lnRef>
          <a:fillRef idx="1">
            <a:schemeClr val="accent6"/>
          </a:fillRef>
          <a:effectRef idx="0">
            <a:schemeClr val="accent6"/>
          </a:effectRef>
          <a:fontRef idx="minor">
            <a:schemeClr val="lt1"/>
          </a:fontRef>
        </p:style>
        <p:txBody>
          <a:bodyPr>
            <a:normAutofit fontScale="90000"/>
          </a:bodyPr>
          <a:lstStyle/>
          <a:p>
            <a:r>
              <a:rPr lang="en-GB" sz="4400" b="1" dirty="0">
                <a:latin typeface="+mj-lt"/>
              </a:rPr>
              <a:t>Contemporary Urban Environments</a:t>
            </a:r>
            <a:br>
              <a:rPr lang="en-GB" sz="4400" b="1" dirty="0">
                <a:latin typeface="+mj-lt"/>
              </a:rPr>
            </a:br>
            <a:r>
              <a:rPr lang="en-GB" sz="4400" dirty="0">
                <a:latin typeface="+mj-lt"/>
              </a:rPr>
              <a:t>Geography A-Level Transition Activities</a:t>
            </a:r>
            <a:br>
              <a:rPr lang="en-GB" sz="4400" dirty="0">
                <a:latin typeface="+mj-lt"/>
              </a:rPr>
            </a:br>
            <a:endParaRPr lang="en-GB" sz="4400" dirty="0">
              <a:latin typeface="+mj-lt"/>
            </a:endParaRPr>
          </a:p>
        </p:txBody>
      </p:sp>
    </p:spTree>
    <p:extLst>
      <p:ext uri="{BB962C8B-B14F-4D97-AF65-F5344CB8AC3E}">
        <p14:creationId xmlns:p14="http://schemas.microsoft.com/office/powerpoint/2010/main" val="159033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6120B24-FD78-2A4D-BC2D-5AFC48CCD692}"/>
              </a:ext>
            </a:extLst>
          </p:cNvPr>
          <p:cNvSpPr txBox="1"/>
          <p:nvPr/>
        </p:nvSpPr>
        <p:spPr>
          <a:xfrm>
            <a:off x="328612" y="371475"/>
            <a:ext cx="4986338" cy="461665"/>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US" sz="2400" dirty="0">
                <a:latin typeface="+mj-lt"/>
              </a:rPr>
              <a:t>Task 1: Global Patterns of </a:t>
            </a:r>
            <a:r>
              <a:rPr lang="en-US" sz="2400" dirty="0" err="1">
                <a:latin typeface="+mj-lt"/>
              </a:rPr>
              <a:t>Urbanisation</a:t>
            </a:r>
            <a:endParaRPr lang="en-US" sz="2400" dirty="0">
              <a:latin typeface="+mj-lt"/>
            </a:endParaRPr>
          </a:p>
        </p:txBody>
      </p:sp>
      <p:graphicFrame>
        <p:nvGraphicFramePr>
          <p:cNvPr id="11" name="Table 10">
            <a:extLst>
              <a:ext uri="{FF2B5EF4-FFF2-40B4-BE49-F238E27FC236}">
                <a16:creationId xmlns:a16="http://schemas.microsoft.com/office/drawing/2014/main" id="{555CE532-FACE-4D49-94C5-53488EEA7DB4}"/>
              </a:ext>
            </a:extLst>
          </p:cNvPr>
          <p:cNvGraphicFramePr>
            <a:graphicFrameLocks noGrp="1"/>
          </p:cNvGraphicFramePr>
          <p:nvPr>
            <p:extLst>
              <p:ext uri="{D42A27DB-BD31-4B8C-83A1-F6EECF244321}">
                <p14:modId xmlns:p14="http://schemas.microsoft.com/office/powerpoint/2010/main" val="4263547943"/>
              </p:ext>
            </p:extLst>
          </p:nvPr>
        </p:nvGraphicFramePr>
        <p:xfrm>
          <a:off x="411793" y="2404426"/>
          <a:ext cx="8323013" cy="3579587"/>
        </p:xfrm>
        <a:graphic>
          <a:graphicData uri="http://schemas.openxmlformats.org/drawingml/2006/table">
            <a:tbl>
              <a:tblPr firstRow="1" firstCol="1" bandRow="1"/>
              <a:tblGrid>
                <a:gridCol w="744750">
                  <a:extLst>
                    <a:ext uri="{9D8B030D-6E8A-4147-A177-3AD203B41FA5}">
                      <a16:colId xmlns:a16="http://schemas.microsoft.com/office/drawing/2014/main" val="1220706198"/>
                    </a:ext>
                  </a:extLst>
                </a:gridCol>
                <a:gridCol w="1218831">
                  <a:extLst>
                    <a:ext uri="{9D8B030D-6E8A-4147-A177-3AD203B41FA5}">
                      <a16:colId xmlns:a16="http://schemas.microsoft.com/office/drawing/2014/main" val="1723262994"/>
                    </a:ext>
                  </a:extLst>
                </a:gridCol>
                <a:gridCol w="1328414">
                  <a:extLst>
                    <a:ext uri="{9D8B030D-6E8A-4147-A177-3AD203B41FA5}">
                      <a16:colId xmlns:a16="http://schemas.microsoft.com/office/drawing/2014/main" val="1935213675"/>
                    </a:ext>
                  </a:extLst>
                </a:gridCol>
                <a:gridCol w="1218829">
                  <a:extLst>
                    <a:ext uri="{9D8B030D-6E8A-4147-A177-3AD203B41FA5}">
                      <a16:colId xmlns:a16="http://schemas.microsoft.com/office/drawing/2014/main" val="2302102898"/>
                    </a:ext>
                  </a:extLst>
                </a:gridCol>
                <a:gridCol w="1328412">
                  <a:extLst>
                    <a:ext uri="{9D8B030D-6E8A-4147-A177-3AD203B41FA5}">
                      <a16:colId xmlns:a16="http://schemas.microsoft.com/office/drawing/2014/main" val="4043055189"/>
                    </a:ext>
                  </a:extLst>
                </a:gridCol>
                <a:gridCol w="1155365">
                  <a:extLst>
                    <a:ext uri="{9D8B030D-6E8A-4147-A177-3AD203B41FA5}">
                      <a16:colId xmlns:a16="http://schemas.microsoft.com/office/drawing/2014/main" val="110414760"/>
                    </a:ext>
                  </a:extLst>
                </a:gridCol>
                <a:gridCol w="1328412">
                  <a:extLst>
                    <a:ext uri="{9D8B030D-6E8A-4147-A177-3AD203B41FA5}">
                      <a16:colId xmlns:a16="http://schemas.microsoft.com/office/drawing/2014/main" val="1750293272"/>
                    </a:ext>
                  </a:extLst>
                </a:gridCol>
              </a:tblGrid>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Rank</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0"/>
                        </a:spcAft>
                      </a:pPr>
                      <a:r>
                        <a:rPr lang="en-GB" sz="16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1950</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fontAlgn="t">
                        <a:lnSpc>
                          <a:spcPct val="107000"/>
                        </a:lnSpc>
                        <a:spcBef>
                          <a:spcPts val="0"/>
                        </a:spcBef>
                        <a:spcAft>
                          <a:spcPts val="0"/>
                        </a:spcAft>
                      </a:pPr>
                      <a:r>
                        <a:rPr lang="en-GB" sz="16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Population?</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fontAlgn="t">
                        <a:lnSpc>
                          <a:spcPct val="107000"/>
                        </a:lnSpc>
                        <a:spcBef>
                          <a:spcPts val="0"/>
                        </a:spcBef>
                        <a:spcAft>
                          <a:spcPts val="0"/>
                        </a:spcAft>
                      </a:pPr>
                      <a:r>
                        <a:rPr lang="en-GB" sz="16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2000</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0"/>
                        </a:spcAft>
                      </a:pPr>
                      <a:r>
                        <a:rPr lang="en-GB" sz="16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Population?</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0"/>
                        </a:spcAft>
                      </a:pPr>
                      <a:r>
                        <a:rPr lang="en-GB" sz="16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2050</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fontAlgn="t">
                        <a:lnSpc>
                          <a:spcPct val="107000"/>
                        </a:lnSpc>
                        <a:spcBef>
                          <a:spcPts val="0"/>
                        </a:spcBef>
                        <a:spcAft>
                          <a:spcPts val="0"/>
                        </a:spcAft>
                      </a:pPr>
                      <a:r>
                        <a:rPr lang="en-GB" sz="1600" b="0" i="0" u="none" strike="noStrike">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Population?</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529225185"/>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1</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739824018"/>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2</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729729164"/>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3</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204557983"/>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4</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149732617"/>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5</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917147612"/>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6</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255443167"/>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7</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994246915"/>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8</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977404744"/>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9</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607095043"/>
                  </a:ext>
                </a:extLst>
              </a:tr>
              <a:tr h="325417">
                <a:tc>
                  <a:txBody>
                    <a:bodyPr/>
                    <a:lstStyle/>
                    <a:p>
                      <a:pPr algn="ctr"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10</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fontAlgn="t">
                        <a:lnSpc>
                          <a:spcPct val="107000"/>
                        </a:lnSpc>
                        <a:spcBef>
                          <a:spcPts val="0"/>
                        </a:spcBef>
                        <a:spcAft>
                          <a:spcPts val="0"/>
                        </a:spcAft>
                      </a:pPr>
                      <a:r>
                        <a:rPr lang="en-GB" sz="1600" b="0" i="0" u="none" strike="noStrike">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l" fontAlgn="t">
                        <a:lnSpc>
                          <a:spcPct val="107000"/>
                        </a:lnSpc>
                        <a:spcBef>
                          <a:spcPts val="0"/>
                        </a:spcBef>
                        <a:spcAft>
                          <a:spcPts val="0"/>
                        </a:spcAft>
                      </a:pPr>
                      <a:r>
                        <a:rPr lang="en-GB" sz="1600" b="0" i="0" u="none" strike="noStrike" dirty="0">
                          <a:effectLst/>
                          <a:latin typeface="Calibri" panose="020F0502020204030204" pitchFamily="34" charset="0"/>
                          <a:ea typeface="Calibri" panose="020F0502020204030204" pitchFamily="34" charset="0"/>
                          <a:cs typeface="Times New Roman" panose="02020603050405020304" pitchFamily="18" charset="0"/>
                        </a:rPr>
                        <a:t> </a:t>
                      </a:r>
                      <a:endParaRPr lang="en-GB" sz="2400" b="0" i="0" u="none" strike="noStrike" dirty="0">
                        <a:effectLst/>
                        <a:latin typeface="Arial" panose="020B0604020202020204" pitchFamily="34" charset="0"/>
                      </a:endParaRPr>
                    </a:p>
                  </a:txBody>
                  <a:tcPr marL="92292" marR="92292" marT="12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26671490"/>
                  </a:ext>
                </a:extLst>
              </a:tr>
            </a:tbl>
          </a:graphicData>
        </a:graphic>
      </p:graphicFrame>
      <p:sp>
        <p:nvSpPr>
          <p:cNvPr id="6" name="TextBox 5">
            <a:extLst>
              <a:ext uri="{FF2B5EF4-FFF2-40B4-BE49-F238E27FC236}">
                <a16:creationId xmlns:a16="http://schemas.microsoft.com/office/drawing/2014/main" id="{455F1B1A-A268-D64C-B243-497A41F3DF44}"/>
              </a:ext>
            </a:extLst>
          </p:cNvPr>
          <p:cNvSpPr txBox="1"/>
          <p:nvPr/>
        </p:nvSpPr>
        <p:spPr>
          <a:xfrm>
            <a:off x="328612" y="971550"/>
            <a:ext cx="8406194" cy="92333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dirty="0"/>
              <a:t>Conduct some research to find out the largest cities in the world in 1950, 2000 and 2050. </a:t>
            </a:r>
          </a:p>
          <a:p>
            <a:r>
              <a:rPr lang="en-US" dirty="0"/>
              <a:t>How have the size of the cities changed? How have their location changed</a:t>
            </a:r>
          </a:p>
        </p:txBody>
      </p:sp>
    </p:spTree>
    <p:extLst>
      <p:ext uri="{BB962C8B-B14F-4D97-AF65-F5344CB8AC3E}">
        <p14:creationId xmlns:p14="http://schemas.microsoft.com/office/powerpoint/2010/main" val="4203191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CDCE15B-097A-2441-83F1-AC74B40869A1}"/>
              </a:ext>
            </a:extLst>
          </p:cNvPr>
          <p:cNvPicPr>
            <a:picLocks noChangeAspect="1"/>
          </p:cNvPicPr>
          <p:nvPr/>
        </p:nvPicPr>
        <p:blipFill>
          <a:blip r:embed="rId2"/>
          <a:stretch>
            <a:fillRect/>
          </a:stretch>
        </p:blipFill>
        <p:spPr>
          <a:xfrm>
            <a:off x="0" y="382574"/>
            <a:ext cx="9144000" cy="6092851"/>
          </a:xfrm>
          <a:prstGeom prst="rect">
            <a:avLst/>
          </a:prstGeom>
        </p:spPr>
      </p:pic>
      <p:sp>
        <p:nvSpPr>
          <p:cNvPr id="3" name="Content Placeholder 2">
            <a:extLst>
              <a:ext uri="{FF2B5EF4-FFF2-40B4-BE49-F238E27FC236}">
                <a16:creationId xmlns:a16="http://schemas.microsoft.com/office/drawing/2014/main" id="{3138D36C-6204-C540-B8BF-B498127186CA}"/>
              </a:ext>
            </a:extLst>
          </p:cNvPr>
          <p:cNvSpPr>
            <a:spLocks noGrp="1"/>
          </p:cNvSpPr>
          <p:nvPr>
            <p:ph idx="1"/>
          </p:nvPr>
        </p:nvSpPr>
        <p:spPr>
          <a:xfrm>
            <a:off x="128587" y="1109663"/>
            <a:ext cx="9015413" cy="1290638"/>
          </a:xfrm>
        </p:spPr>
        <p:style>
          <a:lnRef idx="1">
            <a:schemeClr val="accent2"/>
          </a:lnRef>
          <a:fillRef idx="2">
            <a:schemeClr val="accent2"/>
          </a:fillRef>
          <a:effectRef idx="1">
            <a:schemeClr val="accent2"/>
          </a:effectRef>
          <a:fontRef idx="minor">
            <a:schemeClr val="dk1"/>
          </a:fontRef>
        </p:style>
        <p:txBody>
          <a:bodyPr>
            <a:normAutofit/>
          </a:bodyPr>
          <a:lstStyle/>
          <a:p>
            <a:pPr marL="0" indent="0">
              <a:buNone/>
            </a:pPr>
            <a:r>
              <a:rPr lang="en-GB" b="1" i="1" dirty="0">
                <a:latin typeface="+mj-lt"/>
              </a:rPr>
              <a:t>Global City:</a:t>
            </a:r>
            <a:r>
              <a:rPr lang="en-GB" dirty="0">
                <a:latin typeface="+mj-lt"/>
              </a:rPr>
              <a:t> A city which has great influence on a global scale, because of their financial status and worldwide commercial power. </a:t>
            </a:r>
          </a:p>
          <a:p>
            <a:endParaRPr lang="en-US" dirty="0"/>
          </a:p>
        </p:txBody>
      </p:sp>
      <p:sp>
        <p:nvSpPr>
          <p:cNvPr id="4" name="TextBox 3">
            <a:extLst>
              <a:ext uri="{FF2B5EF4-FFF2-40B4-BE49-F238E27FC236}">
                <a16:creationId xmlns:a16="http://schemas.microsoft.com/office/drawing/2014/main" id="{AC6EDE69-4A90-DC47-A1F2-FE77509CB665}"/>
              </a:ext>
            </a:extLst>
          </p:cNvPr>
          <p:cNvSpPr txBox="1"/>
          <p:nvPr/>
        </p:nvSpPr>
        <p:spPr>
          <a:xfrm>
            <a:off x="4357688" y="214313"/>
            <a:ext cx="4657725" cy="461665"/>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US" sz="2400" dirty="0">
                <a:latin typeface="+mj-lt"/>
              </a:rPr>
              <a:t>Task 2: London – a Global City</a:t>
            </a:r>
          </a:p>
        </p:txBody>
      </p:sp>
      <p:sp>
        <p:nvSpPr>
          <p:cNvPr id="6" name="Content Placeholder 2">
            <a:extLst>
              <a:ext uri="{FF2B5EF4-FFF2-40B4-BE49-F238E27FC236}">
                <a16:creationId xmlns:a16="http://schemas.microsoft.com/office/drawing/2014/main" id="{33F437F7-2597-2F45-880B-FFE4A0F90E9F}"/>
              </a:ext>
            </a:extLst>
          </p:cNvPr>
          <p:cNvSpPr txBox="1">
            <a:spLocks/>
          </p:cNvSpPr>
          <p:nvPr/>
        </p:nvSpPr>
        <p:spPr>
          <a:xfrm>
            <a:off x="5334000" y="4546613"/>
            <a:ext cx="3681413" cy="2097073"/>
          </a:xfrm>
          <a:prstGeom prst="rect">
            <a:avLst/>
          </a:prstGeom>
        </p:spPr>
        <p:style>
          <a:lnRef idx="3">
            <a:schemeClr val="lt1"/>
          </a:lnRef>
          <a:fillRef idx="1">
            <a:schemeClr val="accent2"/>
          </a:fillRef>
          <a:effectRef idx="1">
            <a:schemeClr val="accent2"/>
          </a:effectRef>
          <a:fontRef idx="minor">
            <a:schemeClr val="lt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Font typeface="Arial" panose="020B0604020202020204" pitchFamily="34" charset="0"/>
              <a:buNone/>
            </a:pPr>
            <a:r>
              <a:rPr lang="en-GB" sz="2400" dirty="0">
                <a:latin typeface="+mj-lt"/>
              </a:rPr>
              <a:t>Create a </a:t>
            </a:r>
            <a:r>
              <a:rPr lang="en-GB" sz="2400" dirty="0" err="1">
                <a:latin typeface="+mj-lt"/>
              </a:rPr>
              <a:t>mindmap</a:t>
            </a:r>
            <a:r>
              <a:rPr lang="en-GB" sz="2400" dirty="0">
                <a:latin typeface="+mj-lt"/>
              </a:rPr>
              <a:t> using the template on the next slide to show evidence that London is a Global City. Use annotated images and data to complete your </a:t>
            </a:r>
            <a:r>
              <a:rPr lang="en-GB" sz="2400" dirty="0" err="1">
                <a:latin typeface="+mj-lt"/>
              </a:rPr>
              <a:t>mindmap</a:t>
            </a:r>
            <a:endParaRPr lang="en-GB" sz="2400" dirty="0">
              <a:latin typeface="+mj-lt"/>
            </a:endParaRPr>
          </a:p>
          <a:p>
            <a:endParaRPr lang="en-US" dirty="0"/>
          </a:p>
        </p:txBody>
      </p:sp>
    </p:spTree>
    <p:extLst>
      <p:ext uri="{BB962C8B-B14F-4D97-AF65-F5344CB8AC3E}">
        <p14:creationId xmlns:p14="http://schemas.microsoft.com/office/powerpoint/2010/main" val="2286889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8">
            <a:extLst>
              <a:ext uri="{FF2B5EF4-FFF2-40B4-BE49-F238E27FC236}">
                <a16:creationId xmlns:a16="http://schemas.microsoft.com/office/drawing/2014/main" id="{00B219E9-735B-0D42-BC43-B7BD7A7ECBAF}"/>
              </a:ext>
            </a:extLst>
          </p:cNvPr>
          <p:cNvSpPr/>
          <p:nvPr/>
        </p:nvSpPr>
        <p:spPr>
          <a:xfrm>
            <a:off x="3429000" y="3128963"/>
            <a:ext cx="2286000" cy="9715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London: A Global City</a:t>
            </a:r>
          </a:p>
        </p:txBody>
      </p:sp>
      <p:cxnSp>
        <p:nvCxnSpPr>
          <p:cNvPr id="21" name="Straight Arrow Connector 20">
            <a:extLst>
              <a:ext uri="{FF2B5EF4-FFF2-40B4-BE49-F238E27FC236}">
                <a16:creationId xmlns:a16="http://schemas.microsoft.com/office/drawing/2014/main" id="{1C9A895A-5714-D448-B958-C6733C793CEE}"/>
              </a:ext>
            </a:extLst>
          </p:cNvPr>
          <p:cNvCxnSpPr/>
          <p:nvPr/>
        </p:nvCxnSpPr>
        <p:spPr>
          <a:xfrm flipV="1">
            <a:off x="5372100" y="2643188"/>
            <a:ext cx="342900" cy="4857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BD382022-F2BC-E14C-925D-B3D5F8B7BF37}"/>
              </a:ext>
            </a:extLst>
          </p:cNvPr>
          <p:cNvCxnSpPr/>
          <p:nvPr/>
        </p:nvCxnSpPr>
        <p:spPr>
          <a:xfrm flipH="1" flipV="1">
            <a:off x="3429000" y="2614613"/>
            <a:ext cx="400050" cy="514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AB0C5C3-D077-254C-8980-1A4158DF2DF5}"/>
              </a:ext>
            </a:extLst>
          </p:cNvPr>
          <p:cNvCxnSpPr/>
          <p:nvPr/>
        </p:nvCxnSpPr>
        <p:spPr>
          <a:xfrm flipH="1">
            <a:off x="3429000" y="4100513"/>
            <a:ext cx="342900" cy="4857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71D01988-E98D-8440-8BC8-D6E737DD1B99}"/>
              </a:ext>
            </a:extLst>
          </p:cNvPr>
          <p:cNvCxnSpPr/>
          <p:nvPr/>
        </p:nvCxnSpPr>
        <p:spPr>
          <a:xfrm>
            <a:off x="5372100" y="4071938"/>
            <a:ext cx="571500" cy="5429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A1F8597E-779F-F149-B704-89CEF362D875}"/>
              </a:ext>
            </a:extLst>
          </p:cNvPr>
          <p:cNvSpPr txBox="1"/>
          <p:nvPr/>
        </p:nvSpPr>
        <p:spPr>
          <a:xfrm>
            <a:off x="2300288" y="2171700"/>
            <a:ext cx="1843087" cy="369332"/>
          </a:xfrm>
          <a:prstGeom prst="rect">
            <a:avLst/>
          </a:prstGeom>
          <a:noFill/>
        </p:spPr>
        <p:txBody>
          <a:bodyPr wrap="square" rtlCol="0">
            <a:spAutoFit/>
          </a:bodyPr>
          <a:lstStyle/>
          <a:p>
            <a:r>
              <a:rPr lang="en-US" dirty="0">
                <a:latin typeface="+mj-lt"/>
              </a:rPr>
              <a:t>Business/Trade</a:t>
            </a:r>
          </a:p>
        </p:txBody>
      </p:sp>
      <p:sp>
        <p:nvSpPr>
          <p:cNvPr id="29" name="TextBox 28">
            <a:extLst>
              <a:ext uri="{FF2B5EF4-FFF2-40B4-BE49-F238E27FC236}">
                <a16:creationId xmlns:a16="http://schemas.microsoft.com/office/drawing/2014/main" id="{B3D2D525-A31B-FD41-8E2C-76B1B8D5DA6D}"/>
              </a:ext>
            </a:extLst>
          </p:cNvPr>
          <p:cNvSpPr txBox="1"/>
          <p:nvPr/>
        </p:nvSpPr>
        <p:spPr>
          <a:xfrm>
            <a:off x="5010151" y="2157413"/>
            <a:ext cx="2162174" cy="369332"/>
          </a:xfrm>
          <a:prstGeom prst="rect">
            <a:avLst/>
          </a:prstGeom>
          <a:noFill/>
        </p:spPr>
        <p:txBody>
          <a:bodyPr wrap="square" rtlCol="0">
            <a:spAutoFit/>
          </a:bodyPr>
          <a:lstStyle/>
          <a:p>
            <a:r>
              <a:rPr lang="en-US" dirty="0">
                <a:latin typeface="+mj-lt"/>
              </a:rPr>
              <a:t>Population/Migration</a:t>
            </a:r>
          </a:p>
        </p:txBody>
      </p:sp>
      <p:sp>
        <p:nvSpPr>
          <p:cNvPr id="30" name="TextBox 29">
            <a:extLst>
              <a:ext uri="{FF2B5EF4-FFF2-40B4-BE49-F238E27FC236}">
                <a16:creationId xmlns:a16="http://schemas.microsoft.com/office/drawing/2014/main" id="{876BCD58-B980-1D4D-8885-35EF72C2B7BB}"/>
              </a:ext>
            </a:extLst>
          </p:cNvPr>
          <p:cNvSpPr txBox="1"/>
          <p:nvPr/>
        </p:nvSpPr>
        <p:spPr>
          <a:xfrm>
            <a:off x="2507456" y="4579382"/>
            <a:ext cx="1843087" cy="369332"/>
          </a:xfrm>
          <a:prstGeom prst="rect">
            <a:avLst/>
          </a:prstGeom>
          <a:noFill/>
        </p:spPr>
        <p:txBody>
          <a:bodyPr wrap="square" rtlCol="0">
            <a:spAutoFit/>
          </a:bodyPr>
          <a:lstStyle/>
          <a:p>
            <a:pPr algn="ctr"/>
            <a:r>
              <a:rPr lang="en-US" dirty="0">
                <a:latin typeface="+mj-lt"/>
              </a:rPr>
              <a:t>Politics</a:t>
            </a:r>
          </a:p>
        </p:txBody>
      </p:sp>
      <p:sp>
        <p:nvSpPr>
          <p:cNvPr id="31" name="TextBox 30">
            <a:extLst>
              <a:ext uri="{FF2B5EF4-FFF2-40B4-BE49-F238E27FC236}">
                <a16:creationId xmlns:a16="http://schemas.microsoft.com/office/drawing/2014/main" id="{010433FD-0118-BB49-A167-E74A2E002EB9}"/>
              </a:ext>
            </a:extLst>
          </p:cNvPr>
          <p:cNvSpPr txBox="1"/>
          <p:nvPr/>
        </p:nvSpPr>
        <p:spPr>
          <a:xfrm>
            <a:off x="5169694" y="4579382"/>
            <a:ext cx="1843087" cy="369332"/>
          </a:xfrm>
          <a:prstGeom prst="rect">
            <a:avLst/>
          </a:prstGeom>
          <a:noFill/>
        </p:spPr>
        <p:txBody>
          <a:bodyPr wrap="square" rtlCol="0">
            <a:spAutoFit/>
          </a:bodyPr>
          <a:lstStyle/>
          <a:p>
            <a:pPr algn="ctr"/>
            <a:r>
              <a:rPr lang="en-US" dirty="0">
                <a:latin typeface="+mj-lt"/>
              </a:rPr>
              <a:t>Culture</a:t>
            </a:r>
          </a:p>
        </p:txBody>
      </p:sp>
    </p:spTree>
    <p:extLst>
      <p:ext uri="{BB962C8B-B14F-4D97-AF65-F5344CB8AC3E}">
        <p14:creationId xmlns:p14="http://schemas.microsoft.com/office/powerpoint/2010/main" val="911871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B275AC0-2780-3848-846B-6238EADB50E1}"/>
              </a:ext>
            </a:extLst>
          </p:cNvPr>
          <p:cNvSpPr txBox="1"/>
          <p:nvPr/>
        </p:nvSpPr>
        <p:spPr>
          <a:xfrm>
            <a:off x="128587" y="114300"/>
            <a:ext cx="4171950"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US" sz="2400" dirty="0">
                <a:latin typeface="+mj-lt"/>
              </a:rPr>
              <a:t>Task 3: New Urban Landscapes</a:t>
            </a:r>
          </a:p>
        </p:txBody>
      </p:sp>
      <p:pic>
        <p:nvPicPr>
          <p:cNvPr id="7" name="Picture 6">
            <a:extLst>
              <a:ext uri="{FF2B5EF4-FFF2-40B4-BE49-F238E27FC236}">
                <a16:creationId xmlns:a16="http://schemas.microsoft.com/office/drawing/2014/main" id="{DA98C0EA-C47B-2240-ABC9-1E1CCF8ACF57}"/>
              </a:ext>
            </a:extLst>
          </p:cNvPr>
          <p:cNvPicPr>
            <a:picLocks noChangeAspect="1"/>
          </p:cNvPicPr>
          <p:nvPr/>
        </p:nvPicPr>
        <p:blipFill>
          <a:blip r:embed="rId2"/>
          <a:stretch>
            <a:fillRect/>
          </a:stretch>
        </p:blipFill>
        <p:spPr>
          <a:xfrm>
            <a:off x="0" y="1758612"/>
            <a:ext cx="9144000" cy="4279106"/>
          </a:xfrm>
          <a:prstGeom prst="rect">
            <a:avLst/>
          </a:prstGeom>
        </p:spPr>
      </p:pic>
      <p:sp>
        <p:nvSpPr>
          <p:cNvPr id="5" name="TextBox 4">
            <a:extLst>
              <a:ext uri="{FF2B5EF4-FFF2-40B4-BE49-F238E27FC236}">
                <a16:creationId xmlns:a16="http://schemas.microsoft.com/office/drawing/2014/main" id="{12B9AF95-CD9F-2148-B829-1BF68385B067}"/>
              </a:ext>
            </a:extLst>
          </p:cNvPr>
          <p:cNvSpPr txBox="1"/>
          <p:nvPr/>
        </p:nvSpPr>
        <p:spPr>
          <a:xfrm>
            <a:off x="128587" y="742950"/>
            <a:ext cx="8843963" cy="203132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a:latin typeface="+mj-lt"/>
              </a:rPr>
              <a:t>Read </a:t>
            </a:r>
            <a:r>
              <a:rPr lang="en-US" dirty="0">
                <a:latin typeface="+mj-lt"/>
                <a:hlinkClick r:id="rId3"/>
              </a:rPr>
              <a:t>this webpage </a:t>
            </a:r>
            <a:r>
              <a:rPr lang="en-US" dirty="0" err="1">
                <a:latin typeface="+mj-lt"/>
              </a:rPr>
              <a:t>summarising</a:t>
            </a:r>
            <a:r>
              <a:rPr lang="en-US" dirty="0">
                <a:latin typeface="+mj-lt"/>
              </a:rPr>
              <a:t> different types of New Urban Landscape.</a:t>
            </a:r>
          </a:p>
          <a:p>
            <a:endParaRPr lang="en-US" dirty="0">
              <a:latin typeface="+mj-lt"/>
            </a:endParaRPr>
          </a:p>
          <a:p>
            <a:r>
              <a:rPr lang="en-US" dirty="0">
                <a:latin typeface="+mj-lt"/>
              </a:rPr>
              <a:t>To what extent does Manchester display evidence of having new urban landscapes? Annotate the map on the following slide to show evidence of the following:</a:t>
            </a:r>
          </a:p>
          <a:p>
            <a:pPr marL="285750" indent="-285750">
              <a:buFont typeface="Arial" panose="020B0604020202020204" pitchFamily="34" charset="0"/>
              <a:buChar char="•"/>
            </a:pPr>
            <a:r>
              <a:rPr lang="en-GB" dirty="0">
                <a:latin typeface="+mj-lt"/>
              </a:rPr>
              <a:t>Town centre mixed developments – Spinningfields, Exchange Square, </a:t>
            </a:r>
            <a:r>
              <a:rPr lang="en-GB" dirty="0" err="1">
                <a:latin typeface="+mj-lt"/>
              </a:rPr>
              <a:t>Castlefield</a:t>
            </a:r>
            <a:r>
              <a:rPr lang="en-GB" dirty="0">
                <a:latin typeface="+mj-lt"/>
              </a:rPr>
              <a:t>, NOMA</a:t>
            </a:r>
          </a:p>
          <a:p>
            <a:pPr marL="285750" indent="-285750">
              <a:buFont typeface="Arial" panose="020B0604020202020204" pitchFamily="34" charset="0"/>
              <a:buChar char="•"/>
            </a:pPr>
            <a:r>
              <a:rPr lang="en-GB" dirty="0">
                <a:latin typeface="+mj-lt"/>
              </a:rPr>
              <a:t>Cultural and heritage quarters – HOME/First Street</a:t>
            </a:r>
          </a:p>
          <a:p>
            <a:pPr marL="285750" indent="-285750">
              <a:buFont typeface="Arial" panose="020B0604020202020204" pitchFamily="34" charset="0"/>
              <a:buChar char="•"/>
            </a:pPr>
            <a:r>
              <a:rPr lang="en-GB" dirty="0">
                <a:latin typeface="+mj-lt"/>
              </a:rPr>
              <a:t>Gentrified areas – Northern Quarter</a:t>
            </a:r>
            <a:endParaRPr lang="en-US" dirty="0">
              <a:latin typeface="+mj-lt"/>
            </a:endParaRPr>
          </a:p>
        </p:txBody>
      </p:sp>
      <p:sp>
        <p:nvSpPr>
          <p:cNvPr id="6" name="TextBox 5">
            <a:extLst>
              <a:ext uri="{FF2B5EF4-FFF2-40B4-BE49-F238E27FC236}">
                <a16:creationId xmlns:a16="http://schemas.microsoft.com/office/drawing/2014/main" id="{E1DF5A1E-C529-C342-847D-FFF911DFA0BA}"/>
              </a:ext>
            </a:extLst>
          </p:cNvPr>
          <p:cNvSpPr txBox="1"/>
          <p:nvPr/>
        </p:nvSpPr>
        <p:spPr>
          <a:xfrm>
            <a:off x="4857751" y="5437553"/>
            <a:ext cx="4114799" cy="1200329"/>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GB" i="1" dirty="0">
                <a:latin typeface="+mj-lt"/>
              </a:rPr>
              <a:t>Stretch and Challenge</a:t>
            </a:r>
          </a:p>
          <a:p>
            <a:r>
              <a:rPr lang="en-GB" dirty="0">
                <a:latin typeface="+mj-lt"/>
              </a:rPr>
              <a:t>Is there any evidence of defensible space/fortress cities in Manchester?</a:t>
            </a:r>
          </a:p>
          <a:p>
            <a:endParaRPr lang="en-US" dirty="0">
              <a:latin typeface="+mj-lt"/>
            </a:endParaRPr>
          </a:p>
        </p:txBody>
      </p:sp>
    </p:spTree>
    <p:extLst>
      <p:ext uri="{BB962C8B-B14F-4D97-AF65-F5344CB8AC3E}">
        <p14:creationId xmlns:p14="http://schemas.microsoft.com/office/powerpoint/2010/main" val="2694848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93888FD-4EED-D64F-BAF2-3C364BD694C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01850" y="1210168"/>
            <a:ext cx="4940299" cy="4690570"/>
          </a:xfrm>
          <a:prstGeom prst="rect">
            <a:avLst/>
          </a:prstGeom>
        </p:spPr>
      </p:pic>
    </p:spTree>
    <p:extLst>
      <p:ext uri="{BB962C8B-B14F-4D97-AF65-F5344CB8AC3E}">
        <p14:creationId xmlns:p14="http://schemas.microsoft.com/office/powerpoint/2010/main" val="34810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2CB4B23-FA3A-1C49-A583-606699E8193F}"/>
              </a:ext>
            </a:extLst>
          </p:cNvPr>
          <p:cNvSpPr txBox="1"/>
          <p:nvPr/>
        </p:nvSpPr>
        <p:spPr>
          <a:xfrm>
            <a:off x="239712" y="204040"/>
            <a:ext cx="3846513" cy="3970318"/>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US" dirty="0">
                <a:latin typeface="+mj-lt"/>
              </a:rPr>
              <a:t>Create a Profile showing changes to the urban area of Poynton. Your profile should include</a:t>
            </a:r>
          </a:p>
          <a:p>
            <a:pPr marL="285750" indent="-285750">
              <a:buFont typeface="Arial" panose="020B0604020202020204" pitchFamily="34" charset="0"/>
              <a:buChar char="•"/>
            </a:pPr>
            <a:r>
              <a:rPr lang="en-US" dirty="0">
                <a:latin typeface="+mj-lt"/>
              </a:rPr>
              <a:t>At least three maps – one from the present day, and two historical to show the changes (take screenshots from </a:t>
            </a:r>
            <a:r>
              <a:rPr lang="en-US" dirty="0">
                <a:latin typeface="+mj-lt"/>
                <a:hlinkClick r:id="rId2"/>
              </a:rPr>
              <a:t>this website</a:t>
            </a:r>
            <a:r>
              <a:rPr lang="en-US" dirty="0">
                <a:latin typeface="+mj-lt"/>
              </a:rPr>
              <a:t>, the side-by-side function is excellent for comparing historical and present day). These should be annotated</a:t>
            </a:r>
          </a:p>
          <a:p>
            <a:pPr marL="285750" indent="-285750">
              <a:buFont typeface="Arial" panose="020B0604020202020204" pitchFamily="34" charset="0"/>
              <a:buChar char="•"/>
            </a:pPr>
            <a:r>
              <a:rPr lang="en-US" dirty="0">
                <a:latin typeface="+mj-lt"/>
              </a:rPr>
              <a:t>A timeline of key events relating to the urban area </a:t>
            </a:r>
          </a:p>
          <a:p>
            <a:pPr marL="285750" indent="-285750">
              <a:buFont typeface="Arial" panose="020B0604020202020204" pitchFamily="34" charset="0"/>
              <a:buChar char="•"/>
            </a:pPr>
            <a:r>
              <a:rPr lang="en-US" dirty="0">
                <a:latin typeface="+mj-lt"/>
              </a:rPr>
              <a:t>Photographs showing to illustrate the changes</a:t>
            </a:r>
          </a:p>
        </p:txBody>
      </p:sp>
      <p:pic>
        <p:nvPicPr>
          <p:cNvPr id="6" name="Picture 5">
            <a:extLst>
              <a:ext uri="{FF2B5EF4-FFF2-40B4-BE49-F238E27FC236}">
                <a16:creationId xmlns:a16="http://schemas.microsoft.com/office/drawing/2014/main" id="{971E0D8C-F245-4B4F-8B9E-4B1603A4DB9D}"/>
              </a:ext>
            </a:extLst>
          </p:cNvPr>
          <p:cNvPicPr>
            <a:picLocks noChangeAspect="1"/>
          </p:cNvPicPr>
          <p:nvPr/>
        </p:nvPicPr>
        <p:blipFill>
          <a:blip r:embed="rId3"/>
          <a:stretch>
            <a:fillRect/>
          </a:stretch>
        </p:blipFill>
        <p:spPr>
          <a:xfrm>
            <a:off x="4283075" y="47328"/>
            <a:ext cx="4749800" cy="6692900"/>
          </a:xfrm>
          <a:prstGeom prst="rect">
            <a:avLst/>
          </a:prstGeom>
        </p:spPr>
      </p:pic>
      <p:sp>
        <p:nvSpPr>
          <p:cNvPr id="7" name="TextBox 6">
            <a:extLst>
              <a:ext uri="{FF2B5EF4-FFF2-40B4-BE49-F238E27FC236}">
                <a16:creationId xmlns:a16="http://schemas.microsoft.com/office/drawing/2014/main" id="{2A056135-13E3-3C46-9F86-A8221AF54C24}"/>
              </a:ext>
            </a:extLst>
          </p:cNvPr>
          <p:cNvSpPr txBox="1"/>
          <p:nvPr/>
        </p:nvSpPr>
        <p:spPr>
          <a:xfrm>
            <a:off x="239712" y="4345636"/>
            <a:ext cx="5903913" cy="2308324"/>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i="1" dirty="0">
                <a:latin typeface="+mj-lt"/>
              </a:rPr>
              <a:t>Stretch and Challenge</a:t>
            </a:r>
          </a:p>
          <a:p>
            <a:r>
              <a:rPr lang="en-GB" dirty="0">
                <a:latin typeface="+mj-lt"/>
              </a:rPr>
              <a:t>What would the thoughts of the following people be on the change happening in Poynton?</a:t>
            </a:r>
          </a:p>
          <a:p>
            <a:pPr marL="285750" lvl="0" indent="-285750">
              <a:buFont typeface="Arial" panose="020B0604020202020204" pitchFamily="34" charset="0"/>
              <a:buChar char="•"/>
            </a:pPr>
            <a:r>
              <a:rPr lang="en-GB" dirty="0">
                <a:latin typeface="+mj-lt"/>
              </a:rPr>
              <a:t>An elderly local resident</a:t>
            </a:r>
          </a:p>
          <a:p>
            <a:pPr marL="285750" indent="-285750">
              <a:buFont typeface="Arial" panose="020B0604020202020204" pitchFamily="34" charset="0"/>
              <a:buChar char="•"/>
            </a:pPr>
            <a:r>
              <a:rPr lang="en-GB" dirty="0">
                <a:latin typeface="+mj-lt"/>
              </a:rPr>
              <a:t>A middle-aged local resident</a:t>
            </a:r>
          </a:p>
          <a:p>
            <a:pPr marL="285750" indent="-285750">
              <a:buFont typeface="Arial" panose="020B0604020202020204" pitchFamily="34" charset="0"/>
              <a:buChar char="•"/>
            </a:pPr>
            <a:r>
              <a:rPr lang="en-GB" dirty="0">
                <a:latin typeface="+mj-lt"/>
              </a:rPr>
              <a:t>The leader of the Parish Council</a:t>
            </a:r>
          </a:p>
          <a:p>
            <a:pPr marL="285750" lvl="0" indent="-285750">
              <a:buFont typeface="Arial" panose="020B0604020202020204" pitchFamily="34" charset="0"/>
              <a:buChar char="•"/>
            </a:pPr>
            <a:r>
              <a:rPr lang="en-GB" dirty="0">
                <a:latin typeface="+mj-lt"/>
              </a:rPr>
              <a:t>A newcomer to the village</a:t>
            </a:r>
          </a:p>
          <a:p>
            <a:pPr marL="285750" indent="-285750">
              <a:buFont typeface="Arial" panose="020B0604020202020204" pitchFamily="34" charset="0"/>
              <a:buChar char="•"/>
            </a:pPr>
            <a:r>
              <a:rPr lang="en-GB" dirty="0">
                <a:latin typeface="+mj-lt"/>
              </a:rPr>
              <a:t>A council leader in the urban area</a:t>
            </a:r>
          </a:p>
        </p:txBody>
      </p:sp>
      <p:sp>
        <p:nvSpPr>
          <p:cNvPr id="4" name="TextBox 3">
            <a:extLst>
              <a:ext uri="{FF2B5EF4-FFF2-40B4-BE49-F238E27FC236}">
                <a16:creationId xmlns:a16="http://schemas.microsoft.com/office/drawing/2014/main" id="{9FF6AE35-E134-E84E-B3A0-50C5E41FA0A2}"/>
              </a:ext>
            </a:extLst>
          </p:cNvPr>
          <p:cNvSpPr txBox="1"/>
          <p:nvPr/>
        </p:nvSpPr>
        <p:spPr>
          <a:xfrm>
            <a:off x="5657850" y="0"/>
            <a:ext cx="3486150" cy="461665"/>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en-US" sz="2400" dirty="0">
                <a:latin typeface="+mj-lt"/>
              </a:rPr>
              <a:t>Task 4: Poynton Profile</a:t>
            </a:r>
          </a:p>
        </p:txBody>
      </p:sp>
    </p:spTree>
    <p:extLst>
      <p:ext uri="{BB962C8B-B14F-4D97-AF65-F5344CB8AC3E}">
        <p14:creationId xmlns:p14="http://schemas.microsoft.com/office/powerpoint/2010/main" val="201148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2CB4B23-FA3A-1C49-A583-606699E8193F}"/>
              </a:ext>
            </a:extLst>
          </p:cNvPr>
          <p:cNvSpPr txBox="1"/>
          <p:nvPr/>
        </p:nvSpPr>
        <p:spPr>
          <a:xfrm>
            <a:off x="239712" y="204040"/>
            <a:ext cx="2889251" cy="6463308"/>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b="1" dirty="0">
                <a:latin typeface="+mj-lt"/>
              </a:rPr>
              <a:t>‘Liveability’</a:t>
            </a:r>
            <a:r>
              <a:rPr lang="en-GB" dirty="0">
                <a:latin typeface="+mj-lt"/>
              </a:rPr>
              <a:t> is described as the characteristics of a city which improve the quality of life for people living there. Read the article on the next slide.</a:t>
            </a:r>
          </a:p>
          <a:p>
            <a:endParaRPr lang="en-GB" dirty="0">
              <a:latin typeface="+mj-lt"/>
            </a:endParaRPr>
          </a:p>
          <a:p>
            <a:r>
              <a:rPr lang="en-GB" dirty="0">
                <a:latin typeface="+mj-lt"/>
              </a:rPr>
              <a:t>Research of one of the most and least liveable cities and create a case study using images and words to show makes each city liveable or not. </a:t>
            </a:r>
          </a:p>
          <a:p>
            <a:endParaRPr lang="en-GB" dirty="0">
              <a:latin typeface="+mj-lt"/>
            </a:endParaRPr>
          </a:p>
          <a:p>
            <a:r>
              <a:rPr lang="en-GB" dirty="0">
                <a:latin typeface="+mj-lt"/>
              </a:rPr>
              <a:t>For each city, comment on the following characteristics:</a:t>
            </a:r>
          </a:p>
          <a:p>
            <a:pPr marL="285750" indent="-285750">
              <a:buFont typeface="Arial" panose="020B0604020202020204" pitchFamily="34" charset="0"/>
              <a:buChar char="•"/>
            </a:pPr>
            <a:endParaRPr lang="en-GB" dirty="0">
              <a:latin typeface="+mj-lt"/>
            </a:endParaRPr>
          </a:p>
          <a:p>
            <a:pPr marL="285750" lvl="0" indent="-285750">
              <a:buFont typeface="Arial" panose="020B0604020202020204" pitchFamily="34" charset="0"/>
              <a:buChar char="•"/>
            </a:pPr>
            <a:r>
              <a:rPr lang="en-US" dirty="0">
                <a:latin typeface="+mj-lt"/>
              </a:rPr>
              <a:t>Stability</a:t>
            </a:r>
            <a:endParaRPr lang="en-GB" dirty="0">
              <a:latin typeface="+mj-lt"/>
            </a:endParaRPr>
          </a:p>
          <a:p>
            <a:pPr marL="285750" lvl="0" indent="-285750">
              <a:buFont typeface="Arial" panose="020B0604020202020204" pitchFamily="34" charset="0"/>
              <a:buChar char="•"/>
            </a:pPr>
            <a:r>
              <a:rPr lang="en-US" dirty="0">
                <a:latin typeface="+mj-lt"/>
              </a:rPr>
              <a:t>Healthcare</a:t>
            </a:r>
            <a:endParaRPr lang="en-GB" dirty="0">
              <a:latin typeface="+mj-lt"/>
            </a:endParaRPr>
          </a:p>
          <a:p>
            <a:pPr marL="285750" lvl="0" indent="-285750">
              <a:buFont typeface="Arial" panose="020B0604020202020204" pitchFamily="34" charset="0"/>
              <a:buChar char="•"/>
            </a:pPr>
            <a:r>
              <a:rPr lang="en-US" dirty="0">
                <a:latin typeface="+mj-lt"/>
              </a:rPr>
              <a:t>Culture and Environment</a:t>
            </a:r>
            <a:endParaRPr lang="en-GB" dirty="0">
              <a:latin typeface="+mj-lt"/>
            </a:endParaRPr>
          </a:p>
          <a:p>
            <a:pPr marL="285750" lvl="0" indent="-285750">
              <a:buFont typeface="Arial" panose="020B0604020202020204" pitchFamily="34" charset="0"/>
              <a:buChar char="•"/>
            </a:pPr>
            <a:r>
              <a:rPr lang="en-US" dirty="0">
                <a:latin typeface="+mj-lt"/>
              </a:rPr>
              <a:t>Education</a:t>
            </a:r>
            <a:endParaRPr lang="en-GB" dirty="0">
              <a:latin typeface="+mj-lt"/>
            </a:endParaRPr>
          </a:p>
          <a:p>
            <a:pPr marL="285750" lvl="0" indent="-285750">
              <a:buFont typeface="Arial" panose="020B0604020202020204" pitchFamily="34" charset="0"/>
              <a:buChar char="•"/>
            </a:pPr>
            <a:r>
              <a:rPr lang="en-US" dirty="0">
                <a:latin typeface="+mj-lt"/>
              </a:rPr>
              <a:t>Infrastructure</a:t>
            </a:r>
            <a:endParaRPr lang="en-GB" dirty="0">
              <a:latin typeface="+mj-lt"/>
            </a:endParaRPr>
          </a:p>
          <a:p>
            <a:endParaRPr lang="en-GB" dirty="0">
              <a:latin typeface="+mj-lt"/>
            </a:endParaRPr>
          </a:p>
        </p:txBody>
      </p:sp>
      <p:sp>
        <p:nvSpPr>
          <p:cNvPr id="4" name="TextBox 3">
            <a:extLst>
              <a:ext uri="{FF2B5EF4-FFF2-40B4-BE49-F238E27FC236}">
                <a16:creationId xmlns:a16="http://schemas.microsoft.com/office/drawing/2014/main" id="{9FF6AE35-E134-E84E-B3A0-50C5E41FA0A2}"/>
              </a:ext>
            </a:extLst>
          </p:cNvPr>
          <p:cNvSpPr txBox="1"/>
          <p:nvPr/>
        </p:nvSpPr>
        <p:spPr>
          <a:xfrm>
            <a:off x="5657850" y="0"/>
            <a:ext cx="3486150" cy="461665"/>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en-US" sz="2400" dirty="0">
                <a:latin typeface="+mj-lt"/>
              </a:rPr>
              <a:t>Task 5: </a:t>
            </a:r>
            <a:r>
              <a:rPr lang="en-US" sz="2400" dirty="0" err="1">
                <a:latin typeface="+mj-lt"/>
              </a:rPr>
              <a:t>Liveability</a:t>
            </a:r>
            <a:endParaRPr lang="en-US" sz="2400" dirty="0">
              <a:latin typeface="+mj-lt"/>
            </a:endParaRPr>
          </a:p>
        </p:txBody>
      </p:sp>
      <p:pic>
        <p:nvPicPr>
          <p:cNvPr id="8" name="Picture 7">
            <a:extLst>
              <a:ext uri="{FF2B5EF4-FFF2-40B4-BE49-F238E27FC236}">
                <a16:creationId xmlns:a16="http://schemas.microsoft.com/office/drawing/2014/main" id="{9327F149-24A2-A647-9369-47D311FAA305}"/>
              </a:ext>
            </a:extLst>
          </p:cNvPr>
          <p:cNvPicPr/>
          <p:nvPr/>
        </p:nvPicPr>
        <p:blipFill>
          <a:blip r:embed="rId2">
            <a:extLst>
              <a:ext uri="{28A0092B-C50C-407E-A947-70E740481C1C}">
                <a14:useLocalDpi xmlns:a14="http://schemas.microsoft.com/office/drawing/2010/main"/>
              </a:ext>
            </a:extLst>
          </a:blip>
          <a:srcRect/>
          <a:stretch>
            <a:fillRect/>
          </a:stretch>
        </p:blipFill>
        <p:spPr bwMode="auto">
          <a:xfrm>
            <a:off x="3323909" y="490240"/>
            <a:ext cx="5543550" cy="3120390"/>
          </a:xfrm>
          <a:prstGeom prst="rect">
            <a:avLst/>
          </a:prstGeom>
          <a:noFill/>
          <a:ln>
            <a:noFill/>
          </a:ln>
        </p:spPr>
      </p:pic>
      <p:pic>
        <p:nvPicPr>
          <p:cNvPr id="9" name="Picture 8">
            <a:extLst>
              <a:ext uri="{FF2B5EF4-FFF2-40B4-BE49-F238E27FC236}">
                <a16:creationId xmlns:a16="http://schemas.microsoft.com/office/drawing/2014/main" id="{91461CE3-38F7-FD48-9AD5-3AD4B83A1335}"/>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3229929" y="3639205"/>
            <a:ext cx="5731510" cy="3225800"/>
          </a:xfrm>
          <a:prstGeom prst="rect">
            <a:avLst/>
          </a:prstGeom>
          <a:noFill/>
          <a:ln>
            <a:noFill/>
          </a:ln>
        </p:spPr>
      </p:pic>
    </p:spTree>
    <p:extLst>
      <p:ext uri="{BB962C8B-B14F-4D97-AF65-F5344CB8AC3E}">
        <p14:creationId xmlns:p14="http://schemas.microsoft.com/office/powerpoint/2010/main" val="544399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B4A033-04AA-4643-A9C7-1AC3E0FC39FA}"/>
              </a:ext>
            </a:extLst>
          </p:cNvPr>
          <p:cNvSpPr>
            <a:spLocks noGrp="1"/>
          </p:cNvSpPr>
          <p:nvPr>
            <p:ph idx="1"/>
          </p:nvPr>
        </p:nvSpPr>
        <p:spPr>
          <a:xfrm>
            <a:off x="628650" y="1085850"/>
            <a:ext cx="7886700" cy="5091113"/>
          </a:xfrm>
        </p:spPr>
        <p:style>
          <a:lnRef idx="2">
            <a:schemeClr val="accent6"/>
          </a:lnRef>
          <a:fillRef idx="1">
            <a:schemeClr val="lt1"/>
          </a:fillRef>
          <a:effectRef idx="0">
            <a:schemeClr val="accent6"/>
          </a:effectRef>
          <a:fontRef idx="minor">
            <a:schemeClr val="dk1"/>
          </a:fontRef>
        </p:style>
        <p:txBody>
          <a:bodyPr>
            <a:normAutofit fontScale="70000" lnSpcReduction="20000"/>
          </a:bodyPr>
          <a:lstStyle/>
          <a:p>
            <a:r>
              <a:rPr lang="en-GB" u="sng" dirty="0">
                <a:latin typeface="+mj-lt"/>
                <a:hlinkClick r:id="rId2"/>
              </a:rPr>
              <a:t>http://www.marketwatch.com/story/the-10-most-livable-cities-in-the-world-2016-08-18</a:t>
            </a:r>
            <a:endParaRPr lang="en-GB" dirty="0">
              <a:latin typeface="+mj-lt"/>
            </a:endParaRPr>
          </a:p>
          <a:p>
            <a:pPr marL="0" indent="0">
              <a:buNone/>
            </a:pPr>
            <a:r>
              <a:rPr lang="en-US" dirty="0">
                <a:latin typeface="+mj-lt"/>
              </a:rPr>
              <a:t>In a study of the world’s 140 major cities, not a single U.S. city makes the top 10 list for the “most livable.”</a:t>
            </a:r>
            <a:endParaRPr lang="en-GB" dirty="0">
              <a:latin typeface="+mj-lt"/>
            </a:endParaRPr>
          </a:p>
          <a:p>
            <a:pPr marL="0" indent="0">
              <a:buNone/>
            </a:pPr>
            <a:r>
              <a:rPr lang="en-US" dirty="0">
                <a:latin typeface="+mj-lt"/>
              </a:rPr>
              <a:t>The Economist Intelligence Unit published its annual livability report, with Australia and Canada, as usual, dominating the list. The top five cities, located in Austria, Australia and Canada, all remained unchanged from last year’s list. One U.S. city, Honolulu, ranked among the top 10 cities with the most improved livability scores over five years (its score is 94).</a:t>
            </a:r>
            <a:endParaRPr lang="en-GB" dirty="0">
              <a:latin typeface="+mj-lt"/>
            </a:endParaRPr>
          </a:p>
          <a:p>
            <a:pPr marL="0" indent="0">
              <a:buNone/>
            </a:pPr>
            <a:r>
              <a:rPr lang="en-US" dirty="0">
                <a:latin typeface="+mj-lt"/>
              </a:rPr>
              <a:t>Increasing instability in the world is causing volatility in the scores of many cities. Violent acts of terrorism in many countries including Turkey, Bangladesh, Pakistan, France, Belgium and the U.S. were responsible for changes in some of the rankings. Paris has dropped 3.7% in its livability score over the past five years to No. 32.</a:t>
            </a:r>
            <a:endParaRPr lang="en-GB" dirty="0">
              <a:latin typeface="+mj-lt"/>
            </a:endParaRPr>
          </a:p>
          <a:p>
            <a:pPr marL="0" indent="0">
              <a:buNone/>
            </a:pPr>
            <a:r>
              <a:rPr lang="en-US" dirty="0">
                <a:latin typeface="+mj-lt"/>
              </a:rPr>
              <a:t>The analysts assigned each city a rating based on more than 30 qualitative and quantitative factors, such as health-care availability, social or religious restrictions, quality of public transport, threat of terror attacks and prevalence of crime. Scores range from one, which is considered intolerable conditions, to 100, which is ideal.</a:t>
            </a:r>
            <a:endParaRPr lang="en-GB" dirty="0">
              <a:latin typeface="+mj-lt"/>
            </a:endParaRPr>
          </a:p>
          <a:p>
            <a:pPr marL="0" indent="0">
              <a:buNone/>
            </a:pPr>
            <a:endParaRPr lang="en-US" dirty="0"/>
          </a:p>
        </p:txBody>
      </p:sp>
    </p:spTree>
    <p:extLst>
      <p:ext uri="{BB962C8B-B14F-4D97-AF65-F5344CB8AC3E}">
        <p14:creationId xmlns:p14="http://schemas.microsoft.com/office/powerpoint/2010/main" val="15650071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2CB4B23-FA3A-1C49-A583-606699E8193F}"/>
              </a:ext>
            </a:extLst>
          </p:cNvPr>
          <p:cNvSpPr txBox="1"/>
          <p:nvPr/>
        </p:nvSpPr>
        <p:spPr>
          <a:xfrm>
            <a:off x="5129213" y="336653"/>
            <a:ext cx="4014787" cy="1477328"/>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GB" dirty="0">
                <a:latin typeface="+mj-lt"/>
              </a:rPr>
              <a:t>The footprint of a region is the area of land and sea required to maintain its levels of consumption, both to provide food and materials and to absorb waste and pollution</a:t>
            </a:r>
          </a:p>
        </p:txBody>
      </p:sp>
      <p:sp>
        <p:nvSpPr>
          <p:cNvPr id="4" name="TextBox 3">
            <a:extLst>
              <a:ext uri="{FF2B5EF4-FFF2-40B4-BE49-F238E27FC236}">
                <a16:creationId xmlns:a16="http://schemas.microsoft.com/office/drawing/2014/main" id="{9FF6AE35-E134-E84E-B3A0-50C5E41FA0A2}"/>
              </a:ext>
            </a:extLst>
          </p:cNvPr>
          <p:cNvSpPr txBox="1"/>
          <p:nvPr/>
        </p:nvSpPr>
        <p:spPr>
          <a:xfrm>
            <a:off x="5257800" y="6059682"/>
            <a:ext cx="3486150" cy="46166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sz="2400" dirty="0">
                <a:latin typeface="+mj-lt"/>
              </a:rPr>
              <a:t>Task 6: Ecological Footprint</a:t>
            </a:r>
          </a:p>
        </p:txBody>
      </p:sp>
      <p:pic>
        <p:nvPicPr>
          <p:cNvPr id="6" name="Picture 5">
            <a:extLst>
              <a:ext uri="{FF2B5EF4-FFF2-40B4-BE49-F238E27FC236}">
                <a16:creationId xmlns:a16="http://schemas.microsoft.com/office/drawing/2014/main" id="{5448F382-4210-6741-A05F-03E0FFD985F9}"/>
              </a:ext>
            </a:extLst>
          </p:cNvPr>
          <p:cNvPicPr/>
          <p:nvPr/>
        </p:nvPicPr>
        <p:blipFill>
          <a:blip r:embed="rId2"/>
          <a:stretch>
            <a:fillRect/>
          </a:stretch>
        </p:blipFill>
        <p:spPr>
          <a:xfrm>
            <a:off x="294957" y="0"/>
            <a:ext cx="4519930" cy="6870700"/>
          </a:xfrm>
          <a:prstGeom prst="rect">
            <a:avLst/>
          </a:prstGeom>
        </p:spPr>
      </p:pic>
      <p:sp>
        <p:nvSpPr>
          <p:cNvPr id="7" name="TextBox 6">
            <a:extLst>
              <a:ext uri="{FF2B5EF4-FFF2-40B4-BE49-F238E27FC236}">
                <a16:creationId xmlns:a16="http://schemas.microsoft.com/office/drawing/2014/main" id="{4C2EA188-4010-B943-B61F-A2F06EEF1387}"/>
              </a:ext>
            </a:extLst>
          </p:cNvPr>
          <p:cNvSpPr txBox="1"/>
          <p:nvPr/>
        </p:nvSpPr>
        <p:spPr>
          <a:xfrm>
            <a:off x="5129212" y="2366963"/>
            <a:ext cx="4014787" cy="2585323"/>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GB" dirty="0">
                <a:latin typeface="+mj-lt"/>
              </a:rPr>
              <a:t>How much land is required to produce the resources a population consumes and absorb the waste produced? </a:t>
            </a:r>
          </a:p>
          <a:p>
            <a:endParaRPr lang="en-GB" dirty="0">
              <a:latin typeface="+mj-lt"/>
            </a:endParaRPr>
          </a:p>
          <a:p>
            <a:r>
              <a:rPr lang="en-GB" dirty="0">
                <a:latin typeface="+mj-lt"/>
              </a:rPr>
              <a:t>Use the link below to see how much you would need for your lifestyle</a:t>
            </a:r>
          </a:p>
          <a:p>
            <a:r>
              <a:rPr lang="en-GB" dirty="0">
                <a:latin typeface="+mj-lt"/>
              </a:rPr>
              <a:t> </a:t>
            </a:r>
          </a:p>
          <a:p>
            <a:r>
              <a:rPr lang="en-GB" u="sng" dirty="0">
                <a:latin typeface="+mj-lt"/>
                <a:hlinkClick r:id="rId3"/>
              </a:rPr>
              <a:t>http://www.footprintnetwork.org/en/index.php/GFN/page/calculators/</a:t>
            </a:r>
            <a:endParaRPr lang="en-GB" dirty="0">
              <a:latin typeface="+mj-lt"/>
            </a:endParaRPr>
          </a:p>
        </p:txBody>
      </p:sp>
    </p:spTree>
    <p:extLst>
      <p:ext uri="{BB962C8B-B14F-4D97-AF65-F5344CB8AC3E}">
        <p14:creationId xmlns:p14="http://schemas.microsoft.com/office/powerpoint/2010/main" val="4032745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5283"/>
            <a:ext cx="6667500" cy="6863283"/>
          </a:xfrm>
          <a:prstGeom prst="rect">
            <a:avLst/>
          </a:prstGeom>
        </p:spPr>
      </p:pic>
      <p:sp>
        <p:nvSpPr>
          <p:cNvPr id="2" name="Title 1"/>
          <p:cNvSpPr>
            <a:spLocks noGrp="1"/>
          </p:cNvSpPr>
          <p:nvPr>
            <p:ph type="ctrTitle"/>
          </p:nvPr>
        </p:nvSpPr>
        <p:spPr>
          <a:xfrm>
            <a:off x="4338637" y="188651"/>
            <a:ext cx="4657725" cy="3415161"/>
          </a:xfrm>
        </p:spPr>
        <p:style>
          <a:lnRef idx="2">
            <a:schemeClr val="accent6">
              <a:shade val="50000"/>
            </a:schemeClr>
          </a:lnRef>
          <a:fillRef idx="1">
            <a:schemeClr val="accent6"/>
          </a:fillRef>
          <a:effectRef idx="0">
            <a:schemeClr val="accent6"/>
          </a:effectRef>
          <a:fontRef idx="minor">
            <a:schemeClr val="lt1"/>
          </a:fontRef>
        </p:style>
        <p:txBody>
          <a:bodyPr>
            <a:normAutofit/>
          </a:bodyPr>
          <a:lstStyle/>
          <a:p>
            <a:r>
              <a:rPr lang="en-GB" sz="4400" b="1" dirty="0">
                <a:latin typeface="+mj-lt"/>
              </a:rPr>
              <a:t>Changing Places </a:t>
            </a:r>
            <a:br>
              <a:rPr lang="en-GB" sz="4400" b="1" dirty="0">
                <a:latin typeface="+mj-lt"/>
              </a:rPr>
            </a:br>
            <a:r>
              <a:rPr lang="en-GB" sz="4400" dirty="0">
                <a:latin typeface="+mj-lt"/>
              </a:rPr>
              <a:t>Geography A-Level Transition Activities</a:t>
            </a:r>
            <a:br>
              <a:rPr lang="en-GB" sz="4400" dirty="0">
                <a:latin typeface="+mj-lt"/>
              </a:rPr>
            </a:br>
            <a:endParaRPr lang="en-GB" sz="4400" dirty="0">
              <a:latin typeface="+mj-lt"/>
            </a:endParaRPr>
          </a:p>
        </p:txBody>
      </p:sp>
    </p:spTree>
    <p:extLst>
      <p:ext uri="{BB962C8B-B14F-4D97-AF65-F5344CB8AC3E}">
        <p14:creationId xmlns:p14="http://schemas.microsoft.com/office/powerpoint/2010/main" val="2449330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200025"/>
            <a:ext cx="7569022" cy="6400800"/>
          </a:xfrm>
          <a:prstGeom prst="rect">
            <a:avLst/>
          </a:prstGeom>
        </p:spPr>
      </p:pic>
      <p:sp>
        <p:nvSpPr>
          <p:cNvPr id="2" name="Title 1"/>
          <p:cNvSpPr>
            <a:spLocks noGrp="1"/>
          </p:cNvSpPr>
          <p:nvPr>
            <p:ph type="title"/>
          </p:nvPr>
        </p:nvSpPr>
        <p:spPr>
          <a:xfrm>
            <a:off x="5153025" y="329408"/>
            <a:ext cx="3829050" cy="1325563"/>
          </a:xfrm>
        </p:spPr>
        <p:style>
          <a:lnRef idx="0">
            <a:schemeClr val="accent5"/>
          </a:lnRef>
          <a:fillRef idx="3">
            <a:schemeClr val="accent5"/>
          </a:fillRef>
          <a:effectRef idx="3">
            <a:schemeClr val="accent5"/>
          </a:effectRef>
          <a:fontRef idx="minor">
            <a:schemeClr val="lt1"/>
          </a:fontRef>
        </p:style>
        <p:txBody>
          <a:bodyPr>
            <a:normAutofit/>
          </a:bodyPr>
          <a:lstStyle/>
          <a:p>
            <a:r>
              <a:rPr lang="en-GB" sz="2400" dirty="0">
                <a:latin typeface="+mj-lt"/>
              </a:rPr>
              <a:t>Task 1: Sense of Place Toolkit</a:t>
            </a:r>
          </a:p>
        </p:txBody>
      </p:sp>
      <p:sp>
        <p:nvSpPr>
          <p:cNvPr id="3" name="Content Placeholder 2"/>
          <p:cNvSpPr>
            <a:spLocks noGrp="1"/>
          </p:cNvSpPr>
          <p:nvPr>
            <p:ph idx="1"/>
          </p:nvPr>
        </p:nvSpPr>
        <p:spPr>
          <a:xfrm>
            <a:off x="5153025" y="1784354"/>
            <a:ext cx="3829050" cy="4945854"/>
          </a:xfrm>
        </p:spPr>
        <p:style>
          <a:lnRef idx="1">
            <a:schemeClr val="accent5"/>
          </a:lnRef>
          <a:fillRef idx="2">
            <a:schemeClr val="accent5"/>
          </a:fillRef>
          <a:effectRef idx="1">
            <a:schemeClr val="accent5"/>
          </a:effectRef>
          <a:fontRef idx="minor">
            <a:schemeClr val="dk1"/>
          </a:fontRef>
        </p:style>
        <p:txBody>
          <a:bodyPr>
            <a:normAutofit fontScale="70000" lnSpcReduction="20000"/>
          </a:bodyPr>
          <a:lstStyle/>
          <a:p>
            <a:pPr marL="0" indent="0">
              <a:buNone/>
            </a:pPr>
            <a:r>
              <a:rPr lang="en-GB" dirty="0">
                <a:latin typeface="+mj-lt"/>
              </a:rPr>
              <a:t>Create a ‘Sense of Place Toolkit’ for Poynton (or your local area). This should promote what is special and unique about your area.  </a:t>
            </a:r>
          </a:p>
          <a:p>
            <a:pPr marL="0" indent="0">
              <a:buNone/>
            </a:pPr>
            <a:r>
              <a:rPr lang="en-GB" dirty="0">
                <a:latin typeface="+mj-lt"/>
              </a:rPr>
              <a:t>You can present this however you choose – it could be collages under different headings, a booklet or a poster. Some information you could use includes:</a:t>
            </a:r>
          </a:p>
          <a:p>
            <a:r>
              <a:rPr lang="en-GB" dirty="0">
                <a:latin typeface="+mj-lt"/>
              </a:rPr>
              <a:t>Showcasing local landmarks/places of interest</a:t>
            </a:r>
          </a:p>
          <a:p>
            <a:r>
              <a:rPr lang="en-GB" dirty="0">
                <a:latin typeface="+mj-lt"/>
              </a:rPr>
              <a:t>Photographs and media (this could include literature, music, art, </a:t>
            </a:r>
            <a:r>
              <a:rPr lang="en-GB" dirty="0" err="1">
                <a:latin typeface="+mj-lt"/>
              </a:rPr>
              <a:t>tv</a:t>
            </a:r>
            <a:r>
              <a:rPr lang="en-GB" dirty="0">
                <a:latin typeface="+mj-lt"/>
              </a:rPr>
              <a:t> and films)</a:t>
            </a:r>
          </a:p>
          <a:p>
            <a:r>
              <a:rPr lang="en-GB" dirty="0">
                <a:latin typeface="+mj-lt"/>
              </a:rPr>
              <a:t>History and culture</a:t>
            </a:r>
          </a:p>
          <a:p>
            <a:r>
              <a:rPr lang="en-GB" dirty="0">
                <a:latin typeface="+mj-lt"/>
              </a:rPr>
              <a:t>‘Insider knowledge’ or little known facts</a:t>
            </a:r>
          </a:p>
          <a:p>
            <a:r>
              <a:rPr lang="en-GB" dirty="0">
                <a:latin typeface="+mj-lt"/>
              </a:rPr>
              <a:t>Maps and demographic information</a:t>
            </a:r>
          </a:p>
        </p:txBody>
      </p:sp>
      <p:sp>
        <p:nvSpPr>
          <p:cNvPr id="5" name="TextBox 4"/>
          <p:cNvSpPr txBox="1"/>
          <p:nvPr/>
        </p:nvSpPr>
        <p:spPr>
          <a:xfrm>
            <a:off x="133350" y="5129770"/>
            <a:ext cx="4886325" cy="1600438"/>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GB" sz="1400" dirty="0">
                <a:latin typeface="+mj-lt"/>
              </a:rPr>
              <a:t>Sense of Place Toolkits are used by businesses in particular areas (often tourist related) to promote what is special about their area to visitors and clients.</a:t>
            </a:r>
          </a:p>
          <a:p>
            <a:endParaRPr lang="en-GB" sz="1400" dirty="0">
              <a:latin typeface="+mj-lt"/>
            </a:endParaRPr>
          </a:p>
          <a:p>
            <a:r>
              <a:rPr lang="en-GB" sz="1400" dirty="0">
                <a:latin typeface="+mj-lt"/>
              </a:rPr>
              <a:t>There are some examples of Sense of Place Toolkits </a:t>
            </a:r>
            <a:r>
              <a:rPr lang="en-GB" sz="1400" dirty="0">
                <a:latin typeface="+mj-lt"/>
                <a:hlinkClick r:id="rId3"/>
              </a:rPr>
              <a:t>here</a:t>
            </a:r>
            <a:r>
              <a:rPr lang="en-GB" sz="1400" dirty="0">
                <a:latin typeface="+mj-lt"/>
              </a:rPr>
              <a:t> and </a:t>
            </a:r>
            <a:r>
              <a:rPr lang="en-GB" sz="1400" dirty="0">
                <a:latin typeface="+mj-lt"/>
                <a:hlinkClick r:id="rId4"/>
              </a:rPr>
              <a:t>here</a:t>
            </a:r>
            <a:r>
              <a:rPr lang="en-GB" sz="1400" dirty="0">
                <a:latin typeface="+mj-lt"/>
              </a:rPr>
              <a:t>. These are in much more detail than we are expecting but may give you an idea of what to include.</a:t>
            </a:r>
          </a:p>
        </p:txBody>
      </p:sp>
    </p:spTree>
    <p:extLst>
      <p:ext uri="{BB962C8B-B14F-4D97-AF65-F5344CB8AC3E}">
        <p14:creationId xmlns:p14="http://schemas.microsoft.com/office/powerpoint/2010/main" val="2150054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96759-8D9F-5D45-9B5D-40575D0F91FD}"/>
              </a:ext>
            </a:extLst>
          </p:cNvPr>
          <p:cNvSpPr>
            <a:spLocks noGrp="1"/>
          </p:cNvSpPr>
          <p:nvPr>
            <p:ph type="title"/>
          </p:nvPr>
        </p:nvSpPr>
        <p:spPr>
          <a:xfrm>
            <a:off x="0" y="18255"/>
            <a:ext cx="7886700" cy="1325563"/>
          </a:xfrm>
          <a:solidFill>
            <a:schemeClr val="accent4">
              <a:lumMod val="60000"/>
              <a:lumOff val="40000"/>
            </a:schemeClr>
          </a:solidFill>
        </p:spPr>
        <p:txBody>
          <a:bodyPr/>
          <a:lstStyle/>
          <a:p>
            <a:r>
              <a:rPr lang="en-US" dirty="0"/>
              <a:t>Task 2:Manchester’s Bee-</a:t>
            </a:r>
            <a:r>
              <a:rPr lang="en-US" dirty="0" err="1"/>
              <a:t>haviour</a:t>
            </a:r>
            <a:endParaRPr lang="en-US" dirty="0"/>
          </a:p>
        </p:txBody>
      </p:sp>
      <p:sp>
        <p:nvSpPr>
          <p:cNvPr id="3" name="Content Placeholder 2">
            <a:extLst>
              <a:ext uri="{FF2B5EF4-FFF2-40B4-BE49-F238E27FC236}">
                <a16:creationId xmlns:a16="http://schemas.microsoft.com/office/drawing/2014/main" id="{63CB3A02-88F5-B846-ACE5-59E684C572DB}"/>
              </a:ext>
            </a:extLst>
          </p:cNvPr>
          <p:cNvSpPr>
            <a:spLocks noGrp="1"/>
          </p:cNvSpPr>
          <p:nvPr>
            <p:ph idx="1"/>
          </p:nvPr>
        </p:nvSpPr>
        <p:spPr>
          <a:xfrm>
            <a:off x="174811" y="1489448"/>
            <a:ext cx="6296584" cy="2665693"/>
          </a:xfrm>
        </p:spPr>
        <p:style>
          <a:lnRef idx="1">
            <a:schemeClr val="accent4"/>
          </a:lnRef>
          <a:fillRef idx="2">
            <a:schemeClr val="accent4"/>
          </a:fillRef>
          <a:effectRef idx="1">
            <a:schemeClr val="accent4"/>
          </a:effectRef>
          <a:fontRef idx="minor">
            <a:schemeClr val="dk1"/>
          </a:fontRef>
        </p:style>
        <p:txBody>
          <a:bodyPr/>
          <a:lstStyle/>
          <a:p>
            <a:pPr marL="0" indent="0">
              <a:buNone/>
            </a:pPr>
            <a:r>
              <a:rPr lang="en-GB" dirty="0">
                <a:latin typeface="+mj-lt"/>
              </a:rPr>
              <a:t>Manchester has traditionally been represented by the symbol of a bee. This was initially linked to the mills- </a:t>
            </a:r>
            <a:r>
              <a:rPr lang="en-GB" b="1" i="1" dirty="0">
                <a:latin typeface="+mj-lt"/>
              </a:rPr>
              <a:t>‘hives of activity’</a:t>
            </a:r>
            <a:r>
              <a:rPr lang="en-GB" b="1" dirty="0">
                <a:latin typeface="+mj-lt"/>
              </a:rPr>
              <a:t>- </a:t>
            </a:r>
            <a:r>
              <a:rPr lang="en-GB" dirty="0">
                <a:latin typeface="+mj-lt"/>
              </a:rPr>
              <a:t>with the workers </a:t>
            </a:r>
            <a:r>
              <a:rPr lang="en-GB" b="1" i="1" dirty="0">
                <a:latin typeface="+mj-lt"/>
              </a:rPr>
              <a:t>‘as busy as bees’</a:t>
            </a:r>
            <a:r>
              <a:rPr lang="en-GB" dirty="0">
                <a:latin typeface="+mj-lt"/>
              </a:rPr>
              <a:t>. More recently it symbolises the city’s sense of </a:t>
            </a:r>
            <a:r>
              <a:rPr lang="en-GB" b="1" i="1" dirty="0">
                <a:latin typeface="+mj-lt"/>
              </a:rPr>
              <a:t>invincible unity and pride</a:t>
            </a:r>
            <a:r>
              <a:rPr lang="en-GB" dirty="0">
                <a:latin typeface="+mj-lt"/>
              </a:rPr>
              <a:t>. </a:t>
            </a:r>
          </a:p>
          <a:p>
            <a:pPr marL="0" indent="0">
              <a:buNone/>
            </a:pPr>
            <a:endParaRPr lang="en-US" dirty="0"/>
          </a:p>
        </p:txBody>
      </p:sp>
      <p:pic>
        <p:nvPicPr>
          <p:cNvPr id="15" name="Picture 14">
            <a:extLst>
              <a:ext uri="{FF2B5EF4-FFF2-40B4-BE49-F238E27FC236}">
                <a16:creationId xmlns:a16="http://schemas.microsoft.com/office/drawing/2014/main" id="{7DDEF91A-2149-8140-891D-08580BEC1A33}"/>
              </a:ext>
            </a:extLst>
          </p:cNvPr>
          <p:cNvPicPr>
            <a:picLocks noChangeAspect="1"/>
          </p:cNvPicPr>
          <p:nvPr/>
        </p:nvPicPr>
        <p:blipFill>
          <a:blip r:embed="rId2"/>
          <a:stretch>
            <a:fillRect/>
          </a:stretch>
        </p:blipFill>
        <p:spPr>
          <a:xfrm>
            <a:off x="6750424" y="1580394"/>
            <a:ext cx="2218765" cy="2218765"/>
          </a:xfrm>
          <a:prstGeom prst="rect">
            <a:avLst/>
          </a:prstGeom>
        </p:spPr>
      </p:pic>
      <p:sp>
        <p:nvSpPr>
          <p:cNvPr id="16" name="Rectangle 15">
            <a:extLst>
              <a:ext uri="{FF2B5EF4-FFF2-40B4-BE49-F238E27FC236}">
                <a16:creationId xmlns:a16="http://schemas.microsoft.com/office/drawing/2014/main" id="{B7A4735F-2092-F549-84D8-A5323E25B931}"/>
              </a:ext>
            </a:extLst>
          </p:cNvPr>
          <p:cNvSpPr/>
          <p:nvPr/>
        </p:nvSpPr>
        <p:spPr>
          <a:xfrm>
            <a:off x="0" y="4168223"/>
            <a:ext cx="9143999" cy="2677656"/>
          </a:xfrm>
          <a:prstGeom prst="rect">
            <a:avLst/>
          </a:prstGeom>
        </p:spPr>
        <p:txBody>
          <a:bodyPr wrap="square">
            <a:spAutoFit/>
          </a:bodyPr>
          <a:lstStyle/>
          <a:p>
            <a:r>
              <a:rPr lang="en-GB" sz="2400" b="1" dirty="0">
                <a:latin typeface="+mj-lt"/>
                <a:ea typeface="Calibri" panose="020F0502020204030204" pitchFamily="34" charset="0"/>
                <a:cs typeface="Times New Roman" panose="02020603050405020304" pitchFamily="18" charset="0"/>
              </a:rPr>
              <a:t>To what extent is Manchester’s emblem of the bee modelled in everyday behaviour in the city?</a:t>
            </a:r>
          </a:p>
          <a:p>
            <a:endParaRPr lang="en-GB" sz="2400" b="1" dirty="0">
              <a:latin typeface="+mj-lt"/>
              <a:cs typeface="Times New Roman" panose="02020603050405020304" pitchFamily="18" charset="0"/>
            </a:endParaRPr>
          </a:p>
          <a:p>
            <a:r>
              <a:rPr lang="en-GB" sz="2400" dirty="0">
                <a:latin typeface="+mj-lt"/>
                <a:cs typeface="Times New Roman" panose="02020603050405020304" pitchFamily="18" charset="0"/>
              </a:rPr>
              <a:t>Create a visual </a:t>
            </a:r>
            <a:r>
              <a:rPr lang="en-GB" sz="2400" dirty="0" err="1">
                <a:latin typeface="+mj-lt"/>
                <a:cs typeface="Times New Roman" panose="02020603050405020304" pitchFamily="18" charset="0"/>
              </a:rPr>
              <a:t>mindmap</a:t>
            </a:r>
            <a:r>
              <a:rPr lang="en-GB" sz="2400" dirty="0">
                <a:latin typeface="+mj-lt"/>
                <a:cs typeface="Times New Roman" panose="02020603050405020304" pitchFamily="18" charset="0"/>
              </a:rPr>
              <a:t> to demonstrate how the symbol of the bee is modelled in behaviour in Manchester. Include words and annotated images</a:t>
            </a:r>
            <a:r>
              <a:rPr lang="en-GB" sz="2400" dirty="0">
                <a:latin typeface="+mj-lt"/>
              </a:rPr>
              <a:t> on your mind map. Use the images on the next slide as a starting point. (also use maps, tv, film, music, poetry, photos, data)</a:t>
            </a:r>
            <a:endParaRPr lang="en-US" sz="2400" dirty="0">
              <a:latin typeface="+mj-lt"/>
            </a:endParaRPr>
          </a:p>
        </p:txBody>
      </p:sp>
    </p:spTree>
    <p:extLst>
      <p:ext uri="{BB962C8B-B14F-4D97-AF65-F5344CB8AC3E}">
        <p14:creationId xmlns:p14="http://schemas.microsoft.com/office/powerpoint/2010/main" val="7360668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BABB0E-86D3-2B40-9C51-26C0CD5222A4}"/>
              </a:ext>
            </a:extLst>
          </p:cNvPr>
          <p:cNvPicPr/>
          <p:nvPr/>
        </p:nvPicPr>
        <p:blipFill>
          <a:blip r:embed="rId2" cstate="screen">
            <a:extLst>
              <a:ext uri="{28A0092B-C50C-407E-A947-70E740481C1C}">
                <a14:useLocalDpi xmlns:a14="http://schemas.microsoft.com/office/drawing/2010/main"/>
              </a:ext>
            </a:extLst>
          </a:blip>
          <a:stretch>
            <a:fillRect/>
          </a:stretch>
        </p:blipFill>
        <p:spPr>
          <a:xfrm>
            <a:off x="0" y="0"/>
            <a:ext cx="5318537" cy="2888776"/>
          </a:xfrm>
          <a:prstGeom prst="rect">
            <a:avLst/>
          </a:prstGeom>
        </p:spPr>
      </p:pic>
      <p:pic>
        <p:nvPicPr>
          <p:cNvPr id="5" name="Picture 4">
            <a:extLst>
              <a:ext uri="{FF2B5EF4-FFF2-40B4-BE49-F238E27FC236}">
                <a16:creationId xmlns:a16="http://schemas.microsoft.com/office/drawing/2014/main" id="{589420A5-0476-C642-8E5D-6331FEAD665D}"/>
              </a:ext>
            </a:extLst>
          </p:cNvPr>
          <p:cNvPicPr/>
          <p:nvPr/>
        </p:nvPicPr>
        <p:blipFill>
          <a:blip r:embed="rId3"/>
          <a:stretch>
            <a:fillRect/>
          </a:stretch>
        </p:blipFill>
        <p:spPr>
          <a:xfrm>
            <a:off x="4568226" y="-36972"/>
            <a:ext cx="4696798" cy="3029234"/>
          </a:xfrm>
          <a:prstGeom prst="rect">
            <a:avLst/>
          </a:prstGeom>
        </p:spPr>
      </p:pic>
      <p:pic>
        <p:nvPicPr>
          <p:cNvPr id="6" name="Picture 5">
            <a:extLst>
              <a:ext uri="{FF2B5EF4-FFF2-40B4-BE49-F238E27FC236}">
                <a16:creationId xmlns:a16="http://schemas.microsoft.com/office/drawing/2014/main" id="{808E8DA2-B17B-5742-876C-466C99FCD096}"/>
              </a:ext>
            </a:extLst>
          </p:cNvPr>
          <p:cNvPicPr/>
          <p:nvPr/>
        </p:nvPicPr>
        <p:blipFill>
          <a:blip r:embed="rId4">
            <a:extLst>
              <a:ext uri="{28A0092B-C50C-407E-A947-70E740481C1C}">
                <a14:useLocalDpi xmlns:a14="http://schemas.microsoft.com/office/drawing/2010/main"/>
              </a:ext>
            </a:extLst>
          </a:blip>
          <a:srcRect/>
          <a:stretch>
            <a:fillRect/>
          </a:stretch>
        </p:blipFill>
        <p:spPr bwMode="auto">
          <a:xfrm>
            <a:off x="0" y="3398365"/>
            <a:ext cx="4941494" cy="3029234"/>
          </a:xfrm>
          <a:prstGeom prst="rect">
            <a:avLst/>
          </a:prstGeom>
          <a:noFill/>
          <a:ln>
            <a:noFill/>
          </a:ln>
        </p:spPr>
      </p:pic>
      <p:sp>
        <p:nvSpPr>
          <p:cNvPr id="7" name="Rectangle 6">
            <a:extLst>
              <a:ext uri="{FF2B5EF4-FFF2-40B4-BE49-F238E27FC236}">
                <a16:creationId xmlns:a16="http://schemas.microsoft.com/office/drawing/2014/main" id="{4FFECA92-0B4C-9549-9879-626168DED68D}"/>
              </a:ext>
            </a:extLst>
          </p:cNvPr>
          <p:cNvSpPr/>
          <p:nvPr/>
        </p:nvSpPr>
        <p:spPr>
          <a:xfrm>
            <a:off x="16137" y="6427599"/>
            <a:ext cx="4555863"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A community of street artists decorating a wall</a:t>
            </a:r>
          </a:p>
        </p:txBody>
      </p:sp>
      <p:sp>
        <p:nvSpPr>
          <p:cNvPr id="8" name="Rectangle 7">
            <a:extLst>
              <a:ext uri="{FF2B5EF4-FFF2-40B4-BE49-F238E27FC236}">
                <a16:creationId xmlns:a16="http://schemas.microsoft.com/office/drawing/2014/main" id="{1253BB18-2600-E544-AF6C-126EE5BFE1D3}"/>
              </a:ext>
            </a:extLst>
          </p:cNvPr>
          <p:cNvSpPr/>
          <p:nvPr/>
        </p:nvSpPr>
        <p:spPr>
          <a:xfrm>
            <a:off x="5318537" y="2841458"/>
            <a:ext cx="3488904"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Bee in the City, Manchester Central</a:t>
            </a:r>
          </a:p>
        </p:txBody>
      </p:sp>
      <p:sp>
        <p:nvSpPr>
          <p:cNvPr id="9" name="Rectangle 8">
            <a:extLst>
              <a:ext uri="{FF2B5EF4-FFF2-40B4-BE49-F238E27FC236}">
                <a16:creationId xmlns:a16="http://schemas.microsoft.com/office/drawing/2014/main" id="{63A0C447-5D42-744A-8AFB-5FF15A0F9AAA}"/>
              </a:ext>
            </a:extLst>
          </p:cNvPr>
          <p:cNvSpPr/>
          <p:nvPr/>
        </p:nvSpPr>
        <p:spPr>
          <a:xfrm>
            <a:off x="-3774" y="2888331"/>
            <a:ext cx="4572000" cy="543097"/>
          </a:xfrm>
          <a:prstGeom prst="rect">
            <a:avLst/>
          </a:prstGeom>
        </p:spPr>
        <p:txBody>
          <a:bodyPr>
            <a:spAutoFit/>
          </a:bodyPr>
          <a:lstStyle/>
          <a:p>
            <a:pPr>
              <a:lnSpc>
                <a:spcPct val="107000"/>
              </a:lnSpc>
              <a:spcAft>
                <a:spcPts val="800"/>
              </a:spcAft>
            </a:pPr>
            <a:r>
              <a:rPr lang="en-GB" sz="1400" dirty="0">
                <a:latin typeface="Calibri" panose="020F0502020204030204" pitchFamily="34" charset="0"/>
                <a:ea typeface="Calibri" panose="020F0502020204030204" pitchFamily="34" charset="0"/>
                <a:cs typeface="Times New Roman" panose="02020603050405020304" pitchFamily="18" charset="0"/>
              </a:rPr>
              <a:t>Bee mural on The </a:t>
            </a:r>
            <a:r>
              <a:rPr lang="en-GB" sz="1400" dirty="0" err="1">
                <a:latin typeface="Calibri" panose="020F0502020204030204" pitchFamily="34" charset="0"/>
                <a:ea typeface="Calibri" panose="020F0502020204030204" pitchFamily="34" charset="0"/>
                <a:cs typeface="Times New Roman" panose="02020603050405020304" pitchFamily="18" charset="0"/>
              </a:rPr>
              <a:t>Koffee</a:t>
            </a:r>
            <a:r>
              <a:rPr lang="en-GB" sz="1400" dirty="0">
                <a:latin typeface="Calibri" panose="020F0502020204030204" pitchFamily="34" charset="0"/>
                <a:ea typeface="Calibri" panose="020F0502020204030204" pitchFamily="34" charset="0"/>
                <a:cs typeface="Times New Roman" panose="02020603050405020304" pitchFamily="18" charset="0"/>
              </a:rPr>
              <a:t> Pot, Oldham Street (22 bees for the 22 killed in the Manchester Arena attack)</a:t>
            </a:r>
          </a:p>
        </p:txBody>
      </p:sp>
      <p:pic>
        <p:nvPicPr>
          <p:cNvPr id="10" name="Picture 9" descr="Image result for L. S. lowry manchester">
            <a:extLst>
              <a:ext uri="{FF2B5EF4-FFF2-40B4-BE49-F238E27FC236}">
                <a16:creationId xmlns:a16="http://schemas.microsoft.com/office/drawing/2014/main" id="{2089B518-94BA-804B-8AD5-035A60128DAE}"/>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41494" y="3640991"/>
            <a:ext cx="4083424" cy="2888776"/>
          </a:xfrm>
          <a:prstGeom prst="rect">
            <a:avLst/>
          </a:prstGeom>
          <a:noFill/>
          <a:ln>
            <a:noFill/>
          </a:ln>
        </p:spPr>
      </p:pic>
      <p:sp>
        <p:nvSpPr>
          <p:cNvPr id="12" name="Rectangle 11">
            <a:extLst>
              <a:ext uri="{FF2B5EF4-FFF2-40B4-BE49-F238E27FC236}">
                <a16:creationId xmlns:a16="http://schemas.microsoft.com/office/drawing/2014/main" id="{B6CB58D2-D735-1349-B592-4EA60D40DEE4}"/>
              </a:ext>
            </a:extLst>
          </p:cNvPr>
          <p:cNvSpPr/>
          <p:nvPr/>
        </p:nvSpPr>
        <p:spPr>
          <a:xfrm>
            <a:off x="6526465" y="6482448"/>
            <a:ext cx="2328266"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L. S. Lowry “Our Town”</a:t>
            </a:r>
          </a:p>
        </p:txBody>
      </p:sp>
    </p:spTree>
    <p:extLst>
      <p:ext uri="{BB962C8B-B14F-4D97-AF65-F5344CB8AC3E}">
        <p14:creationId xmlns:p14="http://schemas.microsoft.com/office/powerpoint/2010/main" val="2285448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CC9AA846-D254-B449-922B-54CB867BA422}"/>
              </a:ext>
            </a:extLst>
          </p:cNvPr>
          <p:cNvSpPr/>
          <p:nvPr/>
        </p:nvSpPr>
        <p:spPr>
          <a:xfrm>
            <a:off x="3164840" y="3050858"/>
            <a:ext cx="2445385" cy="688340"/>
          </a:xfrm>
          <a:prstGeom prst="ellipse">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GB" sz="1100">
                <a:effectLst/>
                <a:ea typeface="Calibri" panose="020F0502020204030204" pitchFamily="34" charset="0"/>
                <a:cs typeface="Times New Roman" panose="02020603050405020304" pitchFamily="18" charset="0"/>
              </a:rPr>
              <a:t>What does the bee symbol mean for behaviour?</a:t>
            </a:r>
          </a:p>
        </p:txBody>
      </p:sp>
      <p:sp>
        <p:nvSpPr>
          <p:cNvPr id="5" name="Text Box 2">
            <a:extLst>
              <a:ext uri="{FF2B5EF4-FFF2-40B4-BE49-F238E27FC236}">
                <a16:creationId xmlns:a16="http://schemas.microsoft.com/office/drawing/2014/main" id="{021B90C3-E1D1-2C44-8EB7-76B7E01370AA}"/>
              </a:ext>
            </a:extLst>
          </p:cNvPr>
          <p:cNvSpPr txBox="1">
            <a:spLocks noChangeArrowheads="1"/>
          </p:cNvSpPr>
          <p:nvPr/>
        </p:nvSpPr>
        <p:spPr bwMode="auto">
          <a:xfrm>
            <a:off x="2083136" y="2656112"/>
            <a:ext cx="1697990" cy="26098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Representations in images</a:t>
            </a:r>
          </a:p>
        </p:txBody>
      </p:sp>
      <p:sp>
        <p:nvSpPr>
          <p:cNvPr id="6" name="Text Box 2">
            <a:extLst>
              <a:ext uri="{FF2B5EF4-FFF2-40B4-BE49-F238E27FC236}">
                <a16:creationId xmlns:a16="http://schemas.microsoft.com/office/drawing/2014/main" id="{7342C485-F2EF-9E48-8217-882B917180F3}"/>
              </a:ext>
            </a:extLst>
          </p:cNvPr>
          <p:cNvSpPr txBox="1">
            <a:spLocks noChangeArrowheads="1"/>
          </p:cNvSpPr>
          <p:nvPr/>
        </p:nvSpPr>
        <p:spPr bwMode="auto">
          <a:xfrm>
            <a:off x="3348990" y="4006720"/>
            <a:ext cx="2232025" cy="24892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100">
                <a:effectLst/>
                <a:latin typeface="Calibri" panose="020F0502020204030204" pitchFamily="34" charset="0"/>
                <a:ea typeface="Calibri" panose="020F0502020204030204" pitchFamily="34" charset="0"/>
                <a:cs typeface="Times New Roman" panose="02020603050405020304" pitchFamily="18" charset="0"/>
              </a:rPr>
              <a:t>Representations in popular culture</a:t>
            </a:r>
          </a:p>
        </p:txBody>
      </p:sp>
      <p:sp>
        <p:nvSpPr>
          <p:cNvPr id="7" name="Text Box 2">
            <a:extLst>
              <a:ext uri="{FF2B5EF4-FFF2-40B4-BE49-F238E27FC236}">
                <a16:creationId xmlns:a16="http://schemas.microsoft.com/office/drawing/2014/main" id="{8F0D91D8-AE4B-AA44-8747-7DC07326A45A}"/>
              </a:ext>
            </a:extLst>
          </p:cNvPr>
          <p:cNvSpPr txBox="1">
            <a:spLocks noChangeArrowheads="1"/>
          </p:cNvSpPr>
          <p:nvPr/>
        </p:nvSpPr>
        <p:spPr bwMode="auto">
          <a:xfrm>
            <a:off x="5172113" y="2669354"/>
            <a:ext cx="1875790" cy="26098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15000"/>
              </a:lnSpc>
              <a:spcAft>
                <a:spcPts val="10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Representations in the space</a:t>
            </a:r>
          </a:p>
        </p:txBody>
      </p:sp>
      <p:cxnSp>
        <p:nvCxnSpPr>
          <p:cNvPr id="9" name="Straight Arrow Connector 8">
            <a:extLst>
              <a:ext uri="{FF2B5EF4-FFF2-40B4-BE49-F238E27FC236}">
                <a16:creationId xmlns:a16="http://schemas.microsoft.com/office/drawing/2014/main" id="{81AA388F-EFBD-5C40-A5E8-BEE0745D4F02}"/>
              </a:ext>
            </a:extLst>
          </p:cNvPr>
          <p:cNvCxnSpPr>
            <a:cxnSpLocks/>
          </p:cNvCxnSpPr>
          <p:nvPr/>
        </p:nvCxnSpPr>
        <p:spPr>
          <a:xfrm flipV="1">
            <a:off x="5432612" y="2917098"/>
            <a:ext cx="349623" cy="2967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03FC8BCB-D110-9C4B-BE28-8EB0D9BCC553}"/>
              </a:ext>
            </a:extLst>
          </p:cNvPr>
          <p:cNvCxnSpPr>
            <a:stCxn id="4" idx="1"/>
          </p:cNvCxnSpPr>
          <p:nvPr/>
        </p:nvCxnSpPr>
        <p:spPr>
          <a:xfrm flipH="1" flipV="1">
            <a:off x="3164840" y="2917097"/>
            <a:ext cx="358118" cy="2345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094DC2DC-0F27-2741-A05D-B0B2309B770B}"/>
              </a:ext>
            </a:extLst>
          </p:cNvPr>
          <p:cNvCxnSpPr>
            <a:stCxn id="4" idx="4"/>
          </p:cNvCxnSpPr>
          <p:nvPr/>
        </p:nvCxnSpPr>
        <p:spPr>
          <a:xfrm>
            <a:off x="4387533" y="3739198"/>
            <a:ext cx="9655" cy="2675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9157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0" y="423863"/>
            <a:ext cx="9144001" cy="6115050"/>
          </a:xfrm>
        </p:spPr>
      </p:pic>
      <p:sp>
        <p:nvSpPr>
          <p:cNvPr id="8" name="Content Placeholder 2"/>
          <p:cNvSpPr txBox="1">
            <a:spLocks/>
          </p:cNvSpPr>
          <p:nvPr/>
        </p:nvSpPr>
        <p:spPr>
          <a:xfrm>
            <a:off x="171450" y="4585448"/>
            <a:ext cx="8324850" cy="2095544"/>
          </a:xfrm>
          <a:prstGeom prst="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457200" indent="-457200">
              <a:buFont typeface="+mj-lt"/>
              <a:buAutoNum type="arabicPeriod"/>
            </a:pPr>
            <a:r>
              <a:rPr lang="en-GB" sz="2000" dirty="0">
                <a:latin typeface="+mj-lt"/>
              </a:rPr>
              <a:t>Read the article on the following two slides, the article referred to in the third line is </a:t>
            </a:r>
            <a:r>
              <a:rPr lang="en-GB" sz="2000" dirty="0">
                <a:latin typeface="+mj-lt"/>
                <a:hlinkClick r:id="rId3"/>
              </a:rPr>
              <a:t>here</a:t>
            </a:r>
            <a:r>
              <a:rPr lang="en-GB" sz="2000" dirty="0">
                <a:latin typeface="+mj-lt"/>
              </a:rPr>
              <a:t>. </a:t>
            </a:r>
          </a:p>
          <a:p>
            <a:pPr marL="457200" indent="-457200">
              <a:buFont typeface="+mj-lt"/>
              <a:buAutoNum type="arabicPeriod"/>
            </a:pPr>
            <a:r>
              <a:rPr lang="en-GB" sz="2000" dirty="0">
                <a:latin typeface="+mj-lt"/>
              </a:rPr>
              <a:t>Can you think of any ‘placeless’ places in and around Manchester? Collect images of three different ‘placeless’ places in Manchester and explain what it is that makes them ‘placeless’.</a:t>
            </a:r>
          </a:p>
          <a:p>
            <a:pPr marL="457200" indent="-457200">
              <a:buFont typeface="+mj-lt"/>
              <a:buAutoNum type="arabicPeriod"/>
            </a:pPr>
            <a:r>
              <a:rPr lang="en-GB" sz="2000" dirty="0">
                <a:latin typeface="+mj-lt"/>
              </a:rPr>
              <a:t>Complete a Clone Town Survey for your local high street using Google </a:t>
            </a:r>
            <a:r>
              <a:rPr lang="en-GB" sz="2000" dirty="0" err="1">
                <a:latin typeface="+mj-lt"/>
              </a:rPr>
              <a:t>Streetview</a:t>
            </a:r>
            <a:r>
              <a:rPr lang="en-GB" sz="2000" dirty="0">
                <a:latin typeface="+mj-lt"/>
              </a:rPr>
              <a:t>. </a:t>
            </a:r>
            <a:r>
              <a:rPr lang="en-GB" sz="2000" dirty="0">
                <a:latin typeface="+mj-lt"/>
                <a:hlinkClick r:id="rId4"/>
              </a:rPr>
              <a:t>Link here for survey and instructions. </a:t>
            </a:r>
            <a:endParaRPr lang="en-GB" sz="2000" dirty="0">
              <a:latin typeface="+mj-lt"/>
            </a:endParaRPr>
          </a:p>
        </p:txBody>
      </p:sp>
      <p:sp>
        <p:nvSpPr>
          <p:cNvPr id="9" name="Rectangle 8"/>
          <p:cNvSpPr/>
          <p:nvPr/>
        </p:nvSpPr>
        <p:spPr>
          <a:xfrm>
            <a:off x="4448175" y="253209"/>
            <a:ext cx="4572000" cy="1754326"/>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r>
              <a:rPr lang="en-GB" dirty="0">
                <a:latin typeface="+mj-lt"/>
              </a:rPr>
              <a:t>Places that lack a "sense of place" are sometimes referred to as "placeless" or "inauthentic." Placeless landscapes are those that have no special relationship to the places in which they are located—they could be anywhere.</a:t>
            </a:r>
          </a:p>
        </p:txBody>
      </p:sp>
      <p:sp>
        <p:nvSpPr>
          <p:cNvPr id="7" name="Title 1"/>
          <p:cNvSpPr>
            <a:spLocks noGrp="1"/>
          </p:cNvSpPr>
          <p:nvPr>
            <p:ph type="title"/>
          </p:nvPr>
        </p:nvSpPr>
        <p:spPr>
          <a:xfrm>
            <a:off x="171450" y="224633"/>
            <a:ext cx="3829050" cy="1325563"/>
          </a:xfrm>
        </p:spPr>
        <p:style>
          <a:lnRef idx="0">
            <a:schemeClr val="accent3"/>
          </a:lnRef>
          <a:fillRef idx="3">
            <a:schemeClr val="accent3"/>
          </a:fillRef>
          <a:effectRef idx="3">
            <a:schemeClr val="accent3"/>
          </a:effectRef>
          <a:fontRef idx="minor">
            <a:schemeClr val="lt1"/>
          </a:fontRef>
        </p:style>
        <p:txBody>
          <a:bodyPr>
            <a:normAutofit/>
          </a:bodyPr>
          <a:lstStyle/>
          <a:p>
            <a:r>
              <a:rPr lang="en-GB" sz="2400" dirty="0">
                <a:latin typeface="+mj-lt"/>
              </a:rPr>
              <a:t>Task 3: </a:t>
            </a:r>
            <a:r>
              <a:rPr lang="en-GB" sz="2400" dirty="0" err="1">
                <a:latin typeface="+mj-lt"/>
              </a:rPr>
              <a:t>Placelessness</a:t>
            </a:r>
            <a:endParaRPr lang="en-GB" sz="2400" dirty="0">
              <a:latin typeface="+mj-lt"/>
            </a:endParaRPr>
          </a:p>
        </p:txBody>
      </p:sp>
    </p:spTree>
    <p:extLst>
      <p:ext uri="{BB962C8B-B14F-4D97-AF65-F5344CB8AC3E}">
        <p14:creationId xmlns:p14="http://schemas.microsoft.com/office/powerpoint/2010/main" val="2081000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0" y="409575"/>
            <a:ext cx="9144001" cy="6115050"/>
          </a:xfrm>
        </p:spPr>
      </p:pic>
      <p:sp>
        <p:nvSpPr>
          <p:cNvPr id="6" name="TextBox 5"/>
          <p:cNvSpPr txBox="1"/>
          <p:nvPr/>
        </p:nvSpPr>
        <p:spPr>
          <a:xfrm>
            <a:off x="176213" y="1085850"/>
            <a:ext cx="8791574" cy="507831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t>Place in Action</a:t>
            </a:r>
          </a:p>
          <a:p>
            <a:r>
              <a:rPr lang="en-GB" dirty="0"/>
              <a:t>While many of these issues surrounding place may seem quite abstract, they lie at the heart of what it is to live in the twenty-first century. Consider three examples. First, let us return to the story of the Angel of the South. Behind Rachel Cook’s account is a concern that, in the twenty-first century, places are becoming homogeneous. Everywhere we go we see McDonald’s and Starbucks. Even in our homes we see the same kinds and styles of furniture, cutlery, foodstuffs and other produce supplied by the likes of Ikea and Tesco. Because of this, she suggests, it is becoming harder to detect the beating pulse of place. Works of public art are one way she believes this can be rectified (a contentious assertion that could be subject to scrutiny by students at school and university). This story is a familiar one. Consider the following extract from a governmental report, High Street 2015:</a:t>
            </a:r>
          </a:p>
          <a:p>
            <a:r>
              <a:rPr lang="en-GB" dirty="0"/>
              <a:t>‘Whole categories of shops, including newsagents, non-symbol group grocers and bookshops are likely to become an increasingly rare feature of our high streets. Additionally, the homogenisation of supply will lead to few traditional or niche products being available to consumers. Essentially, the situation highlighted by the New Economics Foundation of “Clone Town Britain” is likely to develop. The range of suppliers is also likely to be diminished. This will reduce the scope of products offered, with many regional products being lost and the retail offer becoming increasingly standardised across the country’</a:t>
            </a:r>
          </a:p>
        </p:txBody>
      </p:sp>
    </p:spTree>
    <p:extLst>
      <p:ext uri="{BB962C8B-B14F-4D97-AF65-F5344CB8AC3E}">
        <p14:creationId xmlns:p14="http://schemas.microsoft.com/office/powerpoint/2010/main" val="18718789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2" y="428625"/>
            <a:ext cx="9144001" cy="6115050"/>
          </a:xfrm>
        </p:spPr>
      </p:pic>
      <p:sp>
        <p:nvSpPr>
          <p:cNvPr id="2" name="TextBox 1"/>
          <p:cNvSpPr txBox="1"/>
          <p:nvPr/>
        </p:nvSpPr>
        <p:spPr>
          <a:xfrm>
            <a:off x="214312" y="904874"/>
            <a:ext cx="8715375" cy="286232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t>It is noticeable that alongside considerations of the economic and social effects of chain stores such as Tesco there is an emphasis on the aspect of place and the problem of standardisation. The term ‘Clone Town Britain’ was coined by the New Economics Foundation in their 2004 report (New Economics Foundation, 2004). It signifies places where the high streets are dominated by chain stores and there is a distinct lack of independent stores. The worst offender in a 2005 survey was Exeter, where only one shop on the High Street was identified as independent. While many university students choose to focus on retail issues in their dissertations, they are mostly concerned about the economic effects of out-of-town shopping on small stores. The issue of place, as such, is rarely considered.</a:t>
            </a:r>
          </a:p>
        </p:txBody>
      </p:sp>
    </p:spTree>
    <p:extLst>
      <p:ext uri="{BB962C8B-B14F-4D97-AF65-F5344CB8AC3E}">
        <p14:creationId xmlns:p14="http://schemas.microsoft.com/office/powerpoint/2010/main" val="22101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0" y="427383"/>
            <a:ext cx="9156616" cy="6011517"/>
          </a:xfrm>
          <a:prstGeom prst="rect">
            <a:avLst/>
          </a:prstGeom>
        </p:spPr>
      </p:pic>
      <p:sp>
        <p:nvSpPr>
          <p:cNvPr id="7" name="Title 1"/>
          <p:cNvSpPr txBox="1">
            <a:spLocks/>
          </p:cNvSpPr>
          <p:nvPr/>
        </p:nvSpPr>
        <p:spPr>
          <a:xfrm>
            <a:off x="5057775" y="230190"/>
            <a:ext cx="3829050" cy="1325563"/>
          </a:xfrm>
          <a:prstGeom prst="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2400" dirty="0">
                <a:latin typeface="+mj-lt"/>
              </a:rPr>
              <a:t>Task 4: Representation of Place</a:t>
            </a:r>
          </a:p>
        </p:txBody>
      </p:sp>
      <p:sp>
        <p:nvSpPr>
          <p:cNvPr id="8" name="Content Placeholder 2"/>
          <p:cNvSpPr>
            <a:spLocks noGrp="1"/>
          </p:cNvSpPr>
          <p:nvPr>
            <p:ph idx="1"/>
          </p:nvPr>
        </p:nvSpPr>
        <p:spPr>
          <a:xfrm>
            <a:off x="5057774" y="1825625"/>
            <a:ext cx="3829051" cy="4351338"/>
          </a:xfrm>
        </p:spPr>
        <p:style>
          <a:lnRef idx="1">
            <a:schemeClr val="accent4"/>
          </a:lnRef>
          <a:fillRef idx="2">
            <a:schemeClr val="accent4"/>
          </a:fillRef>
          <a:effectRef idx="1">
            <a:schemeClr val="accent4"/>
          </a:effectRef>
          <a:fontRef idx="minor">
            <a:schemeClr val="dk1"/>
          </a:fontRef>
        </p:style>
        <p:txBody>
          <a:bodyPr>
            <a:normAutofit/>
          </a:bodyPr>
          <a:lstStyle/>
          <a:p>
            <a:pPr marL="0" indent="0">
              <a:buNone/>
            </a:pPr>
            <a:r>
              <a:rPr lang="en-GB" sz="1800" dirty="0">
                <a:latin typeface="+mj-lt"/>
              </a:rPr>
              <a:t>Study the photographs on the following slide. What assumptions do you make about each place solely based on the images. </a:t>
            </a:r>
          </a:p>
          <a:p>
            <a:r>
              <a:rPr lang="en-GB" sz="1800" dirty="0">
                <a:latin typeface="+mj-lt"/>
              </a:rPr>
              <a:t>Annotate each of the images to show the assumptions that you make about the places shown in the photos. This could include:</a:t>
            </a:r>
          </a:p>
          <a:p>
            <a:pPr lvl="1"/>
            <a:r>
              <a:rPr lang="en-GB" sz="1400" dirty="0">
                <a:latin typeface="+mj-lt"/>
              </a:rPr>
              <a:t>Where it is</a:t>
            </a:r>
          </a:p>
          <a:p>
            <a:pPr lvl="1"/>
            <a:r>
              <a:rPr lang="en-GB" sz="1400" dirty="0">
                <a:latin typeface="+mj-lt"/>
              </a:rPr>
              <a:t>Who lives here</a:t>
            </a:r>
          </a:p>
          <a:p>
            <a:pPr lvl="1"/>
            <a:r>
              <a:rPr lang="en-GB" sz="1400" dirty="0">
                <a:latin typeface="+mj-lt"/>
              </a:rPr>
              <a:t>What it is like to live here</a:t>
            </a:r>
          </a:p>
          <a:p>
            <a:pPr lvl="1"/>
            <a:r>
              <a:rPr lang="en-GB" sz="1400" dirty="0">
                <a:latin typeface="+mj-lt"/>
              </a:rPr>
              <a:t>How you might feel if you visited this place</a:t>
            </a:r>
          </a:p>
          <a:p>
            <a:pPr marL="0" indent="0">
              <a:buNone/>
            </a:pPr>
            <a:endParaRPr lang="en-GB" sz="1800" dirty="0">
              <a:latin typeface="+mj-lt"/>
            </a:endParaRPr>
          </a:p>
          <a:p>
            <a:pPr marL="0" indent="0">
              <a:buNone/>
            </a:pPr>
            <a:endParaRPr lang="en-GB" sz="1800" dirty="0">
              <a:latin typeface="+mj-lt"/>
            </a:endParaRPr>
          </a:p>
        </p:txBody>
      </p:sp>
      <p:sp>
        <p:nvSpPr>
          <p:cNvPr id="9" name="Rectangle 8"/>
          <p:cNvSpPr/>
          <p:nvPr/>
        </p:nvSpPr>
        <p:spPr>
          <a:xfrm>
            <a:off x="186754" y="4676776"/>
            <a:ext cx="4794821" cy="2062103"/>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GB" sz="1600" dirty="0">
                <a:latin typeface="+mj-lt"/>
              </a:rPr>
              <a:t>Representation refers to the description or portrayal of someone or something in a particular way. As geographers we learn about places through different representations.</a:t>
            </a:r>
          </a:p>
          <a:p>
            <a:endParaRPr lang="en-GB" sz="1600" dirty="0">
              <a:latin typeface="+mj-lt"/>
            </a:endParaRPr>
          </a:p>
          <a:p>
            <a:r>
              <a:rPr lang="en-GB" sz="1600" dirty="0">
                <a:latin typeface="+mj-lt"/>
              </a:rPr>
              <a:t>Some representations of place are attempting to communicate something specific about a place or to challenge our view of a place.</a:t>
            </a:r>
          </a:p>
        </p:txBody>
      </p:sp>
      <p:sp>
        <p:nvSpPr>
          <p:cNvPr id="12" name="TextBox 11"/>
          <p:cNvSpPr txBox="1"/>
          <p:nvPr/>
        </p:nvSpPr>
        <p:spPr>
          <a:xfrm>
            <a:off x="186753" y="159157"/>
            <a:ext cx="3775647" cy="1754326"/>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en-GB" b="1" dirty="0">
                <a:latin typeface="+mj-lt"/>
              </a:rPr>
              <a:t>Stretch &amp; Challenge</a:t>
            </a:r>
          </a:p>
          <a:p>
            <a:r>
              <a:rPr lang="en-GB" dirty="0">
                <a:latin typeface="+mj-lt"/>
              </a:rPr>
              <a:t>Find an image of Manchester. Annotate it to show what assumptions could be made about the place, and also what is missing.</a:t>
            </a:r>
          </a:p>
          <a:p>
            <a:endParaRPr lang="en-GB" dirty="0"/>
          </a:p>
        </p:txBody>
      </p:sp>
    </p:spTree>
    <p:extLst>
      <p:ext uri="{BB962C8B-B14F-4D97-AF65-F5344CB8AC3E}">
        <p14:creationId xmlns:p14="http://schemas.microsoft.com/office/powerpoint/2010/main" val="3445997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419100"/>
            <a:ext cx="9156616" cy="6011517"/>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9700" y="142875"/>
            <a:ext cx="5285854" cy="3638550"/>
          </a:xfrm>
          <a:prstGeom prst="rect">
            <a:avLst/>
          </a:prstGeom>
        </p:spPr>
      </p:pic>
      <p:pic>
        <p:nvPicPr>
          <p:cNvPr id="9" name="Picture 8"/>
          <p:cNvPicPr>
            <a:picLocks noChangeAspect="1"/>
          </p:cNvPicPr>
          <p:nvPr/>
        </p:nvPicPr>
        <p:blipFill>
          <a:blip r:embed="rId4"/>
          <a:stretch>
            <a:fillRect/>
          </a:stretch>
        </p:blipFill>
        <p:spPr>
          <a:xfrm>
            <a:off x="2971800" y="3867150"/>
            <a:ext cx="6000750" cy="2857500"/>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848225" y="790575"/>
            <a:ext cx="4295775" cy="2743200"/>
          </a:xfrm>
          <a:prstGeom prst="rect">
            <a:avLst/>
          </a:prstGeom>
        </p:spPr>
      </p:pic>
    </p:spTree>
    <p:extLst>
      <p:ext uri="{BB962C8B-B14F-4D97-AF65-F5344CB8AC3E}">
        <p14:creationId xmlns:p14="http://schemas.microsoft.com/office/powerpoint/2010/main" val="1125804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036320"/>
            <a:ext cx="9112776" cy="4615180"/>
          </a:xfrm>
          <a:prstGeom prst="rect">
            <a:avLst/>
          </a:prstGeom>
        </p:spPr>
      </p:pic>
      <p:sp>
        <p:nvSpPr>
          <p:cNvPr id="7" name="Title 1"/>
          <p:cNvSpPr txBox="1">
            <a:spLocks/>
          </p:cNvSpPr>
          <p:nvPr/>
        </p:nvSpPr>
        <p:spPr>
          <a:xfrm>
            <a:off x="282575" y="373538"/>
            <a:ext cx="3829050" cy="1325563"/>
          </a:xfrm>
          <a:prstGeom prst="rect">
            <a:avLst/>
          </a:prstGeom>
        </p:spPr>
        <p:style>
          <a:lnRef idx="0">
            <a:schemeClr val="accent6"/>
          </a:lnRef>
          <a:fillRef idx="3">
            <a:schemeClr val="accent6"/>
          </a:fillRef>
          <a:effectRef idx="3">
            <a:schemeClr val="accent6"/>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2400" dirty="0">
                <a:latin typeface="+mj-lt"/>
              </a:rPr>
              <a:t>Task 5: Qualitative and quantitative sources</a:t>
            </a:r>
          </a:p>
        </p:txBody>
      </p:sp>
      <p:sp>
        <p:nvSpPr>
          <p:cNvPr id="8" name="Content Placeholder 2"/>
          <p:cNvSpPr>
            <a:spLocks noGrp="1"/>
          </p:cNvSpPr>
          <p:nvPr>
            <p:ph idx="1"/>
          </p:nvPr>
        </p:nvSpPr>
        <p:spPr>
          <a:xfrm>
            <a:off x="5283725" y="3677512"/>
            <a:ext cx="3829051" cy="2851151"/>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en-GB" sz="1800" dirty="0">
                <a:latin typeface="+mj-lt"/>
              </a:rPr>
              <a:t>For a place of your choice, (there is lots on Manchester, although you may want to choose an area within Manchester) find two quantitative and two qualitative sources that represent your place. </a:t>
            </a:r>
          </a:p>
          <a:p>
            <a:pPr marL="0" indent="0">
              <a:buNone/>
            </a:pPr>
            <a:r>
              <a:rPr lang="en-GB" sz="1800" dirty="0">
                <a:latin typeface="+mj-lt"/>
              </a:rPr>
              <a:t>Annotate these to show how your place is represented. Pick out similarities and differences between your sources.</a:t>
            </a:r>
          </a:p>
          <a:p>
            <a:pPr marL="0" indent="0">
              <a:buNone/>
            </a:pPr>
            <a:endParaRPr lang="en-GB" sz="1800" dirty="0">
              <a:latin typeface="+mj-lt"/>
            </a:endParaRPr>
          </a:p>
          <a:p>
            <a:pPr marL="0" indent="0">
              <a:buNone/>
            </a:pPr>
            <a:endParaRPr lang="en-GB" sz="1400" dirty="0">
              <a:latin typeface="+mj-lt"/>
            </a:endParaRPr>
          </a:p>
          <a:p>
            <a:pPr marL="0" indent="0">
              <a:buNone/>
            </a:pPr>
            <a:endParaRPr lang="en-GB" sz="1800" dirty="0">
              <a:latin typeface="+mj-lt"/>
            </a:endParaRPr>
          </a:p>
          <a:p>
            <a:pPr marL="0" indent="0">
              <a:buNone/>
            </a:pPr>
            <a:endParaRPr lang="en-GB" sz="1800" dirty="0">
              <a:latin typeface="+mj-lt"/>
            </a:endParaRPr>
          </a:p>
        </p:txBody>
      </p:sp>
      <p:sp>
        <p:nvSpPr>
          <p:cNvPr id="9" name="Rectangle 8"/>
          <p:cNvSpPr/>
          <p:nvPr/>
        </p:nvSpPr>
        <p:spPr>
          <a:xfrm>
            <a:off x="186754" y="4676776"/>
            <a:ext cx="4794821" cy="181588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1600" dirty="0"/>
              <a:t>Places can be represented by a variety of quantitative sources (census data, maps, house prices) and qualitative data (photographs, paintings, songs, poetry). </a:t>
            </a:r>
          </a:p>
          <a:p>
            <a:endParaRPr lang="en-GB" sz="1600" dirty="0"/>
          </a:p>
          <a:p>
            <a:r>
              <a:rPr lang="en-GB" sz="1600" dirty="0"/>
              <a:t>These sources can be used to demonstrate the changing nature of places, and people’s lived experiences. </a:t>
            </a:r>
          </a:p>
        </p:txBody>
      </p:sp>
      <p:sp>
        <p:nvSpPr>
          <p:cNvPr id="12" name="TextBox 11"/>
          <p:cNvSpPr txBox="1"/>
          <p:nvPr/>
        </p:nvSpPr>
        <p:spPr>
          <a:xfrm>
            <a:off x="5152453" y="325591"/>
            <a:ext cx="3775647" cy="2031325"/>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b="1" dirty="0">
                <a:latin typeface="+mj-lt"/>
              </a:rPr>
              <a:t>Stretch &amp; Challenge</a:t>
            </a:r>
          </a:p>
          <a:p>
            <a:r>
              <a:rPr lang="en-GB" dirty="0">
                <a:latin typeface="+mj-lt"/>
              </a:rPr>
              <a:t>Critique your sources:</a:t>
            </a:r>
          </a:p>
          <a:p>
            <a:pPr marL="285750" indent="-285750">
              <a:buFont typeface="Arial" panose="020B0604020202020204" pitchFamily="34" charset="0"/>
              <a:buChar char="•"/>
            </a:pPr>
            <a:r>
              <a:rPr lang="en-GB" dirty="0">
                <a:latin typeface="+mj-lt"/>
              </a:rPr>
              <a:t>What do they assume?</a:t>
            </a:r>
          </a:p>
          <a:p>
            <a:pPr marL="285750" indent="-285750">
              <a:buFont typeface="Arial" panose="020B0604020202020204" pitchFamily="34" charset="0"/>
              <a:buChar char="•"/>
            </a:pPr>
            <a:r>
              <a:rPr lang="en-GB" dirty="0">
                <a:latin typeface="+mj-lt"/>
              </a:rPr>
              <a:t>Who are they for?</a:t>
            </a:r>
          </a:p>
          <a:p>
            <a:pPr marL="285750" indent="-285750">
              <a:buFont typeface="Arial" panose="020B0604020202020204" pitchFamily="34" charset="0"/>
              <a:buChar char="•"/>
            </a:pPr>
            <a:r>
              <a:rPr lang="en-GB" dirty="0">
                <a:latin typeface="+mj-lt"/>
              </a:rPr>
              <a:t>What is missing?</a:t>
            </a:r>
          </a:p>
          <a:p>
            <a:pPr marL="285750" indent="-285750">
              <a:buFont typeface="Arial" panose="020B0604020202020204" pitchFamily="34" charset="0"/>
              <a:buChar char="•"/>
            </a:pPr>
            <a:r>
              <a:rPr lang="en-GB" dirty="0">
                <a:latin typeface="+mj-lt"/>
              </a:rPr>
              <a:t>Who is the audience?</a:t>
            </a:r>
          </a:p>
          <a:p>
            <a:endParaRPr lang="en-GB" dirty="0"/>
          </a:p>
        </p:txBody>
      </p:sp>
    </p:spTree>
    <p:extLst>
      <p:ext uri="{BB962C8B-B14F-4D97-AF65-F5344CB8AC3E}">
        <p14:creationId xmlns:p14="http://schemas.microsoft.com/office/powerpoint/2010/main" val="2685468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465" y="1697532"/>
            <a:ext cx="9162465" cy="5160468"/>
          </a:xfrm>
          <a:prstGeom prst="rect">
            <a:avLst/>
          </a:prstGeom>
        </p:spPr>
      </p:pic>
      <p:sp>
        <p:nvSpPr>
          <p:cNvPr id="5" name="Title 1"/>
          <p:cNvSpPr txBox="1">
            <a:spLocks/>
          </p:cNvSpPr>
          <p:nvPr/>
        </p:nvSpPr>
        <p:spPr>
          <a:xfrm>
            <a:off x="1094704" y="240167"/>
            <a:ext cx="7412261" cy="246439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b="1" dirty="0">
                <a:latin typeface="+mj-lt"/>
              </a:rPr>
              <a:t>Global Systems and Global Governance</a:t>
            </a:r>
            <a:br>
              <a:rPr lang="en-GB" b="1" dirty="0">
                <a:latin typeface="+mj-lt"/>
              </a:rPr>
            </a:br>
            <a:r>
              <a:rPr lang="en-GB" dirty="0">
                <a:latin typeface="+mj-lt"/>
              </a:rPr>
              <a:t>Geography A-Level Transition Activities</a:t>
            </a:r>
          </a:p>
        </p:txBody>
      </p:sp>
    </p:spTree>
    <p:extLst>
      <p:ext uri="{BB962C8B-B14F-4D97-AF65-F5344CB8AC3E}">
        <p14:creationId xmlns:p14="http://schemas.microsoft.com/office/powerpoint/2010/main" val="930265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789" y="128789"/>
            <a:ext cx="3850783" cy="46166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400" b="1" dirty="0">
                <a:latin typeface="+mj-lt"/>
              </a:rPr>
              <a:t>Task 1</a:t>
            </a:r>
            <a:r>
              <a:rPr lang="en-GB" sz="2400" dirty="0">
                <a:latin typeface="+mj-lt"/>
              </a:rPr>
              <a:t>: The Global Commons</a:t>
            </a:r>
          </a:p>
        </p:txBody>
      </p:sp>
      <p:sp>
        <p:nvSpPr>
          <p:cNvPr id="5" name="TextBox 4"/>
          <p:cNvSpPr txBox="1"/>
          <p:nvPr/>
        </p:nvSpPr>
        <p:spPr>
          <a:xfrm>
            <a:off x="5203065" y="128789"/>
            <a:ext cx="3799268"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dirty="0">
                <a:latin typeface="+mj-lt"/>
              </a:rPr>
              <a:t>Read </a:t>
            </a:r>
            <a:r>
              <a:rPr lang="en-GB" b="1" dirty="0">
                <a:latin typeface="+mj-lt"/>
              </a:rPr>
              <a:t>pages 5 and 6 </a:t>
            </a:r>
            <a:r>
              <a:rPr lang="en-GB" dirty="0">
                <a:latin typeface="+mj-lt"/>
              </a:rPr>
              <a:t>of </a:t>
            </a:r>
            <a:r>
              <a:rPr lang="en-GB" dirty="0">
                <a:latin typeface="+mj-lt"/>
                <a:hlinkClick r:id="rId2"/>
              </a:rPr>
              <a:t>this</a:t>
            </a:r>
            <a:r>
              <a:rPr lang="en-GB" dirty="0">
                <a:latin typeface="+mj-lt"/>
              </a:rPr>
              <a:t> article on ‘</a:t>
            </a:r>
            <a:r>
              <a:rPr lang="en-GB" i="1" dirty="0">
                <a:latin typeface="+mj-lt"/>
              </a:rPr>
              <a:t>the global commons</a:t>
            </a:r>
            <a:r>
              <a:rPr lang="en-GB" dirty="0">
                <a:latin typeface="+mj-lt"/>
              </a:rPr>
              <a:t>’ and have a go at the below activities.</a:t>
            </a:r>
          </a:p>
        </p:txBody>
      </p:sp>
      <p:sp>
        <p:nvSpPr>
          <p:cNvPr id="6" name="Rectangle 5"/>
          <p:cNvSpPr/>
          <p:nvPr/>
        </p:nvSpPr>
        <p:spPr>
          <a:xfrm>
            <a:off x="128789" y="910451"/>
            <a:ext cx="4043966" cy="272139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7" name="TextBox 6"/>
          <p:cNvSpPr txBox="1"/>
          <p:nvPr/>
        </p:nvSpPr>
        <p:spPr>
          <a:xfrm>
            <a:off x="128789" y="949913"/>
            <a:ext cx="4700788" cy="646331"/>
          </a:xfrm>
          <a:prstGeom prst="rect">
            <a:avLst/>
          </a:prstGeom>
          <a:noFill/>
        </p:spPr>
        <p:txBody>
          <a:bodyPr wrap="square" rtlCol="0">
            <a:spAutoFit/>
          </a:bodyPr>
          <a:lstStyle/>
          <a:p>
            <a:r>
              <a:rPr lang="en-GB" b="1" dirty="0">
                <a:latin typeface="+mj-lt"/>
              </a:rPr>
              <a:t>Explain</a:t>
            </a:r>
            <a:r>
              <a:rPr lang="en-GB" dirty="0">
                <a:latin typeface="+mj-lt"/>
              </a:rPr>
              <a:t> what is meant by the term ‘global commons’ in two sentences.</a:t>
            </a:r>
          </a:p>
        </p:txBody>
      </p:sp>
      <p:sp>
        <p:nvSpPr>
          <p:cNvPr id="9" name="Rectangle 8"/>
          <p:cNvSpPr/>
          <p:nvPr/>
        </p:nvSpPr>
        <p:spPr>
          <a:xfrm>
            <a:off x="128789" y="3769216"/>
            <a:ext cx="4043966" cy="2940677"/>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endParaRPr lang="en-GB" dirty="0">
              <a:solidFill>
                <a:schemeClr val="tx1"/>
              </a:solidFill>
            </a:endParaRPr>
          </a:p>
        </p:txBody>
      </p:sp>
      <p:sp>
        <p:nvSpPr>
          <p:cNvPr id="10" name="TextBox 9"/>
          <p:cNvSpPr txBox="1"/>
          <p:nvPr/>
        </p:nvSpPr>
        <p:spPr>
          <a:xfrm>
            <a:off x="128789" y="3769216"/>
            <a:ext cx="4043966" cy="646331"/>
          </a:xfrm>
          <a:prstGeom prst="rect">
            <a:avLst/>
          </a:prstGeom>
          <a:noFill/>
        </p:spPr>
        <p:txBody>
          <a:bodyPr wrap="square" rtlCol="0">
            <a:spAutoFit/>
          </a:bodyPr>
          <a:lstStyle/>
          <a:p>
            <a:r>
              <a:rPr lang="en-GB" b="1" dirty="0">
                <a:latin typeface="+mj-lt"/>
              </a:rPr>
              <a:t>Identify</a:t>
            </a:r>
            <a:r>
              <a:rPr lang="en-GB" dirty="0">
                <a:latin typeface="+mj-lt"/>
              </a:rPr>
              <a:t> the global commons in 4 key images.</a:t>
            </a:r>
          </a:p>
        </p:txBody>
      </p:sp>
      <p:sp>
        <p:nvSpPr>
          <p:cNvPr id="11" name="Rectangle 10"/>
          <p:cNvSpPr/>
          <p:nvPr/>
        </p:nvSpPr>
        <p:spPr>
          <a:xfrm>
            <a:off x="4325155" y="1199673"/>
            <a:ext cx="4677178" cy="2816375"/>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endParaRPr lang="en-GB" dirty="0">
              <a:solidFill>
                <a:schemeClr val="tx1"/>
              </a:solidFill>
            </a:endParaRPr>
          </a:p>
        </p:txBody>
      </p:sp>
      <p:sp>
        <p:nvSpPr>
          <p:cNvPr id="12" name="TextBox 11"/>
          <p:cNvSpPr txBox="1"/>
          <p:nvPr/>
        </p:nvSpPr>
        <p:spPr>
          <a:xfrm>
            <a:off x="4313350" y="1185791"/>
            <a:ext cx="4700788" cy="923330"/>
          </a:xfrm>
          <a:prstGeom prst="rect">
            <a:avLst/>
          </a:prstGeom>
          <a:noFill/>
        </p:spPr>
        <p:txBody>
          <a:bodyPr wrap="square" rtlCol="0">
            <a:spAutoFit/>
          </a:bodyPr>
          <a:lstStyle/>
          <a:p>
            <a:r>
              <a:rPr lang="en-GB" b="1" dirty="0">
                <a:latin typeface="+mj-lt"/>
              </a:rPr>
              <a:t>Summarise</a:t>
            </a:r>
            <a:r>
              <a:rPr lang="en-GB" dirty="0">
                <a:latin typeface="+mj-lt"/>
              </a:rPr>
              <a:t> why the global commons are important and the threats to them in 5 bulletin points.</a:t>
            </a:r>
          </a:p>
        </p:txBody>
      </p:sp>
      <p:sp>
        <p:nvSpPr>
          <p:cNvPr id="13" name="Rectangle 12"/>
          <p:cNvSpPr/>
          <p:nvPr/>
        </p:nvSpPr>
        <p:spPr>
          <a:xfrm>
            <a:off x="4336961" y="4089454"/>
            <a:ext cx="4677178" cy="262044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endParaRPr lang="en-GB" dirty="0">
              <a:solidFill>
                <a:schemeClr val="tx1"/>
              </a:solidFill>
            </a:endParaRPr>
          </a:p>
        </p:txBody>
      </p:sp>
      <p:sp>
        <p:nvSpPr>
          <p:cNvPr id="14" name="TextBox 13"/>
          <p:cNvSpPr txBox="1"/>
          <p:nvPr/>
        </p:nvSpPr>
        <p:spPr>
          <a:xfrm>
            <a:off x="4301545" y="4080671"/>
            <a:ext cx="4700788" cy="923330"/>
          </a:xfrm>
          <a:prstGeom prst="rect">
            <a:avLst/>
          </a:prstGeom>
          <a:noFill/>
        </p:spPr>
        <p:txBody>
          <a:bodyPr wrap="square" rtlCol="0">
            <a:spAutoFit/>
          </a:bodyPr>
          <a:lstStyle/>
          <a:p>
            <a:r>
              <a:rPr lang="en-GB" b="1" dirty="0">
                <a:latin typeface="+mj-lt"/>
              </a:rPr>
              <a:t>Challenge yourself</a:t>
            </a:r>
          </a:p>
          <a:p>
            <a:r>
              <a:rPr lang="en-GB" dirty="0">
                <a:latin typeface="+mj-lt"/>
              </a:rPr>
              <a:t>What is Global Governance? Why is it important?</a:t>
            </a:r>
            <a:endParaRPr lang="en-GB" b="1" dirty="0">
              <a:latin typeface="+mj-lt"/>
            </a:endParaRPr>
          </a:p>
        </p:txBody>
      </p:sp>
    </p:spTree>
    <p:extLst>
      <p:ext uri="{BB962C8B-B14F-4D97-AF65-F5344CB8AC3E}">
        <p14:creationId xmlns:p14="http://schemas.microsoft.com/office/powerpoint/2010/main" val="28958853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789" y="128789"/>
            <a:ext cx="3850783" cy="83099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400" b="1" dirty="0">
                <a:latin typeface="+mj-lt"/>
              </a:rPr>
              <a:t>Task 2</a:t>
            </a:r>
            <a:r>
              <a:rPr lang="en-GB" sz="2400" dirty="0">
                <a:latin typeface="+mj-lt"/>
              </a:rPr>
              <a:t>: Antarctica – a global common</a:t>
            </a:r>
          </a:p>
        </p:txBody>
      </p:sp>
      <p:sp>
        <p:nvSpPr>
          <p:cNvPr id="5" name="Rectangle 4"/>
          <p:cNvSpPr/>
          <p:nvPr/>
        </p:nvSpPr>
        <p:spPr>
          <a:xfrm>
            <a:off x="4423893" y="128789"/>
            <a:ext cx="4572000" cy="1559529"/>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a:lnSpc>
                <a:spcPct val="107000"/>
              </a:lnSpc>
              <a:spcAft>
                <a:spcPts val="800"/>
              </a:spcAft>
            </a:pPr>
            <a:r>
              <a:rPr lang="en-GB" dirty="0">
                <a:latin typeface="Calibri Light" panose="020F0302020204030204" pitchFamily="34" charset="0"/>
                <a:ea typeface="Times New Roman" panose="02020603050405020304" pitchFamily="18" charset="0"/>
                <a:cs typeface="Helvetica" panose="020B0604020202020204" pitchFamily="34" charset="0"/>
              </a:rPr>
              <a:t>An outline of the contemporary geography, including climate of Antarctica to demonstrate its role as a global common and illustrate its vulnerability to global economic pressures and environmental change.</a:t>
            </a:r>
            <a:endParaRPr lang="en-GB" sz="2000" dirty="0">
              <a:latin typeface="Times New Roman" panose="02020603050405020304" pitchFamily="18" charset="0"/>
              <a:ea typeface="Calibri" panose="020F0502020204030204" pitchFamily="34" charset="0"/>
            </a:endParaRPr>
          </a:p>
        </p:txBody>
      </p:sp>
      <p:pic>
        <p:nvPicPr>
          <p:cNvPr id="6" name="irc_mi" descr="Image result for outline map of antarctica latitude">
            <a:hlinkClick r:id="rId2"/>
          </p:cNvPr>
          <p:cNvPicPr/>
          <p:nvPr/>
        </p:nvPicPr>
        <p:blipFill>
          <a:blip r:embed="rId3">
            <a:extLst>
              <a:ext uri="{28A0092B-C50C-407E-A947-70E740481C1C}">
                <a14:useLocalDpi xmlns:a14="http://schemas.microsoft.com/office/drawing/2010/main"/>
              </a:ext>
            </a:extLst>
          </a:blip>
          <a:srcRect/>
          <a:stretch>
            <a:fillRect/>
          </a:stretch>
        </p:blipFill>
        <p:spPr bwMode="auto">
          <a:xfrm>
            <a:off x="128789" y="1819611"/>
            <a:ext cx="4867275" cy="4867275"/>
          </a:xfrm>
          <a:prstGeom prst="rect">
            <a:avLst/>
          </a:prstGeom>
          <a:noFill/>
          <a:ln>
            <a:noFill/>
          </a:ln>
        </p:spPr>
      </p:pic>
      <p:sp>
        <p:nvSpPr>
          <p:cNvPr id="7" name="Rectangle 6"/>
          <p:cNvSpPr/>
          <p:nvPr/>
        </p:nvSpPr>
        <p:spPr>
          <a:xfrm>
            <a:off x="5099564" y="1894140"/>
            <a:ext cx="3896329" cy="4718215"/>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lvl="0">
              <a:lnSpc>
                <a:spcPct val="107000"/>
              </a:lnSpc>
              <a:spcAft>
                <a:spcPts val="0"/>
              </a:spcAft>
            </a:pPr>
            <a:r>
              <a:rPr lang="en-GB" sz="1600" dirty="0">
                <a:latin typeface="+mj-lt"/>
                <a:ea typeface="Calibri" panose="020F0502020204030204" pitchFamily="34" charset="0"/>
                <a:cs typeface="Times New Roman" panose="02020603050405020304" pitchFamily="18" charset="0"/>
              </a:rPr>
              <a:t>Label the following features on to your map:</a:t>
            </a:r>
          </a:p>
          <a:p>
            <a:pPr lvl="0">
              <a:lnSpc>
                <a:spcPct val="107000"/>
              </a:lnSpc>
              <a:spcAft>
                <a:spcPts val="0"/>
              </a:spcAft>
            </a:pPr>
            <a:endParaRPr lang="en-GB" sz="1600" dirty="0">
              <a:latin typeface="+mj-lt"/>
              <a:ea typeface="Calibri" panose="020F0502020204030204" pitchFamily="34" charset="0"/>
              <a:cs typeface="Times New Roman" panose="02020603050405020304" pitchFamily="18" charset="0"/>
            </a:endParaRPr>
          </a:p>
          <a:p>
            <a:pPr marL="685800" lvl="1" indent="-228600">
              <a:lnSpc>
                <a:spcPct val="107000"/>
              </a:lnSpc>
              <a:spcAft>
                <a:spcPts val="0"/>
              </a:spcAft>
              <a:buFont typeface="+mj-lt"/>
              <a:buAutoNum type="arabicPeriod"/>
            </a:pPr>
            <a:r>
              <a:rPr lang="en-GB" sz="1600" dirty="0">
                <a:latin typeface="+mj-lt"/>
                <a:ea typeface="Calibri" panose="020F0502020204030204" pitchFamily="34" charset="0"/>
                <a:cs typeface="Times New Roman" panose="02020603050405020304" pitchFamily="18" charset="0"/>
              </a:rPr>
              <a:t>60 degrees South/45 degrees south</a:t>
            </a:r>
          </a:p>
          <a:p>
            <a:pPr marL="685800" lvl="1" indent="-228600">
              <a:lnSpc>
                <a:spcPct val="107000"/>
              </a:lnSpc>
              <a:spcAft>
                <a:spcPts val="0"/>
              </a:spcAft>
              <a:buFont typeface="+mj-lt"/>
              <a:buAutoNum type="arabicPeriod"/>
            </a:pPr>
            <a:r>
              <a:rPr lang="en-GB" sz="1600" dirty="0">
                <a:latin typeface="+mj-lt"/>
                <a:ea typeface="Calibri" panose="020F0502020204030204" pitchFamily="34" charset="0"/>
                <a:cs typeface="Times New Roman" panose="02020603050405020304" pitchFamily="18" charset="0"/>
              </a:rPr>
              <a:t>Antarctic Circle </a:t>
            </a:r>
          </a:p>
          <a:p>
            <a:pPr marL="685800" lvl="1" indent="-228600">
              <a:lnSpc>
                <a:spcPct val="107000"/>
              </a:lnSpc>
              <a:spcAft>
                <a:spcPts val="0"/>
              </a:spcAft>
              <a:buFont typeface="+mj-lt"/>
              <a:buAutoNum type="arabicPeriod"/>
            </a:pPr>
            <a:r>
              <a:rPr lang="en-GB" sz="1600" dirty="0">
                <a:latin typeface="+mj-lt"/>
                <a:ea typeface="Calibri" panose="020F0502020204030204" pitchFamily="34" charset="0"/>
                <a:cs typeface="Times New Roman" panose="02020603050405020304" pitchFamily="18" charset="0"/>
              </a:rPr>
              <a:t>The Ross Ice Shelf and the Ronne Ice Shelf </a:t>
            </a:r>
          </a:p>
          <a:p>
            <a:pPr marL="685800" lvl="1" indent="-228600">
              <a:lnSpc>
                <a:spcPct val="107000"/>
              </a:lnSpc>
              <a:spcAft>
                <a:spcPts val="0"/>
              </a:spcAft>
              <a:buFont typeface="+mj-lt"/>
              <a:buAutoNum type="arabicPeriod"/>
            </a:pPr>
            <a:r>
              <a:rPr lang="en-GB" sz="1600" dirty="0">
                <a:latin typeface="+mj-lt"/>
                <a:ea typeface="Calibri" panose="020F0502020204030204" pitchFamily="34" charset="0"/>
                <a:cs typeface="Times New Roman" panose="02020603050405020304" pitchFamily="18" charset="0"/>
              </a:rPr>
              <a:t>The Ross Sea and the Weddell Sea</a:t>
            </a:r>
          </a:p>
          <a:p>
            <a:pPr marL="685800" lvl="1" indent="-228600">
              <a:lnSpc>
                <a:spcPct val="107000"/>
              </a:lnSpc>
              <a:spcAft>
                <a:spcPts val="0"/>
              </a:spcAft>
              <a:buFont typeface="+mj-lt"/>
              <a:buAutoNum type="arabicPeriod"/>
            </a:pPr>
            <a:r>
              <a:rPr lang="en-GB" sz="1600" dirty="0">
                <a:latin typeface="+mj-lt"/>
                <a:ea typeface="Calibri" panose="020F0502020204030204" pitchFamily="34" charset="0"/>
                <a:cs typeface="Times New Roman" panose="02020603050405020304" pitchFamily="18" charset="0"/>
              </a:rPr>
              <a:t>The Southern Ocean, the Atlantic Ocean, the Pacific Ocean and the Indian Ocean</a:t>
            </a:r>
          </a:p>
          <a:p>
            <a:pPr marL="685800" lvl="1" indent="-228600">
              <a:lnSpc>
                <a:spcPct val="107000"/>
              </a:lnSpc>
              <a:spcAft>
                <a:spcPts val="800"/>
              </a:spcAft>
              <a:buFont typeface="+mj-lt"/>
              <a:buAutoNum type="arabicPeriod"/>
            </a:pPr>
            <a:r>
              <a:rPr lang="en-GB" sz="1600" dirty="0">
                <a:latin typeface="+mj-lt"/>
                <a:ea typeface="Calibri" panose="020F0502020204030204" pitchFamily="34" charset="0"/>
                <a:cs typeface="Times New Roman" panose="02020603050405020304" pitchFamily="18" charset="0"/>
              </a:rPr>
              <a:t>Cape Horn,  Cape Agulhas, Cape </a:t>
            </a:r>
            <a:r>
              <a:rPr lang="en-GB" sz="1600" dirty="0" err="1">
                <a:latin typeface="+mj-lt"/>
                <a:ea typeface="Calibri" panose="020F0502020204030204" pitchFamily="34" charset="0"/>
                <a:cs typeface="Times New Roman" panose="02020603050405020304" pitchFamily="18" charset="0"/>
              </a:rPr>
              <a:t>Leeuwin</a:t>
            </a:r>
            <a:endParaRPr lang="en-GB" sz="1600" dirty="0">
              <a:latin typeface="+mj-lt"/>
              <a:ea typeface="Calibri" panose="020F0502020204030204" pitchFamily="34" charset="0"/>
              <a:cs typeface="Times New Roman" panose="02020603050405020304" pitchFamily="18" charset="0"/>
            </a:endParaRPr>
          </a:p>
          <a:p>
            <a:pPr marL="685800" lvl="1" indent="-228600">
              <a:lnSpc>
                <a:spcPct val="107000"/>
              </a:lnSpc>
              <a:spcAft>
                <a:spcPts val="800"/>
              </a:spcAft>
              <a:buFont typeface="+mj-lt"/>
              <a:buAutoNum type="arabicPeriod"/>
            </a:pPr>
            <a:r>
              <a:rPr lang="en-GB" sz="1600" dirty="0">
                <a:latin typeface="+mj-lt"/>
                <a:ea typeface="Calibri" panose="020F0502020204030204" pitchFamily="34" charset="0"/>
                <a:cs typeface="Times New Roman" panose="02020603050405020304" pitchFamily="18" charset="0"/>
              </a:rPr>
              <a:t>3 research stations:</a:t>
            </a:r>
          </a:p>
          <a:p>
            <a:pPr marL="1200150" lvl="2" indent="-285750">
              <a:lnSpc>
                <a:spcPct val="107000"/>
              </a:lnSpc>
              <a:spcAft>
                <a:spcPts val="800"/>
              </a:spcAft>
              <a:buFont typeface="+mj-lt"/>
              <a:buAutoNum type="romanUcPeriod"/>
            </a:pPr>
            <a:r>
              <a:rPr lang="en-GB" sz="1600" dirty="0">
                <a:latin typeface="+mj-lt"/>
                <a:ea typeface="Calibri" panose="020F0502020204030204" pitchFamily="34" charset="0"/>
                <a:cs typeface="Times New Roman" panose="02020603050405020304" pitchFamily="18" charset="0"/>
              </a:rPr>
              <a:t>Amundsen-Scott</a:t>
            </a:r>
          </a:p>
          <a:p>
            <a:pPr marL="1200150" lvl="2" indent="-285750">
              <a:lnSpc>
                <a:spcPct val="107000"/>
              </a:lnSpc>
              <a:spcAft>
                <a:spcPts val="800"/>
              </a:spcAft>
              <a:buFont typeface="+mj-lt"/>
              <a:buAutoNum type="romanUcPeriod"/>
            </a:pPr>
            <a:r>
              <a:rPr lang="en-GB" sz="1600" dirty="0">
                <a:latin typeface="+mj-lt"/>
                <a:ea typeface="Calibri" panose="020F0502020204030204" pitchFamily="34" charset="0"/>
                <a:cs typeface="Times New Roman" panose="02020603050405020304" pitchFamily="18" charset="0"/>
              </a:rPr>
              <a:t>McMurdo</a:t>
            </a:r>
          </a:p>
          <a:p>
            <a:pPr marL="1200150" lvl="2" indent="-285750">
              <a:lnSpc>
                <a:spcPct val="107000"/>
              </a:lnSpc>
              <a:spcAft>
                <a:spcPts val="800"/>
              </a:spcAft>
              <a:buFont typeface="+mj-lt"/>
              <a:buAutoNum type="romanUcPeriod"/>
            </a:pPr>
            <a:r>
              <a:rPr lang="en-GB" sz="1600" dirty="0">
                <a:latin typeface="+mj-lt"/>
                <a:ea typeface="Calibri" panose="020F0502020204030204" pitchFamily="34" charset="0"/>
                <a:cs typeface="Times New Roman" panose="02020603050405020304" pitchFamily="18" charset="0"/>
              </a:rPr>
              <a:t>Davis</a:t>
            </a:r>
          </a:p>
        </p:txBody>
      </p:sp>
    </p:spTree>
    <p:extLst>
      <p:ext uri="{BB962C8B-B14F-4D97-AF65-F5344CB8AC3E}">
        <p14:creationId xmlns:p14="http://schemas.microsoft.com/office/powerpoint/2010/main" val="15529053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789" y="128789"/>
            <a:ext cx="3850783" cy="83099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400" b="1" dirty="0">
                <a:latin typeface="+mj-lt"/>
              </a:rPr>
              <a:t>Task 2</a:t>
            </a:r>
            <a:r>
              <a:rPr lang="en-GB" sz="2400" dirty="0">
                <a:latin typeface="+mj-lt"/>
              </a:rPr>
              <a:t>: Antarctica – a global common</a:t>
            </a:r>
          </a:p>
        </p:txBody>
      </p:sp>
      <p:sp>
        <p:nvSpPr>
          <p:cNvPr id="2" name="TextBox 1"/>
          <p:cNvSpPr txBox="1"/>
          <p:nvPr/>
        </p:nvSpPr>
        <p:spPr>
          <a:xfrm>
            <a:off x="4134118" y="128789"/>
            <a:ext cx="4790941" cy="120032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GB" dirty="0">
                <a:latin typeface="+mj-lt"/>
              </a:rPr>
              <a:t>Watch this clip on </a:t>
            </a:r>
            <a:r>
              <a:rPr lang="en-GB" dirty="0" err="1">
                <a:latin typeface="+mj-lt"/>
              </a:rPr>
              <a:t>youtube</a:t>
            </a:r>
            <a:r>
              <a:rPr lang="en-GB" dirty="0">
                <a:latin typeface="+mj-lt"/>
              </a:rPr>
              <a:t>:</a:t>
            </a:r>
          </a:p>
          <a:p>
            <a:r>
              <a:rPr lang="en-GB" dirty="0">
                <a:latin typeface="+mj-lt"/>
                <a:hlinkClick r:id="rId2"/>
              </a:rPr>
              <a:t>https://www.youtube.com/watch?v=CDV5t614yoI</a:t>
            </a:r>
            <a:endParaRPr lang="en-GB" dirty="0">
              <a:latin typeface="+mj-lt"/>
            </a:endParaRPr>
          </a:p>
          <a:p>
            <a:r>
              <a:rPr lang="en-GB" dirty="0">
                <a:latin typeface="+mj-lt"/>
              </a:rPr>
              <a:t>Describe the physical geography and climate of Antarctica</a:t>
            </a:r>
          </a:p>
        </p:txBody>
      </p:sp>
      <p:sp>
        <p:nvSpPr>
          <p:cNvPr id="3" name="TextBox 2"/>
          <p:cNvSpPr txBox="1"/>
          <p:nvPr/>
        </p:nvSpPr>
        <p:spPr>
          <a:xfrm>
            <a:off x="128789" y="1076559"/>
            <a:ext cx="3850783" cy="206210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600" b="1" dirty="0">
                <a:latin typeface="+mj-lt"/>
              </a:rPr>
              <a:t>Draw a climate graph </a:t>
            </a:r>
            <a:r>
              <a:rPr lang="en-GB" sz="1600" dirty="0">
                <a:latin typeface="+mj-lt"/>
              </a:rPr>
              <a:t>for the </a:t>
            </a:r>
            <a:r>
              <a:rPr lang="en-GB" sz="1600" u="sng" dirty="0">
                <a:latin typeface="+mj-lt"/>
              </a:rPr>
              <a:t>Amundsen-Scott</a:t>
            </a:r>
            <a:r>
              <a:rPr lang="en-GB" sz="1600" dirty="0">
                <a:latin typeface="+mj-lt"/>
              </a:rPr>
              <a:t> research station – use the data provided.</a:t>
            </a:r>
          </a:p>
          <a:p>
            <a:endParaRPr lang="en-GB" sz="1600" dirty="0">
              <a:latin typeface="+mj-lt"/>
            </a:endParaRPr>
          </a:p>
          <a:p>
            <a:r>
              <a:rPr lang="en-GB" sz="1600" dirty="0">
                <a:latin typeface="+mj-lt"/>
              </a:rPr>
              <a:t>Remember you are drawing both sets of data on the same graph so you need two axes – be careful to read from the correct axis when plotting the different data sets.</a:t>
            </a:r>
          </a:p>
        </p:txBody>
      </p:sp>
      <p:graphicFrame>
        <p:nvGraphicFramePr>
          <p:cNvPr id="8" name="Table 7"/>
          <p:cNvGraphicFramePr>
            <a:graphicFrameLocks noGrp="1"/>
          </p:cNvGraphicFramePr>
          <p:nvPr>
            <p:extLst>
              <p:ext uri="{D42A27DB-BD31-4B8C-83A1-F6EECF244321}">
                <p14:modId xmlns:p14="http://schemas.microsoft.com/office/powerpoint/2010/main" val="1267122096"/>
              </p:ext>
            </p:extLst>
          </p:nvPr>
        </p:nvGraphicFramePr>
        <p:xfrm>
          <a:off x="4134118" y="1442432"/>
          <a:ext cx="4790941" cy="5310344"/>
        </p:xfrm>
        <a:graphic>
          <a:graphicData uri="http://schemas.openxmlformats.org/drawingml/2006/table">
            <a:tbl>
              <a:tblPr firstRow="1" bandRow="1">
                <a:tableStyleId>{5940675A-B579-460E-94D1-54222C63F5DA}</a:tableStyleId>
              </a:tblPr>
              <a:tblGrid>
                <a:gridCol w="1260084">
                  <a:extLst>
                    <a:ext uri="{9D8B030D-6E8A-4147-A177-3AD203B41FA5}">
                      <a16:colId xmlns:a16="http://schemas.microsoft.com/office/drawing/2014/main" val="20000"/>
                    </a:ext>
                  </a:extLst>
                </a:gridCol>
                <a:gridCol w="1933877">
                  <a:extLst>
                    <a:ext uri="{9D8B030D-6E8A-4147-A177-3AD203B41FA5}">
                      <a16:colId xmlns:a16="http://schemas.microsoft.com/office/drawing/2014/main" val="20001"/>
                    </a:ext>
                  </a:extLst>
                </a:gridCol>
                <a:gridCol w="1596980">
                  <a:extLst>
                    <a:ext uri="{9D8B030D-6E8A-4147-A177-3AD203B41FA5}">
                      <a16:colId xmlns:a16="http://schemas.microsoft.com/office/drawing/2014/main" val="20002"/>
                    </a:ext>
                  </a:extLst>
                </a:gridCol>
              </a:tblGrid>
              <a:tr h="408488">
                <a:tc>
                  <a:txBody>
                    <a:bodyPr/>
                    <a:lstStyle/>
                    <a:p>
                      <a:pPr algn="ctr"/>
                      <a:r>
                        <a:rPr lang="en-GB" sz="1600" b="1" dirty="0">
                          <a:latin typeface="+mj-lt"/>
                        </a:rPr>
                        <a:t>Month</a:t>
                      </a:r>
                    </a:p>
                  </a:txBody>
                  <a:tcPr/>
                </a:tc>
                <a:tc>
                  <a:txBody>
                    <a:bodyPr/>
                    <a:lstStyle/>
                    <a:p>
                      <a:pPr algn="ctr"/>
                      <a:r>
                        <a:rPr lang="en-GB" sz="1600" b="1" dirty="0">
                          <a:latin typeface="+mj-lt"/>
                        </a:rPr>
                        <a:t>Precipitation (mm)</a:t>
                      </a:r>
                    </a:p>
                  </a:txBody>
                  <a:tcPr/>
                </a:tc>
                <a:tc>
                  <a:txBody>
                    <a:bodyPr/>
                    <a:lstStyle/>
                    <a:p>
                      <a:pPr algn="ctr"/>
                      <a:r>
                        <a:rPr lang="en-GB" sz="1600" b="1" dirty="0">
                          <a:latin typeface="+mj-lt"/>
                        </a:rPr>
                        <a:t>Temperature (°C)</a:t>
                      </a:r>
                    </a:p>
                  </a:txBody>
                  <a:tcPr/>
                </a:tc>
                <a:extLst>
                  <a:ext uri="{0D108BD9-81ED-4DB2-BD59-A6C34878D82A}">
                    <a16:rowId xmlns:a16="http://schemas.microsoft.com/office/drawing/2014/main" val="10000"/>
                  </a:ext>
                </a:extLst>
              </a:tr>
              <a:tr h="408488">
                <a:tc>
                  <a:txBody>
                    <a:bodyPr/>
                    <a:lstStyle/>
                    <a:p>
                      <a:r>
                        <a:rPr lang="en-GB" dirty="0">
                          <a:latin typeface="+mj-lt"/>
                        </a:rPr>
                        <a:t>January</a:t>
                      </a:r>
                    </a:p>
                  </a:txBody>
                  <a:tcPr/>
                </a:tc>
                <a:tc>
                  <a:txBody>
                    <a:bodyPr/>
                    <a:lstStyle/>
                    <a:p>
                      <a:pPr algn="ctr"/>
                      <a:r>
                        <a:rPr lang="en-GB" dirty="0">
                          <a:latin typeface="+mj-lt"/>
                        </a:rPr>
                        <a:t>0.3</a:t>
                      </a:r>
                    </a:p>
                  </a:txBody>
                  <a:tcPr/>
                </a:tc>
                <a:tc>
                  <a:txBody>
                    <a:bodyPr/>
                    <a:lstStyle/>
                    <a:p>
                      <a:pPr algn="ctr"/>
                      <a:r>
                        <a:rPr lang="en-GB" dirty="0">
                          <a:latin typeface="+mj-lt"/>
                        </a:rPr>
                        <a:t>-28.4</a:t>
                      </a:r>
                    </a:p>
                  </a:txBody>
                  <a:tcPr/>
                </a:tc>
                <a:extLst>
                  <a:ext uri="{0D108BD9-81ED-4DB2-BD59-A6C34878D82A}">
                    <a16:rowId xmlns:a16="http://schemas.microsoft.com/office/drawing/2014/main" val="10001"/>
                  </a:ext>
                </a:extLst>
              </a:tr>
              <a:tr h="408488">
                <a:tc>
                  <a:txBody>
                    <a:bodyPr/>
                    <a:lstStyle/>
                    <a:p>
                      <a:r>
                        <a:rPr lang="en-GB" dirty="0">
                          <a:latin typeface="+mj-lt"/>
                        </a:rPr>
                        <a:t>February</a:t>
                      </a:r>
                    </a:p>
                  </a:txBody>
                  <a:tcPr/>
                </a:tc>
                <a:tc>
                  <a:txBody>
                    <a:bodyPr/>
                    <a:lstStyle/>
                    <a:p>
                      <a:pPr algn="ctr"/>
                      <a:r>
                        <a:rPr lang="en-GB" dirty="0">
                          <a:latin typeface="+mj-lt"/>
                        </a:rPr>
                        <a:t>0.6</a:t>
                      </a:r>
                    </a:p>
                  </a:txBody>
                  <a:tcPr/>
                </a:tc>
                <a:tc>
                  <a:txBody>
                    <a:bodyPr/>
                    <a:lstStyle/>
                    <a:p>
                      <a:pPr algn="ctr"/>
                      <a:r>
                        <a:rPr lang="en-GB" dirty="0">
                          <a:latin typeface="+mj-lt"/>
                        </a:rPr>
                        <a:t>-40.9</a:t>
                      </a:r>
                    </a:p>
                  </a:txBody>
                  <a:tcPr/>
                </a:tc>
                <a:extLst>
                  <a:ext uri="{0D108BD9-81ED-4DB2-BD59-A6C34878D82A}">
                    <a16:rowId xmlns:a16="http://schemas.microsoft.com/office/drawing/2014/main" val="10002"/>
                  </a:ext>
                </a:extLst>
              </a:tr>
              <a:tr h="408488">
                <a:tc>
                  <a:txBody>
                    <a:bodyPr/>
                    <a:lstStyle/>
                    <a:p>
                      <a:r>
                        <a:rPr lang="en-GB" dirty="0">
                          <a:latin typeface="+mj-lt"/>
                        </a:rPr>
                        <a:t>March</a:t>
                      </a:r>
                    </a:p>
                  </a:txBody>
                  <a:tcPr/>
                </a:tc>
                <a:tc>
                  <a:txBody>
                    <a:bodyPr/>
                    <a:lstStyle/>
                    <a:p>
                      <a:pPr algn="ctr"/>
                      <a:r>
                        <a:rPr lang="en-GB" dirty="0">
                          <a:latin typeface="+mj-lt"/>
                        </a:rPr>
                        <a:t>0.2</a:t>
                      </a:r>
                    </a:p>
                  </a:txBody>
                  <a:tcPr/>
                </a:tc>
                <a:tc>
                  <a:txBody>
                    <a:bodyPr/>
                    <a:lstStyle/>
                    <a:p>
                      <a:pPr algn="ctr"/>
                      <a:r>
                        <a:rPr lang="en-GB" dirty="0">
                          <a:latin typeface="+mj-lt"/>
                        </a:rPr>
                        <a:t>-53.7</a:t>
                      </a:r>
                    </a:p>
                  </a:txBody>
                  <a:tcPr/>
                </a:tc>
                <a:extLst>
                  <a:ext uri="{0D108BD9-81ED-4DB2-BD59-A6C34878D82A}">
                    <a16:rowId xmlns:a16="http://schemas.microsoft.com/office/drawing/2014/main" val="10003"/>
                  </a:ext>
                </a:extLst>
              </a:tr>
              <a:tr h="408488">
                <a:tc>
                  <a:txBody>
                    <a:bodyPr/>
                    <a:lstStyle/>
                    <a:p>
                      <a:r>
                        <a:rPr lang="en-GB" dirty="0">
                          <a:latin typeface="+mj-lt"/>
                        </a:rPr>
                        <a:t>April</a:t>
                      </a:r>
                    </a:p>
                  </a:txBody>
                  <a:tcPr/>
                </a:tc>
                <a:tc>
                  <a:txBody>
                    <a:bodyPr/>
                    <a:lstStyle/>
                    <a:p>
                      <a:pPr algn="ctr"/>
                      <a:r>
                        <a:rPr lang="en-GB" dirty="0">
                          <a:latin typeface="+mj-lt"/>
                        </a:rPr>
                        <a:t>0.1</a:t>
                      </a:r>
                    </a:p>
                  </a:txBody>
                  <a:tcPr/>
                </a:tc>
                <a:tc>
                  <a:txBody>
                    <a:bodyPr/>
                    <a:lstStyle/>
                    <a:p>
                      <a:pPr algn="ctr"/>
                      <a:r>
                        <a:rPr lang="en-GB" dirty="0">
                          <a:latin typeface="+mj-lt"/>
                        </a:rPr>
                        <a:t>-57.8</a:t>
                      </a:r>
                    </a:p>
                  </a:txBody>
                  <a:tcPr/>
                </a:tc>
                <a:extLst>
                  <a:ext uri="{0D108BD9-81ED-4DB2-BD59-A6C34878D82A}">
                    <a16:rowId xmlns:a16="http://schemas.microsoft.com/office/drawing/2014/main" val="10004"/>
                  </a:ext>
                </a:extLst>
              </a:tr>
              <a:tr h="408488">
                <a:tc>
                  <a:txBody>
                    <a:bodyPr/>
                    <a:lstStyle/>
                    <a:p>
                      <a:r>
                        <a:rPr lang="en-GB" dirty="0">
                          <a:latin typeface="+mj-lt"/>
                        </a:rPr>
                        <a:t>May</a:t>
                      </a:r>
                    </a:p>
                  </a:txBody>
                  <a:tcPr/>
                </a:tc>
                <a:tc>
                  <a:txBody>
                    <a:bodyPr/>
                    <a:lstStyle/>
                    <a:p>
                      <a:pPr algn="ctr"/>
                      <a:r>
                        <a:rPr lang="en-GB" dirty="0">
                          <a:latin typeface="+mj-lt"/>
                        </a:rPr>
                        <a:t>0.2</a:t>
                      </a:r>
                    </a:p>
                  </a:txBody>
                  <a:tcPr/>
                </a:tc>
                <a:tc>
                  <a:txBody>
                    <a:bodyPr/>
                    <a:lstStyle/>
                    <a:p>
                      <a:pPr algn="ctr"/>
                      <a:r>
                        <a:rPr lang="en-GB" dirty="0">
                          <a:latin typeface="+mj-lt"/>
                        </a:rPr>
                        <a:t>-58.0</a:t>
                      </a:r>
                    </a:p>
                  </a:txBody>
                  <a:tcPr/>
                </a:tc>
                <a:extLst>
                  <a:ext uri="{0D108BD9-81ED-4DB2-BD59-A6C34878D82A}">
                    <a16:rowId xmlns:a16="http://schemas.microsoft.com/office/drawing/2014/main" val="10005"/>
                  </a:ext>
                </a:extLst>
              </a:tr>
              <a:tr h="408488">
                <a:tc>
                  <a:txBody>
                    <a:bodyPr/>
                    <a:lstStyle/>
                    <a:p>
                      <a:r>
                        <a:rPr lang="en-GB" dirty="0">
                          <a:latin typeface="+mj-lt"/>
                        </a:rPr>
                        <a:t>June</a:t>
                      </a:r>
                    </a:p>
                  </a:txBody>
                  <a:tcPr/>
                </a:tc>
                <a:tc>
                  <a:txBody>
                    <a:bodyPr/>
                    <a:lstStyle/>
                    <a:p>
                      <a:pPr algn="ctr"/>
                      <a:r>
                        <a:rPr lang="en-GB" dirty="0">
                          <a:latin typeface="+mj-lt"/>
                        </a:rPr>
                        <a:t>0.1</a:t>
                      </a:r>
                    </a:p>
                  </a:txBody>
                  <a:tcPr/>
                </a:tc>
                <a:tc>
                  <a:txBody>
                    <a:bodyPr/>
                    <a:lstStyle/>
                    <a:p>
                      <a:pPr algn="ctr"/>
                      <a:r>
                        <a:rPr lang="en-GB" dirty="0">
                          <a:latin typeface="+mj-lt"/>
                        </a:rPr>
                        <a:t>-58.9</a:t>
                      </a:r>
                    </a:p>
                  </a:txBody>
                  <a:tcPr/>
                </a:tc>
                <a:extLst>
                  <a:ext uri="{0D108BD9-81ED-4DB2-BD59-A6C34878D82A}">
                    <a16:rowId xmlns:a16="http://schemas.microsoft.com/office/drawing/2014/main" val="10006"/>
                  </a:ext>
                </a:extLst>
              </a:tr>
              <a:tr h="408488">
                <a:tc>
                  <a:txBody>
                    <a:bodyPr/>
                    <a:lstStyle/>
                    <a:p>
                      <a:r>
                        <a:rPr lang="en-GB" dirty="0">
                          <a:latin typeface="+mj-lt"/>
                        </a:rPr>
                        <a:t>July</a:t>
                      </a:r>
                    </a:p>
                  </a:txBody>
                  <a:tcPr/>
                </a:tc>
                <a:tc>
                  <a:txBody>
                    <a:bodyPr/>
                    <a:lstStyle/>
                    <a:p>
                      <a:pPr algn="ctr"/>
                      <a:r>
                        <a:rPr lang="en-GB" dirty="0">
                          <a:latin typeface="+mj-lt"/>
                        </a:rPr>
                        <a:t>0.0</a:t>
                      </a:r>
                    </a:p>
                  </a:txBody>
                  <a:tcPr/>
                </a:tc>
                <a:tc>
                  <a:txBody>
                    <a:bodyPr/>
                    <a:lstStyle/>
                    <a:p>
                      <a:pPr algn="ctr"/>
                      <a:r>
                        <a:rPr lang="en-GB" dirty="0">
                          <a:latin typeface="+mj-lt"/>
                        </a:rPr>
                        <a:t>-59.8</a:t>
                      </a:r>
                    </a:p>
                  </a:txBody>
                  <a:tcPr/>
                </a:tc>
                <a:extLst>
                  <a:ext uri="{0D108BD9-81ED-4DB2-BD59-A6C34878D82A}">
                    <a16:rowId xmlns:a16="http://schemas.microsoft.com/office/drawing/2014/main" val="10007"/>
                  </a:ext>
                </a:extLst>
              </a:tr>
              <a:tr h="408488">
                <a:tc>
                  <a:txBody>
                    <a:bodyPr/>
                    <a:lstStyle/>
                    <a:p>
                      <a:r>
                        <a:rPr lang="en-GB" dirty="0">
                          <a:latin typeface="+mj-lt"/>
                        </a:rPr>
                        <a:t>August</a:t>
                      </a:r>
                    </a:p>
                  </a:txBody>
                  <a:tcPr/>
                </a:tc>
                <a:tc>
                  <a:txBody>
                    <a:bodyPr/>
                    <a:lstStyle/>
                    <a:p>
                      <a:pPr algn="ctr"/>
                      <a:r>
                        <a:rPr lang="en-GB" dirty="0">
                          <a:latin typeface="+mj-lt"/>
                        </a:rPr>
                        <a:t>0.0</a:t>
                      </a:r>
                    </a:p>
                  </a:txBody>
                  <a:tcPr/>
                </a:tc>
                <a:tc>
                  <a:txBody>
                    <a:bodyPr/>
                    <a:lstStyle/>
                    <a:p>
                      <a:pPr algn="ctr"/>
                      <a:r>
                        <a:rPr lang="en-GB" dirty="0">
                          <a:latin typeface="+mj-lt"/>
                        </a:rPr>
                        <a:t>-59.7</a:t>
                      </a:r>
                    </a:p>
                  </a:txBody>
                  <a:tcPr/>
                </a:tc>
                <a:extLst>
                  <a:ext uri="{0D108BD9-81ED-4DB2-BD59-A6C34878D82A}">
                    <a16:rowId xmlns:a16="http://schemas.microsoft.com/office/drawing/2014/main" val="10008"/>
                  </a:ext>
                </a:extLst>
              </a:tr>
              <a:tr h="408488">
                <a:tc>
                  <a:txBody>
                    <a:bodyPr/>
                    <a:lstStyle/>
                    <a:p>
                      <a:r>
                        <a:rPr lang="en-GB" dirty="0">
                          <a:latin typeface="+mj-lt"/>
                        </a:rPr>
                        <a:t>September</a:t>
                      </a:r>
                    </a:p>
                  </a:txBody>
                  <a:tcPr/>
                </a:tc>
                <a:tc>
                  <a:txBody>
                    <a:bodyPr/>
                    <a:lstStyle/>
                    <a:p>
                      <a:pPr algn="ctr"/>
                      <a:r>
                        <a:rPr lang="en-GB" dirty="0">
                          <a:latin typeface="+mj-lt"/>
                        </a:rPr>
                        <a:t>0.1</a:t>
                      </a:r>
                    </a:p>
                  </a:txBody>
                  <a:tcPr/>
                </a:tc>
                <a:tc>
                  <a:txBody>
                    <a:bodyPr/>
                    <a:lstStyle/>
                    <a:p>
                      <a:pPr algn="ctr"/>
                      <a:r>
                        <a:rPr lang="en-GB" dirty="0">
                          <a:latin typeface="+mj-lt"/>
                        </a:rPr>
                        <a:t>-59.1</a:t>
                      </a:r>
                    </a:p>
                  </a:txBody>
                  <a:tcPr/>
                </a:tc>
                <a:extLst>
                  <a:ext uri="{0D108BD9-81ED-4DB2-BD59-A6C34878D82A}">
                    <a16:rowId xmlns:a16="http://schemas.microsoft.com/office/drawing/2014/main" val="10009"/>
                  </a:ext>
                </a:extLst>
              </a:tr>
              <a:tr h="408488">
                <a:tc>
                  <a:txBody>
                    <a:bodyPr/>
                    <a:lstStyle/>
                    <a:p>
                      <a:r>
                        <a:rPr lang="en-GB" dirty="0">
                          <a:latin typeface="+mj-lt"/>
                        </a:rPr>
                        <a:t>October</a:t>
                      </a:r>
                    </a:p>
                  </a:txBody>
                  <a:tcPr/>
                </a:tc>
                <a:tc>
                  <a:txBody>
                    <a:bodyPr/>
                    <a:lstStyle/>
                    <a:p>
                      <a:pPr algn="ctr"/>
                      <a:r>
                        <a:rPr lang="en-GB" dirty="0">
                          <a:latin typeface="+mj-lt"/>
                        </a:rPr>
                        <a:t>0.1</a:t>
                      </a:r>
                    </a:p>
                  </a:txBody>
                  <a:tcPr/>
                </a:tc>
                <a:tc>
                  <a:txBody>
                    <a:bodyPr/>
                    <a:lstStyle/>
                    <a:p>
                      <a:pPr algn="ctr"/>
                      <a:r>
                        <a:rPr lang="en-GB" dirty="0">
                          <a:latin typeface="+mj-lt"/>
                        </a:rPr>
                        <a:t>-51.6</a:t>
                      </a:r>
                    </a:p>
                  </a:txBody>
                  <a:tcPr/>
                </a:tc>
                <a:extLst>
                  <a:ext uri="{0D108BD9-81ED-4DB2-BD59-A6C34878D82A}">
                    <a16:rowId xmlns:a16="http://schemas.microsoft.com/office/drawing/2014/main" val="10010"/>
                  </a:ext>
                </a:extLst>
              </a:tr>
              <a:tr h="408488">
                <a:tc>
                  <a:txBody>
                    <a:bodyPr/>
                    <a:lstStyle/>
                    <a:p>
                      <a:r>
                        <a:rPr lang="en-GB" dirty="0">
                          <a:latin typeface="+mj-lt"/>
                        </a:rPr>
                        <a:t>November</a:t>
                      </a:r>
                    </a:p>
                  </a:txBody>
                  <a:tcPr/>
                </a:tc>
                <a:tc>
                  <a:txBody>
                    <a:bodyPr/>
                    <a:lstStyle/>
                    <a:p>
                      <a:pPr algn="ctr"/>
                      <a:r>
                        <a:rPr lang="en-GB" dirty="0">
                          <a:latin typeface="+mj-lt"/>
                        </a:rPr>
                        <a:t>0.1</a:t>
                      </a:r>
                    </a:p>
                  </a:txBody>
                  <a:tcPr/>
                </a:tc>
                <a:tc>
                  <a:txBody>
                    <a:bodyPr/>
                    <a:lstStyle/>
                    <a:p>
                      <a:pPr algn="ctr"/>
                      <a:r>
                        <a:rPr lang="en-GB" dirty="0">
                          <a:latin typeface="+mj-lt"/>
                        </a:rPr>
                        <a:t>-38.2</a:t>
                      </a:r>
                    </a:p>
                  </a:txBody>
                  <a:tcPr/>
                </a:tc>
                <a:extLst>
                  <a:ext uri="{0D108BD9-81ED-4DB2-BD59-A6C34878D82A}">
                    <a16:rowId xmlns:a16="http://schemas.microsoft.com/office/drawing/2014/main" val="10011"/>
                  </a:ext>
                </a:extLst>
              </a:tr>
              <a:tr h="408488">
                <a:tc>
                  <a:txBody>
                    <a:bodyPr/>
                    <a:lstStyle/>
                    <a:p>
                      <a:r>
                        <a:rPr lang="en-GB" dirty="0">
                          <a:latin typeface="+mj-lt"/>
                        </a:rPr>
                        <a:t>December</a:t>
                      </a:r>
                    </a:p>
                  </a:txBody>
                  <a:tcPr/>
                </a:tc>
                <a:tc>
                  <a:txBody>
                    <a:bodyPr/>
                    <a:lstStyle/>
                    <a:p>
                      <a:pPr algn="ctr"/>
                      <a:r>
                        <a:rPr lang="en-GB" dirty="0">
                          <a:latin typeface="+mj-lt"/>
                        </a:rPr>
                        <a:t>0.3</a:t>
                      </a:r>
                    </a:p>
                  </a:txBody>
                  <a:tcPr/>
                </a:tc>
                <a:tc>
                  <a:txBody>
                    <a:bodyPr/>
                    <a:lstStyle/>
                    <a:p>
                      <a:pPr algn="ctr"/>
                      <a:r>
                        <a:rPr lang="en-GB" dirty="0">
                          <a:latin typeface="+mj-lt"/>
                        </a:rPr>
                        <a:t>-28.0</a:t>
                      </a:r>
                    </a:p>
                  </a:txBody>
                  <a:tcPr/>
                </a:tc>
                <a:extLst>
                  <a:ext uri="{0D108BD9-81ED-4DB2-BD59-A6C34878D82A}">
                    <a16:rowId xmlns:a16="http://schemas.microsoft.com/office/drawing/2014/main" val="10012"/>
                  </a:ext>
                </a:extLst>
              </a:tr>
            </a:tbl>
          </a:graphicData>
        </a:graphic>
      </p:graphicFrame>
      <p:sp>
        <p:nvSpPr>
          <p:cNvPr id="9" name="TextBox 8"/>
          <p:cNvSpPr txBox="1"/>
          <p:nvPr/>
        </p:nvSpPr>
        <p:spPr>
          <a:xfrm>
            <a:off x="128789" y="3255435"/>
            <a:ext cx="3850783" cy="1323439"/>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lang="en-GB" sz="1600" b="1" dirty="0">
                <a:latin typeface="+mj-lt"/>
              </a:rPr>
              <a:t>Calculate the following:</a:t>
            </a:r>
          </a:p>
          <a:p>
            <a:pPr marL="342900" indent="-342900">
              <a:buAutoNum type="arabicPeriod"/>
            </a:pPr>
            <a:r>
              <a:rPr lang="en-GB" sz="1600" dirty="0">
                <a:latin typeface="+mj-lt"/>
              </a:rPr>
              <a:t>Mean annual temperature</a:t>
            </a:r>
          </a:p>
          <a:p>
            <a:pPr marL="342900" indent="-342900">
              <a:buAutoNum type="arabicPeriod"/>
            </a:pPr>
            <a:r>
              <a:rPr lang="en-GB" sz="1600" dirty="0">
                <a:latin typeface="+mj-lt"/>
              </a:rPr>
              <a:t>Total annual precipitation</a:t>
            </a:r>
          </a:p>
          <a:p>
            <a:pPr marL="342900" indent="-342900">
              <a:buAutoNum type="arabicPeriod"/>
            </a:pPr>
            <a:r>
              <a:rPr lang="en-GB" sz="1600" dirty="0">
                <a:latin typeface="+mj-lt"/>
              </a:rPr>
              <a:t>Annual temperature range</a:t>
            </a:r>
          </a:p>
          <a:p>
            <a:pPr marL="342900" indent="-342900">
              <a:buAutoNum type="arabicPeriod"/>
            </a:pPr>
            <a:r>
              <a:rPr lang="en-GB" sz="1600" dirty="0">
                <a:latin typeface="+mj-lt"/>
              </a:rPr>
              <a:t>Annual precipitation range</a:t>
            </a:r>
          </a:p>
        </p:txBody>
      </p:sp>
      <p:sp>
        <p:nvSpPr>
          <p:cNvPr id="10" name="TextBox 9"/>
          <p:cNvSpPr txBox="1"/>
          <p:nvPr/>
        </p:nvSpPr>
        <p:spPr>
          <a:xfrm>
            <a:off x="128789" y="4695647"/>
            <a:ext cx="3850783" cy="1323439"/>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GB" sz="1600" b="1" dirty="0">
                <a:latin typeface="+mj-lt"/>
              </a:rPr>
              <a:t>Take it further:</a:t>
            </a:r>
          </a:p>
          <a:p>
            <a:r>
              <a:rPr lang="en-GB" sz="1600" dirty="0">
                <a:latin typeface="+mj-lt"/>
              </a:rPr>
              <a:t>Research the climate data for the other two research stations. Draw climate graphs for those and compare the climates.</a:t>
            </a:r>
          </a:p>
          <a:p>
            <a:r>
              <a:rPr lang="en-GB" sz="1600" dirty="0">
                <a:latin typeface="+mj-lt"/>
              </a:rPr>
              <a:t>How are they different? Why?</a:t>
            </a:r>
          </a:p>
        </p:txBody>
      </p:sp>
      <p:sp>
        <p:nvSpPr>
          <p:cNvPr id="11" name="TextBox 10"/>
          <p:cNvSpPr txBox="1"/>
          <p:nvPr/>
        </p:nvSpPr>
        <p:spPr>
          <a:xfrm>
            <a:off x="128788" y="6166063"/>
            <a:ext cx="3850783" cy="584775"/>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GB" sz="1600" b="1" dirty="0">
                <a:latin typeface="+mj-lt"/>
              </a:rPr>
              <a:t>Take it even further</a:t>
            </a:r>
            <a:r>
              <a:rPr lang="en-GB" sz="1600" dirty="0">
                <a:latin typeface="+mj-lt"/>
              </a:rPr>
              <a:t>:</a:t>
            </a:r>
          </a:p>
          <a:p>
            <a:r>
              <a:rPr lang="en-GB" sz="1600" dirty="0">
                <a:latin typeface="+mj-lt"/>
              </a:rPr>
              <a:t>What is the Antarctic Convergence?</a:t>
            </a:r>
          </a:p>
        </p:txBody>
      </p:sp>
    </p:spTree>
    <p:extLst>
      <p:ext uri="{BB962C8B-B14F-4D97-AF65-F5344CB8AC3E}">
        <p14:creationId xmlns:p14="http://schemas.microsoft.com/office/powerpoint/2010/main" val="41039608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789" y="128789"/>
            <a:ext cx="4185634" cy="46166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400" b="1" dirty="0">
                <a:latin typeface="+mj-lt"/>
              </a:rPr>
              <a:t>Task 3</a:t>
            </a:r>
            <a:r>
              <a:rPr lang="en-GB" sz="2400" dirty="0">
                <a:latin typeface="+mj-lt"/>
              </a:rPr>
              <a:t>: Threats to Antarctica</a:t>
            </a:r>
          </a:p>
        </p:txBody>
      </p:sp>
      <p:sp>
        <p:nvSpPr>
          <p:cNvPr id="2" name="TextBox 1"/>
          <p:cNvSpPr txBox="1"/>
          <p:nvPr/>
        </p:nvSpPr>
        <p:spPr>
          <a:xfrm>
            <a:off x="4584879" y="128789"/>
            <a:ext cx="4365938"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dirty="0">
                <a:latin typeface="+mj-lt"/>
              </a:rPr>
              <a:t>Read </a:t>
            </a:r>
            <a:r>
              <a:rPr lang="en-GB" dirty="0">
                <a:latin typeface="+mj-lt"/>
                <a:hlinkClick r:id="rId2"/>
              </a:rPr>
              <a:t>this</a:t>
            </a:r>
            <a:r>
              <a:rPr lang="en-GB" dirty="0">
                <a:latin typeface="+mj-lt"/>
              </a:rPr>
              <a:t> </a:t>
            </a:r>
            <a:r>
              <a:rPr lang="en-GB" dirty="0" err="1">
                <a:latin typeface="+mj-lt"/>
              </a:rPr>
              <a:t>Geofile</a:t>
            </a:r>
            <a:r>
              <a:rPr lang="en-GB" dirty="0">
                <a:latin typeface="+mj-lt"/>
              </a:rPr>
              <a:t> ‘</a:t>
            </a:r>
            <a:r>
              <a:rPr lang="en-GB" i="1" dirty="0">
                <a:latin typeface="+mj-lt"/>
              </a:rPr>
              <a:t>Antarctica – Politics, Resources and Tourism</a:t>
            </a:r>
            <a:r>
              <a:rPr lang="en-GB" dirty="0">
                <a:latin typeface="+mj-lt"/>
              </a:rPr>
              <a:t>’. Describe and explain the 4 main threats to Antarctica.</a:t>
            </a:r>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8789" y="695459"/>
            <a:ext cx="2611083" cy="1370818"/>
          </a:xfrm>
          <a:prstGeom prst="rect">
            <a:avLst/>
          </a:prstGeom>
        </p:spPr>
      </p:pic>
      <p:pic>
        <p:nvPicPr>
          <p:cNvPr id="15" name="Picture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28790" y="2087366"/>
            <a:ext cx="2611082" cy="1595005"/>
          </a:xfrm>
          <a:prstGeom prst="rect">
            <a:avLst/>
          </a:prstGeom>
        </p:spPr>
      </p:pic>
      <p:pic>
        <p:nvPicPr>
          <p:cNvPr id="16" name="Picture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8788" y="3709116"/>
            <a:ext cx="2614412" cy="1636850"/>
          </a:xfrm>
          <a:prstGeom prst="rect">
            <a:avLst/>
          </a:prstGeom>
        </p:spPr>
      </p:pic>
      <p:pic>
        <p:nvPicPr>
          <p:cNvPr id="17" name="Picture 1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28788" y="5372711"/>
            <a:ext cx="2614861" cy="1362940"/>
          </a:xfrm>
          <a:prstGeom prst="rect">
            <a:avLst/>
          </a:prstGeom>
        </p:spPr>
      </p:pic>
      <p:pic>
        <p:nvPicPr>
          <p:cNvPr id="18" name="Picture 1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253608" y="982187"/>
            <a:ext cx="797362" cy="797362"/>
          </a:xfrm>
          <a:prstGeom prst="rect">
            <a:avLst/>
          </a:prstGeom>
        </p:spPr>
      </p:pic>
      <p:pic>
        <p:nvPicPr>
          <p:cNvPr id="19" name="Picture 18"/>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253608" y="2486187"/>
            <a:ext cx="797362" cy="797362"/>
          </a:xfrm>
          <a:prstGeom prst="rect">
            <a:avLst/>
          </a:prstGeom>
        </p:spPr>
      </p:pic>
      <p:pic>
        <p:nvPicPr>
          <p:cNvPr id="20" name="Picture 19"/>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253608" y="4121602"/>
            <a:ext cx="811878" cy="811878"/>
          </a:xfrm>
          <a:prstGeom prst="rect">
            <a:avLst/>
          </a:prstGeom>
        </p:spPr>
      </p:pic>
      <p:pic>
        <p:nvPicPr>
          <p:cNvPr id="21" name="Picture 20"/>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253608" y="5694646"/>
            <a:ext cx="719070" cy="719070"/>
          </a:xfrm>
          <a:prstGeom prst="rect">
            <a:avLst/>
          </a:prstGeom>
        </p:spPr>
      </p:pic>
      <p:sp>
        <p:nvSpPr>
          <p:cNvPr id="22" name="TextBox 21"/>
          <p:cNvSpPr txBox="1"/>
          <p:nvPr/>
        </p:nvSpPr>
        <p:spPr>
          <a:xfrm>
            <a:off x="4584879" y="1262130"/>
            <a:ext cx="4365938" cy="535531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b="1" dirty="0">
                <a:latin typeface="+mj-lt"/>
              </a:rPr>
              <a:t>Thinking Points</a:t>
            </a:r>
          </a:p>
          <a:p>
            <a:endParaRPr lang="en-GB" dirty="0">
              <a:latin typeface="+mj-lt"/>
            </a:endParaRPr>
          </a:p>
          <a:p>
            <a:r>
              <a:rPr lang="en-GB" dirty="0">
                <a:latin typeface="+mj-lt"/>
              </a:rPr>
              <a:t>Why is Antarctica so threatened?</a:t>
            </a:r>
          </a:p>
          <a:p>
            <a:endParaRPr lang="en-GB" dirty="0">
              <a:latin typeface="+mj-lt"/>
            </a:endParaRPr>
          </a:p>
          <a:p>
            <a:r>
              <a:rPr lang="en-GB" dirty="0">
                <a:latin typeface="+mj-lt"/>
              </a:rPr>
              <a:t>Who is responsible for managing these threats?</a:t>
            </a:r>
          </a:p>
          <a:p>
            <a:endParaRPr lang="en-GB" dirty="0">
              <a:latin typeface="+mj-lt"/>
            </a:endParaRPr>
          </a:p>
          <a:p>
            <a:r>
              <a:rPr lang="en-GB" dirty="0">
                <a:latin typeface="+mj-lt"/>
              </a:rPr>
              <a:t>What has been done to try to control these threats?</a:t>
            </a:r>
          </a:p>
          <a:p>
            <a:endParaRPr lang="en-GB" dirty="0">
              <a:latin typeface="+mj-lt"/>
            </a:endParaRPr>
          </a:p>
          <a:p>
            <a:r>
              <a:rPr lang="en-GB" dirty="0">
                <a:latin typeface="+mj-lt"/>
              </a:rPr>
              <a:t>Are the methods in place to control the threats working?</a:t>
            </a:r>
          </a:p>
          <a:p>
            <a:endParaRPr lang="en-GB" dirty="0">
              <a:latin typeface="+mj-lt"/>
            </a:endParaRPr>
          </a:p>
          <a:p>
            <a:r>
              <a:rPr lang="en-GB" dirty="0">
                <a:latin typeface="+mj-lt"/>
              </a:rPr>
              <a:t>How do you think these threats will change over time?</a:t>
            </a:r>
          </a:p>
          <a:p>
            <a:endParaRPr lang="en-GB" dirty="0">
              <a:latin typeface="+mj-lt"/>
            </a:endParaRPr>
          </a:p>
          <a:p>
            <a:r>
              <a:rPr lang="en-GB" dirty="0">
                <a:latin typeface="+mj-lt"/>
              </a:rPr>
              <a:t>Is Antarctica an important global common? Why?</a:t>
            </a:r>
          </a:p>
          <a:p>
            <a:endParaRPr lang="en-GB" dirty="0"/>
          </a:p>
        </p:txBody>
      </p:sp>
    </p:spTree>
    <p:extLst>
      <p:ext uri="{BB962C8B-B14F-4D97-AF65-F5344CB8AC3E}">
        <p14:creationId xmlns:p14="http://schemas.microsoft.com/office/powerpoint/2010/main" val="3588675105"/>
      </p:ext>
    </p:extLst>
  </p:cSld>
  <p:clrMapOvr>
    <a:masterClrMapping/>
  </p:clrMapOvr>
</p:sld>
</file>

<file path=ppt/theme/theme1.xml><?xml version="1.0" encoding="utf-8"?>
<a:theme xmlns:a="http://schemas.openxmlformats.org/drawingml/2006/main" name="Office Them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201</TotalTime>
  <Words>2504</Words>
  <Application>Microsoft Office PowerPoint</Application>
  <PresentationFormat>On-screen Show (4:3)</PresentationFormat>
  <Paragraphs>287</Paragraphs>
  <Slides>26</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26</vt:i4>
      </vt:variant>
    </vt:vector>
  </HeadingPairs>
  <TitlesOfParts>
    <vt:vector size="33" baseType="lpstr">
      <vt:lpstr>Arial</vt:lpstr>
      <vt:lpstr>Calibri</vt:lpstr>
      <vt:lpstr>Calibri Light</vt:lpstr>
      <vt:lpstr>Helvetica</vt:lpstr>
      <vt:lpstr>Times New Roman</vt:lpstr>
      <vt:lpstr>Office Theme</vt:lpstr>
      <vt:lpstr>1_Office Theme</vt:lpstr>
      <vt:lpstr>Contemporary Urban Environments Geography A-Level Transition Activities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Changing Places  Geography A-Level Transition Activities </vt:lpstr>
      <vt:lpstr>Task 1: Sense of Place Toolkit</vt:lpstr>
      <vt:lpstr>Task 2:Manchester’s Bee-haviour</vt:lpstr>
      <vt:lpstr>PowerPoint Presentation</vt:lpstr>
      <vt:lpstr>PowerPoint Presentation</vt:lpstr>
      <vt:lpstr>Task 3: Placelessness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Urban Environments Geography A-Level Pre-learning Materials</dc:title>
  <dc:creator>C Crossan</dc:creator>
  <cp:lastModifiedBy>M Heath</cp:lastModifiedBy>
  <cp:revision>18</cp:revision>
  <dcterms:created xsi:type="dcterms:W3CDTF">2020-03-27T12:54:04Z</dcterms:created>
  <dcterms:modified xsi:type="dcterms:W3CDTF">2021-06-08T09:14:30Z</dcterms:modified>
</cp:coreProperties>
</file>