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2"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49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DA5856-15E7-4A76-A453-DE48F1040AC5}" v="5" dt="2020-11-02T17:35:00.655"/>
    <p1510:client id="{A7C423AB-3B9B-E2C5-6A1D-1FC7796DD8AB}" v="2" dt="2020-11-03T09:44:07.4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07" autoAdjust="0"/>
    <p:restoredTop sz="94660"/>
  </p:normalViewPr>
  <p:slideViewPr>
    <p:cSldViewPr snapToGrid="0">
      <p:cViewPr varScale="1">
        <p:scale>
          <a:sx n="81" d="100"/>
          <a:sy n="81" d="100"/>
        </p:scale>
        <p:origin x="126" y="6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4C48A66-E5A4-42FC-BE29-82AB186FB5BA}" type="datetimeFigureOut">
              <a:rPr lang="en-GB" smtClean="0"/>
              <a:t>03/11/2020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E3831A-86A8-413A-BCAF-A66D23B6950E}" type="slidenum">
              <a:rPr lang="en-GB" smtClean="0"/>
              <a:t>‹#›</a:t>
            </a:fld>
            <a:endParaRPr lang="en-GB"/>
          </a:p>
        </p:txBody>
      </p:sp>
    </p:spTree>
    <p:extLst>
      <p:ext uri="{BB962C8B-B14F-4D97-AF65-F5344CB8AC3E}">
        <p14:creationId xmlns:p14="http://schemas.microsoft.com/office/powerpoint/2010/main" val="1220962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C48A66-E5A4-42FC-BE29-82AB186FB5BA}" type="datetimeFigureOut">
              <a:rPr lang="en-GB" smtClean="0"/>
              <a:t>03/11/2020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E3831A-86A8-413A-BCAF-A66D23B6950E}" type="slidenum">
              <a:rPr lang="en-GB" smtClean="0"/>
              <a:t>‹#›</a:t>
            </a:fld>
            <a:endParaRPr lang="en-GB"/>
          </a:p>
        </p:txBody>
      </p:sp>
    </p:spTree>
    <p:extLst>
      <p:ext uri="{BB962C8B-B14F-4D97-AF65-F5344CB8AC3E}">
        <p14:creationId xmlns:p14="http://schemas.microsoft.com/office/powerpoint/2010/main" val="1317536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4C48A66-E5A4-42FC-BE29-82AB186FB5BA}" type="datetimeFigureOut">
              <a:rPr lang="en-GB" smtClean="0"/>
              <a:t>03/11/2020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E3831A-86A8-413A-BCAF-A66D23B6950E}" type="slidenum">
              <a:rPr lang="en-GB" smtClean="0"/>
              <a:t>‹#›</a:t>
            </a:fld>
            <a:endParaRPr lang="en-GB"/>
          </a:p>
        </p:txBody>
      </p:sp>
    </p:spTree>
    <p:extLst>
      <p:ext uri="{BB962C8B-B14F-4D97-AF65-F5344CB8AC3E}">
        <p14:creationId xmlns:p14="http://schemas.microsoft.com/office/powerpoint/2010/main" val="1503477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4C48A66-E5A4-42FC-BE29-82AB186FB5BA}" type="datetimeFigureOut">
              <a:rPr lang="en-GB" smtClean="0"/>
              <a:t>03/11/2020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E3831A-86A8-413A-BCAF-A66D23B6950E}" type="slidenum">
              <a:rPr lang="en-GB" smtClean="0"/>
              <a:t>‹#›</a:t>
            </a:fld>
            <a:endParaRPr lang="en-GB"/>
          </a:p>
        </p:txBody>
      </p:sp>
    </p:spTree>
    <p:extLst>
      <p:ext uri="{BB962C8B-B14F-4D97-AF65-F5344CB8AC3E}">
        <p14:creationId xmlns:p14="http://schemas.microsoft.com/office/powerpoint/2010/main" val="2701399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4C48A66-E5A4-42FC-BE29-82AB186FB5BA}" type="datetimeFigureOut">
              <a:rPr lang="en-GB" smtClean="0"/>
              <a:t>03/11/2020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BE3831A-86A8-413A-BCAF-A66D23B6950E}" type="slidenum">
              <a:rPr lang="en-GB" smtClean="0"/>
              <a:t>‹#›</a:t>
            </a:fld>
            <a:endParaRPr lang="en-GB"/>
          </a:p>
        </p:txBody>
      </p:sp>
    </p:spTree>
    <p:extLst>
      <p:ext uri="{BB962C8B-B14F-4D97-AF65-F5344CB8AC3E}">
        <p14:creationId xmlns:p14="http://schemas.microsoft.com/office/powerpoint/2010/main" val="1199781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4C48A66-E5A4-42FC-BE29-82AB186FB5BA}" type="datetimeFigureOut">
              <a:rPr lang="en-GB" smtClean="0"/>
              <a:t>03/11/2020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BE3831A-86A8-413A-BCAF-A66D23B6950E}" type="slidenum">
              <a:rPr lang="en-GB" smtClean="0"/>
              <a:t>‹#›</a:t>
            </a:fld>
            <a:endParaRPr lang="en-GB"/>
          </a:p>
        </p:txBody>
      </p:sp>
    </p:spTree>
    <p:extLst>
      <p:ext uri="{BB962C8B-B14F-4D97-AF65-F5344CB8AC3E}">
        <p14:creationId xmlns:p14="http://schemas.microsoft.com/office/powerpoint/2010/main" val="39670562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C48A66-E5A4-42FC-BE29-82AB186FB5BA}" type="datetimeFigureOut">
              <a:rPr lang="en-GB" smtClean="0"/>
              <a:t>03/11/2020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BE3831A-86A8-413A-BCAF-A66D23B6950E}" type="slidenum">
              <a:rPr lang="en-GB" smtClean="0"/>
              <a:t>‹#›</a:t>
            </a:fld>
            <a:endParaRPr lang="en-GB"/>
          </a:p>
        </p:txBody>
      </p:sp>
    </p:spTree>
    <p:extLst>
      <p:ext uri="{BB962C8B-B14F-4D97-AF65-F5344CB8AC3E}">
        <p14:creationId xmlns:p14="http://schemas.microsoft.com/office/powerpoint/2010/main" val="187364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C48A66-E5A4-42FC-BE29-82AB186FB5BA}" type="datetimeFigureOut">
              <a:rPr lang="en-GB" smtClean="0"/>
              <a:t>03/11/2020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E3831A-86A8-413A-BCAF-A66D23B6950E}" type="slidenum">
              <a:rPr lang="en-GB" smtClean="0"/>
              <a:t>‹#›</a:t>
            </a:fld>
            <a:endParaRPr lang="en-GB"/>
          </a:p>
        </p:txBody>
      </p:sp>
    </p:spTree>
    <p:extLst>
      <p:ext uri="{BB962C8B-B14F-4D97-AF65-F5344CB8AC3E}">
        <p14:creationId xmlns:p14="http://schemas.microsoft.com/office/powerpoint/2010/main" val="162966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C48A66-E5A4-42FC-BE29-82AB186FB5BA}" type="datetimeFigureOut">
              <a:rPr lang="en-GB" smtClean="0"/>
              <a:t>03/11/2020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E3831A-86A8-413A-BCAF-A66D23B6950E}" type="slidenum">
              <a:rPr lang="en-GB" smtClean="0"/>
              <a:t>‹#›</a:t>
            </a:fld>
            <a:endParaRPr lang="en-GB"/>
          </a:p>
        </p:txBody>
      </p:sp>
    </p:spTree>
    <p:extLst>
      <p:ext uri="{BB962C8B-B14F-4D97-AF65-F5344CB8AC3E}">
        <p14:creationId xmlns:p14="http://schemas.microsoft.com/office/powerpoint/2010/main" val="3834235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C48A66-E5A4-42FC-BE29-82AB186FB5BA}" type="datetimeFigureOut">
              <a:rPr lang="en-GB" smtClean="0"/>
              <a:t>03/11/2020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E3831A-86A8-413A-BCAF-A66D23B6950E}" type="slidenum">
              <a:rPr lang="en-GB" smtClean="0"/>
              <a:t>‹#›</a:t>
            </a:fld>
            <a:endParaRPr lang="en-GB"/>
          </a:p>
        </p:txBody>
      </p:sp>
    </p:spTree>
    <p:extLst>
      <p:ext uri="{BB962C8B-B14F-4D97-AF65-F5344CB8AC3E}">
        <p14:creationId xmlns:p14="http://schemas.microsoft.com/office/powerpoint/2010/main" val="42284950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C48A66-E5A4-42FC-BE29-82AB186FB5BA}" type="datetimeFigureOut">
              <a:rPr lang="en-GB" smtClean="0"/>
              <a:t>03/11/2020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E3831A-86A8-413A-BCAF-A66D23B6950E}" type="slidenum">
              <a:rPr lang="en-GB" smtClean="0"/>
              <a:t>‹#›</a:t>
            </a:fld>
            <a:endParaRPr lang="en-GB"/>
          </a:p>
        </p:txBody>
      </p:sp>
    </p:spTree>
    <p:extLst>
      <p:ext uri="{BB962C8B-B14F-4D97-AF65-F5344CB8AC3E}">
        <p14:creationId xmlns:p14="http://schemas.microsoft.com/office/powerpoint/2010/main" val="3885485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C48A66-E5A4-42FC-BE29-82AB186FB5BA}" type="datetimeFigureOut">
              <a:rPr lang="en-GB" smtClean="0"/>
              <a:t>03/11/2020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E3831A-86A8-413A-BCAF-A66D23B6950E}" type="slidenum">
              <a:rPr lang="en-GB" smtClean="0"/>
              <a:t>‹#›</a:t>
            </a:fld>
            <a:endParaRPr lang="en-GB"/>
          </a:p>
        </p:txBody>
      </p:sp>
    </p:spTree>
    <p:extLst>
      <p:ext uri="{BB962C8B-B14F-4D97-AF65-F5344CB8AC3E}">
        <p14:creationId xmlns:p14="http://schemas.microsoft.com/office/powerpoint/2010/main" val="33285652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5.jp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aqa.org.uk/subjects/geography/gcse/geography-8035/assessment-resources"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Horizontal Scroll 3"/>
          <p:cNvSpPr/>
          <p:nvPr/>
        </p:nvSpPr>
        <p:spPr>
          <a:xfrm>
            <a:off x="1166650" y="157655"/>
            <a:ext cx="9806151" cy="1655379"/>
          </a:xfrm>
          <a:prstGeom prst="horizontalScroll">
            <a:avLst/>
          </a:prstGeom>
        </p:spPr>
        <p:style>
          <a:lnRef idx="0">
            <a:schemeClr val="accent5"/>
          </a:lnRef>
          <a:fillRef idx="3">
            <a:schemeClr val="accent5"/>
          </a:fillRef>
          <a:effectRef idx="3">
            <a:schemeClr val="accent5"/>
          </a:effectRef>
          <a:fontRef idx="minor">
            <a:schemeClr val="lt1"/>
          </a:fontRef>
        </p:style>
        <p:txBody>
          <a:bodyPr lIns="91440" tIns="45720" rIns="91440" bIns="45720" rtlCol="0" anchor="ctr"/>
          <a:lstStyle/>
          <a:p>
            <a:pPr algn="ctr"/>
            <a:r>
              <a:rPr lang="en-GB" sz="2800" b="1" dirty="0">
                <a:latin typeface="+mj-lt"/>
              </a:rPr>
              <a:t>Success Fair</a:t>
            </a:r>
            <a:r>
              <a:rPr lang="en-GB" sz="2800" dirty="0">
                <a:latin typeface="+mj-lt"/>
              </a:rPr>
              <a:t>:</a:t>
            </a:r>
          </a:p>
          <a:p>
            <a:pPr algn="ctr"/>
            <a:r>
              <a:rPr lang="en-GB" sz="2800" i="1" dirty="0">
                <a:latin typeface="+mj-lt"/>
              </a:rPr>
              <a:t>A ‘</a:t>
            </a:r>
            <a:r>
              <a:rPr lang="en-GB" sz="2800" b="1" i="1" dirty="0">
                <a:latin typeface="+mj-lt"/>
              </a:rPr>
              <a:t>How to Guide</a:t>
            </a:r>
            <a:r>
              <a:rPr lang="en-GB" sz="2800" i="1" dirty="0">
                <a:latin typeface="+mj-lt"/>
              </a:rPr>
              <a:t>’ to Revising the </a:t>
            </a:r>
            <a:r>
              <a:rPr lang="en-GB" sz="2800" i="1" u="sng" dirty="0">
                <a:latin typeface="+mj-lt"/>
              </a:rPr>
              <a:t>Right</a:t>
            </a:r>
            <a:r>
              <a:rPr lang="en-GB" sz="2800" i="1" dirty="0">
                <a:latin typeface="+mj-lt"/>
              </a:rPr>
              <a:t> Way</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8122" t="20023" r="18613" b="19287"/>
          <a:stretch/>
        </p:blipFill>
        <p:spPr>
          <a:xfrm>
            <a:off x="11240814" y="157655"/>
            <a:ext cx="777764" cy="746112"/>
          </a:xfrm>
          <a:prstGeom prst="rect">
            <a:avLst/>
          </a:prstGeom>
        </p:spPr>
      </p:pic>
      <p:sp>
        <p:nvSpPr>
          <p:cNvPr id="6" name="TextBox 5"/>
          <p:cNvSpPr txBox="1"/>
          <p:nvPr/>
        </p:nvSpPr>
        <p:spPr>
          <a:xfrm rot="21159836">
            <a:off x="684075" y="4785849"/>
            <a:ext cx="4556235" cy="156966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sz="2400" dirty="0">
                <a:latin typeface="+mj-lt"/>
              </a:rPr>
              <a:t>Revision is </a:t>
            </a:r>
            <a:r>
              <a:rPr lang="en-GB" sz="2400" b="1" dirty="0">
                <a:latin typeface="+mj-lt"/>
              </a:rPr>
              <a:t>individual</a:t>
            </a:r>
            <a:r>
              <a:rPr lang="en-GB" sz="2400" dirty="0">
                <a:latin typeface="+mj-lt"/>
              </a:rPr>
              <a:t> – find out what works for you; this might be different to what works for someone else!</a:t>
            </a:r>
          </a:p>
        </p:txBody>
      </p:sp>
      <p:sp>
        <p:nvSpPr>
          <p:cNvPr id="8" name="Rectangle 7"/>
          <p:cNvSpPr/>
          <p:nvPr/>
        </p:nvSpPr>
        <p:spPr>
          <a:xfrm>
            <a:off x="217268" y="2100232"/>
            <a:ext cx="3244093" cy="769441"/>
          </a:xfrm>
          <a:prstGeom prst="rect">
            <a:avLst/>
          </a:prstGeom>
          <a:noFill/>
        </p:spPr>
        <p:txBody>
          <a:bodyPr wrap="none" lIns="91440" tIns="45720" rIns="91440" bIns="45720">
            <a:spAutoFit/>
          </a:bodyPr>
          <a:lstStyle/>
          <a:p>
            <a:pPr algn="ctr"/>
            <a:r>
              <a:rPr lang="en-US" sz="4400" b="1" cap="none" spc="0" dirty="0">
                <a:ln w="12700">
                  <a:solidFill>
                    <a:schemeClr val="accent5"/>
                  </a:solidFill>
                  <a:prstDash val="solid"/>
                </a:ln>
                <a:pattFill prst="ltDnDiag">
                  <a:fgClr>
                    <a:schemeClr val="accent5">
                      <a:lumMod val="60000"/>
                      <a:lumOff val="40000"/>
                    </a:schemeClr>
                  </a:fgClr>
                  <a:bgClr>
                    <a:schemeClr val="bg1"/>
                  </a:bgClr>
                </a:pattFill>
                <a:effectLst/>
              </a:rPr>
              <a:t>General Tips:</a:t>
            </a:r>
          </a:p>
        </p:txBody>
      </p:sp>
      <p:sp>
        <p:nvSpPr>
          <p:cNvPr id="9" name="TextBox 8"/>
          <p:cNvSpPr txBox="1"/>
          <p:nvPr/>
        </p:nvSpPr>
        <p:spPr>
          <a:xfrm>
            <a:off x="769062" y="3358403"/>
            <a:ext cx="4386263" cy="95410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2800" dirty="0">
                <a:latin typeface="+mj-lt"/>
              </a:rPr>
              <a:t>Effective revision is </a:t>
            </a:r>
            <a:r>
              <a:rPr lang="en-GB" sz="2800" b="1" dirty="0">
                <a:latin typeface="+mj-lt"/>
              </a:rPr>
              <a:t>just</a:t>
            </a:r>
            <a:r>
              <a:rPr lang="en-GB" sz="2800" dirty="0">
                <a:latin typeface="+mj-lt"/>
              </a:rPr>
              <a:t> re-reading and highlighting</a:t>
            </a:r>
          </a:p>
        </p:txBody>
      </p:sp>
      <p:sp>
        <p:nvSpPr>
          <p:cNvPr id="10" name="Right Arrow 9"/>
          <p:cNvSpPr/>
          <p:nvPr/>
        </p:nvSpPr>
        <p:spPr>
          <a:xfrm>
            <a:off x="5542482" y="3630504"/>
            <a:ext cx="1434662" cy="4099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7243433" y="2927514"/>
            <a:ext cx="4386263" cy="181588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2800" dirty="0">
                <a:latin typeface="+mj-lt"/>
              </a:rPr>
              <a:t>Effective revision involves retrieval practice, success relearning, assessing and testing your knowledge </a:t>
            </a:r>
            <a:r>
              <a:rPr lang="en-GB" sz="2800" b="1" dirty="0">
                <a:latin typeface="+mj-lt"/>
              </a:rPr>
              <a:t>too</a:t>
            </a:r>
            <a:r>
              <a:rPr lang="en-GB" sz="2800" dirty="0">
                <a:latin typeface="+mj-lt"/>
              </a:rPr>
              <a:t>! </a:t>
            </a:r>
          </a:p>
        </p:txBody>
      </p:sp>
      <p:sp>
        <p:nvSpPr>
          <p:cNvPr id="12" name="Multiply 11"/>
          <p:cNvSpPr/>
          <p:nvPr/>
        </p:nvSpPr>
        <p:spPr>
          <a:xfrm>
            <a:off x="1479220" y="2482850"/>
            <a:ext cx="2632842" cy="2705210"/>
          </a:xfrm>
          <a:prstGeom prst="mathMultiply">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3861" y="4391774"/>
            <a:ext cx="1582124" cy="1466102"/>
          </a:xfrm>
          <a:prstGeom prst="rect">
            <a:avLst/>
          </a:prstGeom>
        </p:spPr>
      </p:pic>
    </p:spTree>
    <p:extLst>
      <p:ext uri="{BB962C8B-B14F-4D97-AF65-F5344CB8AC3E}">
        <p14:creationId xmlns:p14="http://schemas.microsoft.com/office/powerpoint/2010/main" val="41801587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113" y="122761"/>
            <a:ext cx="422667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r>
              <a:rPr lang="en-GB" i="1" dirty="0"/>
              <a:t>A ‘</a:t>
            </a:r>
            <a:r>
              <a:rPr lang="en-GB" b="1" i="1" dirty="0"/>
              <a:t>How to Guide</a:t>
            </a:r>
            <a:r>
              <a:rPr lang="en-GB" i="1" dirty="0"/>
              <a:t>’ to Revising the </a:t>
            </a:r>
            <a:r>
              <a:rPr lang="en-GB" i="1" u="sng" dirty="0"/>
              <a:t>Right</a:t>
            </a:r>
            <a:r>
              <a:rPr lang="en-GB" i="1" dirty="0"/>
              <a:t> Way</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8122" t="20023" r="18613" b="19287"/>
          <a:stretch/>
        </p:blipFill>
        <p:spPr>
          <a:xfrm>
            <a:off x="11240814" y="157655"/>
            <a:ext cx="777764" cy="746112"/>
          </a:xfrm>
          <a:prstGeom prst="rect">
            <a:avLst/>
          </a:prstGeom>
        </p:spPr>
      </p:pic>
      <p:sp>
        <p:nvSpPr>
          <p:cNvPr id="7" name="TextBox 6"/>
          <p:cNvSpPr txBox="1"/>
          <p:nvPr/>
        </p:nvSpPr>
        <p:spPr>
          <a:xfrm>
            <a:off x="378372" y="1592318"/>
            <a:ext cx="4713890" cy="5016758"/>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marL="285750" indent="-285750">
              <a:buFont typeface="Arial" panose="020B0604020202020204" pitchFamily="34" charset="0"/>
              <a:buChar char="•"/>
            </a:pPr>
            <a:r>
              <a:rPr lang="en-GB" sz="2000" dirty="0">
                <a:latin typeface="+mj-lt"/>
              </a:rPr>
              <a:t>Keep a record of everything that you revise</a:t>
            </a:r>
          </a:p>
          <a:p>
            <a:pPr marL="285750" indent="-285750">
              <a:buFont typeface="Arial" panose="020B0604020202020204" pitchFamily="34" charset="0"/>
              <a:buChar char="•"/>
            </a:pPr>
            <a:endParaRPr lang="en-GB" sz="2000" dirty="0">
              <a:latin typeface="+mj-lt"/>
            </a:endParaRPr>
          </a:p>
          <a:p>
            <a:pPr marL="285750" indent="-285750">
              <a:buFont typeface="Arial" panose="020B0604020202020204" pitchFamily="34" charset="0"/>
              <a:buChar char="•"/>
            </a:pPr>
            <a:r>
              <a:rPr lang="en-GB" sz="2000" dirty="0">
                <a:latin typeface="+mj-lt"/>
              </a:rPr>
              <a:t>Make a really clear plan before you start</a:t>
            </a:r>
          </a:p>
          <a:p>
            <a:pPr marL="285750" indent="-285750">
              <a:buFont typeface="Arial" panose="020B0604020202020204" pitchFamily="34" charset="0"/>
              <a:buChar char="•"/>
            </a:pPr>
            <a:endParaRPr lang="en-GB" sz="2000" dirty="0">
              <a:latin typeface="+mj-lt"/>
            </a:endParaRPr>
          </a:p>
          <a:p>
            <a:pPr marL="285750" indent="-285750">
              <a:buFont typeface="Arial" panose="020B0604020202020204" pitchFamily="34" charset="0"/>
              <a:buChar char="•"/>
            </a:pPr>
            <a:r>
              <a:rPr lang="en-GB" sz="2000" dirty="0">
                <a:latin typeface="+mj-lt"/>
              </a:rPr>
              <a:t>Allows for coverage of all subjects</a:t>
            </a:r>
          </a:p>
          <a:p>
            <a:pPr marL="285750" indent="-285750">
              <a:buFont typeface="Arial" panose="020B0604020202020204" pitchFamily="34" charset="0"/>
              <a:buChar char="•"/>
            </a:pPr>
            <a:endParaRPr lang="en-GB" sz="2000" dirty="0">
              <a:latin typeface="+mj-lt"/>
            </a:endParaRPr>
          </a:p>
          <a:p>
            <a:pPr marL="285750" indent="-285750">
              <a:buFont typeface="Arial" panose="020B0604020202020204" pitchFamily="34" charset="0"/>
              <a:buChar char="•"/>
            </a:pPr>
            <a:r>
              <a:rPr lang="en-GB" sz="2000" b="1" dirty="0">
                <a:latin typeface="+mj-lt"/>
              </a:rPr>
              <a:t>STAY MOTIVATED!</a:t>
            </a:r>
          </a:p>
          <a:p>
            <a:pPr marL="285750" indent="-285750">
              <a:buFont typeface="Arial" panose="020B0604020202020204" pitchFamily="34" charset="0"/>
              <a:buChar char="•"/>
            </a:pPr>
            <a:endParaRPr lang="en-GB" sz="2000" dirty="0">
              <a:latin typeface="+mj-lt"/>
            </a:endParaRPr>
          </a:p>
          <a:p>
            <a:pPr marL="285750" indent="-285750">
              <a:buFont typeface="Arial" panose="020B0604020202020204" pitchFamily="34" charset="0"/>
              <a:buChar char="•"/>
            </a:pPr>
            <a:r>
              <a:rPr lang="en-GB" sz="2000" dirty="0">
                <a:latin typeface="+mj-lt"/>
              </a:rPr>
              <a:t>Reward yourself – take proper breaks and do something for you</a:t>
            </a:r>
          </a:p>
          <a:p>
            <a:pPr marL="285750" indent="-285750">
              <a:buFont typeface="Arial" panose="020B0604020202020204" pitchFamily="34" charset="0"/>
              <a:buChar char="•"/>
            </a:pPr>
            <a:endParaRPr lang="en-GB" sz="2000" dirty="0">
              <a:latin typeface="+mj-lt"/>
            </a:endParaRPr>
          </a:p>
          <a:p>
            <a:pPr marL="285750" indent="-285750">
              <a:buFont typeface="Arial" panose="020B0604020202020204" pitchFamily="34" charset="0"/>
              <a:buChar char="•"/>
            </a:pPr>
            <a:r>
              <a:rPr lang="en-GB" sz="2000" dirty="0">
                <a:latin typeface="+mj-lt"/>
              </a:rPr>
              <a:t>Short bursts of revision – </a:t>
            </a:r>
            <a:r>
              <a:rPr lang="en-GB" sz="2000" b="1" dirty="0">
                <a:latin typeface="+mj-lt"/>
              </a:rPr>
              <a:t>little and often </a:t>
            </a:r>
            <a:r>
              <a:rPr lang="en-GB" sz="2000" dirty="0">
                <a:latin typeface="+mj-lt"/>
              </a:rPr>
              <a:t>is best</a:t>
            </a:r>
          </a:p>
          <a:p>
            <a:pPr marL="285750" indent="-285750">
              <a:buFont typeface="Arial" panose="020B0604020202020204" pitchFamily="34" charset="0"/>
              <a:buChar char="•"/>
            </a:pPr>
            <a:endParaRPr lang="en-GB" sz="2000" dirty="0">
              <a:latin typeface="+mj-lt"/>
            </a:endParaRPr>
          </a:p>
          <a:p>
            <a:pPr marL="285750" indent="-285750">
              <a:buFont typeface="Arial" panose="020B0604020202020204" pitchFamily="34" charset="0"/>
              <a:buChar char="•"/>
            </a:pPr>
            <a:r>
              <a:rPr lang="en-GB" sz="2000" dirty="0">
                <a:latin typeface="+mj-lt"/>
              </a:rPr>
              <a:t>Look for gaps and plan how to fill those in</a:t>
            </a:r>
          </a:p>
        </p:txBody>
      </p:sp>
      <p:sp>
        <p:nvSpPr>
          <p:cNvPr id="8" name="Rectangle 7"/>
          <p:cNvSpPr/>
          <p:nvPr/>
        </p:nvSpPr>
        <p:spPr>
          <a:xfrm>
            <a:off x="215413" y="657485"/>
            <a:ext cx="3570016" cy="769441"/>
          </a:xfrm>
          <a:prstGeom prst="rect">
            <a:avLst/>
          </a:prstGeom>
          <a:noFill/>
        </p:spPr>
        <p:txBody>
          <a:bodyPr wrap="none" lIns="91440" tIns="45720" rIns="91440" bIns="45720">
            <a:spAutoFit/>
          </a:bodyPr>
          <a:lstStyle/>
          <a:p>
            <a:pPr algn="ctr"/>
            <a:r>
              <a:rPr lang="en-US" sz="4400" b="1" cap="none" spc="0" dirty="0">
                <a:ln w="12700">
                  <a:solidFill>
                    <a:schemeClr val="accent5"/>
                  </a:solidFill>
                  <a:prstDash val="solid"/>
                </a:ln>
                <a:pattFill prst="ltDnDiag">
                  <a:fgClr>
                    <a:schemeClr val="accent5">
                      <a:lumMod val="60000"/>
                      <a:lumOff val="40000"/>
                    </a:schemeClr>
                  </a:fgClr>
                  <a:bgClr>
                    <a:schemeClr val="bg1"/>
                  </a:bgClr>
                </a:pattFill>
                <a:effectLst/>
              </a:rPr>
              <a:t>Keeping Track:</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49691">
            <a:off x="7301879" y="3137319"/>
            <a:ext cx="4346028" cy="3259521"/>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t="8600" b="13008"/>
          <a:stretch/>
        </p:blipFill>
        <p:spPr>
          <a:xfrm rot="234543">
            <a:off x="5492068" y="306864"/>
            <a:ext cx="5511656" cy="324052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69742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113" y="122761"/>
            <a:ext cx="422667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r>
              <a:rPr lang="en-GB" i="1" dirty="0"/>
              <a:t>A ‘</a:t>
            </a:r>
            <a:r>
              <a:rPr lang="en-GB" b="1" i="1" dirty="0"/>
              <a:t>How to Guide</a:t>
            </a:r>
            <a:r>
              <a:rPr lang="en-GB" i="1" dirty="0"/>
              <a:t>’ to Revising the </a:t>
            </a:r>
            <a:r>
              <a:rPr lang="en-GB" i="1" u="sng" dirty="0"/>
              <a:t>Right</a:t>
            </a:r>
            <a:r>
              <a:rPr lang="en-GB" i="1" dirty="0"/>
              <a:t> Way</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8122" t="20023" r="18613" b="19287"/>
          <a:stretch/>
        </p:blipFill>
        <p:spPr>
          <a:xfrm>
            <a:off x="11240814" y="157655"/>
            <a:ext cx="777764" cy="746112"/>
          </a:xfrm>
          <a:prstGeom prst="rect">
            <a:avLst/>
          </a:prstGeom>
        </p:spPr>
      </p:pic>
      <p:pic>
        <p:nvPicPr>
          <p:cNvPr id="6" name="Picture 5"/>
          <p:cNvPicPr>
            <a:picLocks noChangeAspect="1"/>
          </p:cNvPicPr>
          <p:nvPr/>
        </p:nvPicPr>
        <p:blipFill rotWithShape="1">
          <a:blip r:embed="rId3"/>
          <a:srcRect l="18412" t="49035" r="21939" b="12827"/>
          <a:stretch/>
        </p:blipFill>
        <p:spPr>
          <a:xfrm>
            <a:off x="751728" y="2802669"/>
            <a:ext cx="6654018" cy="2363373"/>
          </a:xfrm>
          <a:prstGeom prst="rect">
            <a:avLst/>
          </a:prstGeom>
        </p:spPr>
      </p:pic>
      <p:sp>
        <p:nvSpPr>
          <p:cNvPr id="7" name="Rectangle 6"/>
          <p:cNvSpPr/>
          <p:nvPr/>
        </p:nvSpPr>
        <p:spPr>
          <a:xfrm>
            <a:off x="120113" y="687893"/>
            <a:ext cx="5243167" cy="769441"/>
          </a:xfrm>
          <a:prstGeom prst="rect">
            <a:avLst/>
          </a:prstGeom>
          <a:noFill/>
        </p:spPr>
        <p:txBody>
          <a:bodyPr wrap="none" lIns="91440" tIns="45720" rIns="91440" bIns="45720">
            <a:spAutoFit/>
          </a:bodyPr>
          <a:lstStyle/>
          <a:p>
            <a:pPr algn="ctr"/>
            <a:r>
              <a:rPr lang="en-US" sz="4400" b="1" cap="none" spc="0" dirty="0">
                <a:ln w="12700">
                  <a:solidFill>
                    <a:schemeClr val="accent5"/>
                  </a:solidFill>
                  <a:prstDash val="solid"/>
                </a:ln>
                <a:pattFill prst="ltDnDiag">
                  <a:fgClr>
                    <a:schemeClr val="accent5">
                      <a:lumMod val="60000"/>
                      <a:lumOff val="40000"/>
                    </a:schemeClr>
                  </a:fgClr>
                  <a:bgClr>
                    <a:schemeClr val="bg1"/>
                  </a:bgClr>
                </a:pattFill>
                <a:effectLst/>
              </a:rPr>
              <a:t>Use the Specification:</a:t>
            </a:r>
          </a:p>
        </p:txBody>
      </p:sp>
      <p:sp>
        <p:nvSpPr>
          <p:cNvPr id="2" name="TextBox 1"/>
          <p:cNvSpPr txBox="1"/>
          <p:nvPr/>
        </p:nvSpPr>
        <p:spPr>
          <a:xfrm>
            <a:off x="8450317" y="904325"/>
            <a:ext cx="3568261" cy="4093428"/>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GB" sz="2000" dirty="0">
                <a:latin typeface="+mj-lt"/>
              </a:rPr>
              <a:t>Learn what is in the exam</a:t>
            </a:r>
          </a:p>
          <a:p>
            <a:endParaRPr lang="en-GB" sz="2000" dirty="0">
              <a:latin typeface="+mj-lt"/>
            </a:endParaRPr>
          </a:p>
          <a:p>
            <a:r>
              <a:rPr lang="en-GB" sz="2000" dirty="0">
                <a:latin typeface="+mj-lt"/>
              </a:rPr>
              <a:t>Develop knowledge of the ‘language of the exam’ </a:t>
            </a:r>
          </a:p>
          <a:p>
            <a:pPr marL="285750" indent="-285750">
              <a:buFontTx/>
              <a:buChar char="-"/>
            </a:pPr>
            <a:r>
              <a:rPr lang="en-GB" sz="2000" dirty="0">
                <a:latin typeface="+mj-lt"/>
              </a:rPr>
              <a:t>What are the command words?</a:t>
            </a:r>
          </a:p>
          <a:p>
            <a:pPr marL="285750" indent="-285750">
              <a:buFontTx/>
              <a:buChar char="-"/>
            </a:pPr>
            <a:r>
              <a:rPr lang="en-GB" sz="2000" dirty="0">
                <a:latin typeface="+mj-lt"/>
              </a:rPr>
              <a:t>How will they phrase the questions</a:t>
            </a:r>
          </a:p>
          <a:p>
            <a:pPr marL="285750" indent="-285750">
              <a:buFontTx/>
              <a:buChar char="-"/>
            </a:pPr>
            <a:r>
              <a:rPr lang="en-GB" sz="2000" dirty="0">
                <a:latin typeface="+mj-lt"/>
              </a:rPr>
              <a:t>What are the key terms to look out for?</a:t>
            </a:r>
          </a:p>
          <a:p>
            <a:endParaRPr lang="en-GB" sz="2000" dirty="0">
              <a:latin typeface="+mj-lt"/>
            </a:endParaRPr>
          </a:p>
          <a:p>
            <a:r>
              <a:rPr lang="en-GB" sz="2000" dirty="0">
                <a:latin typeface="+mj-lt"/>
              </a:rPr>
              <a:t>Specifics are sometimes given in the specification</a:t>
            </a:r>
          </a:p>
        </p:txBody>
      </p:sp>
      <p:cxnSp>
        <p:nvCxnSpPr>
          <p:cNvPr id="9" name="Straight Connector 8"/>
          <p:cNvCxnSpPr/>
          <p:nvPr/>
        </p:nvCxnSpPr>
        <p:spPr>
          <a:xfrm>
            <a:off x="1182414" y="3421117"/>
            <a:ext cx="1559282" cy="1576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417021" y="3724223"/>
            <a:ext cx="1287889" cy="2102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909145" y="3934431"/>
            <a:ext cx="1052910" cy="1428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909144" y="4510473"/>
            <a:ext cx="777766" cy="39763"/>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Curved Connector 17"/>
          <p:cNvCxnSpPr/>
          <p:nvPr/>
        </p:nvCxnSpPr>
        <p:spPr>
          <a:xfrm>
            <a:off x="871093" y="4573208"/>
            <a:ext cx="1833817" cy="1622313"/>
          </a:xfrm>
          <a:prstGeom prst="curvedConnector3">
            <a:avLst>
              <a:gd name="adj1" fmla="val -29953"/>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2839642" y="5832392"/>
            <a:ext cx="2478190"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latin typeface="+mj-lt"/>
              </a:rPr>
              <a:t>3Ps</a:t>
            </a:r>
          </a:p>
          <a:p>
            <a:r>
              <a:rPr lang="en-GB" dirty="0">
                <a:latin typeface="+mj-lt"/>
              </a:rPr>
              <a:t>Link to reducing effects</a:t>
            </a:r>
          </a:p>
        </p:txBody>
      </p:sp>
      <p:cxnSp>
        <p:nvCxnSpPr>
          <p:cNvPr id="21" name="Curved Connector 20"/>
          <p:cNvCxnSpPr/>
          <p:nvPr/>
        </p:nvCxnSpPr>
        <p:spPr>
          <a:xfrm flipV="1">
            <a:off x="1411132" y="2084200"/>
            <a:ext cx="1502980" cy="1221088"/>
          </a:xfrm>
          <a:prstGeom prst="curvedConnector3">
            <a:avLst>
              <a:gd name="adj1" fmla="val -874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2899601" y="1473711"/>
            <a:ext cx="2979683" cy="147732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latin typeface="+mj-lt"/>
              </a:rPr>
              <a:t>2 examples of an EQ</a:t>
            </a:r>
          </a:p>
          <a:p>
            <a:r>
              <a:rPr lang="en-GB" dirty="0">
                <a:latin typeface="+mj-lt"/>
              </a:rPr>
              <a:t>Haiti (LIC) and Christchurch (HIC)</a:t>
            </a:r>
          </a:p>
          <a:p>
            <a:r>
              <a:rPr lang="en-GB" dirty="0">
                <a:latin typeface="+mj-lt"/>
              </a:rPr>
              <a:t>Effects</a:t>
            </a:r>
          </a:p>
          <a:p>
            <a:r>
              <a:rPr lang="en-GB" dirty="0">
                <a:latin typeface="+mj-lt"/>
              </a:rPr>
              <a:t>Responses</a:t>
            </a:r>
          </a:p>
        </p:txBody>
      </p:sp>
      <p:sp>
        <p:nvSpPr>
          <p:cNvPr id="30" name="TextBox 29"/>
          <p:cNvSpPr txBox="1"/>
          <p:nvPr/>
        </p:nvSpPr>
        <p:spPr>
          <a:xfrm>
            <a:off x="6290441" y="5192300"/>
            <a:ext cx="5728137" cy="1477328"/>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dirty="0"/>
              <a:t>Then you can make up a practice question using the words of the specification:</a:t>
            </a:r>
            <a:br>
              <a:rPr lang="en-GB" dirty="0"/>
            </a:br>
            <a:r>
              <a:rPr lang="en-GB" dirty="0"/>
              <a:t/>
            </a:r>
            <a:br>
              <a:rPr lang="en-GB" dirty="0"/>
            </a:br>
            <a:r>
              <a:rPr lang="en-GB" dirty="0"/>
              <a:t>‘</a:t>
            </a:r>
            <a:r>
              <a:rPr lang="en-GB" i="1" dirty="0"/>
              <a:t>The effects of tectonic hazards are worst in poorer areas’</a:t>
            </a:r>
          </a:p>
          <a:p>
            <a:r>
              <a:rPr lang="en-GB" i="1" dirty="0"/>
              <a:t>To what extent do you agree? (9 marks)</a:t>
            </a:r>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15413" b="17294"/>
          <a:stretch/>
        </p:blipFill>
        <p:spPr>
          <a:xfrm>
            <a:off x="5317832" y="1"/>
            <a:ext cx="3132485" cy="1580962"/>
          </a:xfrm>
          <a:prstGeom prst="rect">
            <a:avLst/>
          </a:prstGeom>
        </p:spPr>
      </p:pic>
    </p:spTree>
    <p:extLst>
      <p:ext uri="{BB962C8B-B14F-4D97-AF65-F5344CB8AC3E}">
        <p14:creationId xmlns:p14="http://schemas.microsoft.com/office/powerpoint/2010/main" val="2713403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113" y="122761"/>
            <a:ext cx="422667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r>
              <a:rPr lang="en-GB" i="1" dirty="0"/>
              <a:t>A ‘</a:t>
            </a:r>
            <a:r>
              <a:rPr lang="en-GB" b="1" i="1" dirty="0"/>
              <a:t>How to Guide</a:t>
            </a:r>
            <a:r>
              <a:rPr lang="en-GB" i="1" dirty="0"/>
              <a:t>’ to Revising the </a:t>
            </a:r>
            <a:r>
              <a:rPr lang="en-GB" i="1" u="sng" dirty="0"/>
              <a:t>Right</a:t>
            </a:r>
            <a:r>
              <a:rPr lang="en-GB" i="1" dirty="0"/>
              <a:t> Way</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8122" t="20023" r="18613" b="19287"/>
          <a:stretch/>
        </p:blipFill>
        <p:spPr>
          <a:xfrm>
            <a:off x="11240814" y="157655"/>
            <a:ext cx="777764" cy="74611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63178" y="2394515"/>
            <a:ext cx="3451491" cy="3388616"/>
          </a:xfrm>
          <a:prstGeom prst="rect">
            <a:avLst/>
          </a:prstGeom>
          <a:solidFill>
            <a:schemeClr val="accent4"/>
          </a:solidFill>
          <a:ln w="28575">
            <a:solidFill>
              <a:schemeClr val="tx1"/>
            </a:solidFill>
          </a:ln>
        </p:spPr>
      </p:pic>
      <p:sp>
        <p:nvSpPr>
          <p:cNvPr id="7" name="Rectangle 6"/>
          <p:cNvSpPr/>
          <p:nvPr/>
        </p:nvSpPr>
        <p:spPr>
          <a:xfrm>
            <a:off x="139156" y="589993"/>
            <a:ext cx="4207627" cy="769441"/>
          </a:xfrm>
          <a:prstGeom prst="rect">
            <a:avLst/>
          </a:prstGeom>
          <a:noFill/>
        </p:spPr>
        <p:txBody>
          <a:bodyPr wrap="none" lIns="91440" tIns="45720" rIns="91440" bIns="45720">
            <a:spAutoFit/>
          </a:bodyPr>
          <a:lstStyle/>
          <a:p>
            <a:pPr algn="ctr"/>
            <a:r>
              <a:rPr lang="en-US" sz="4400" b="1" cap="none" spc="0" dirty="0">
                <a:ln w="12700">
                  <a:solidFill>
                    <a:schemeClr val="accent5"/>
                  </a:solidFill>
                  <a:prstDash val="solid"/>
                </a:ln>
                <a:pattFill prst="ltDnDiag">
                  <a:fgClr>
                    <a:schemeClr val="accent5">
                      <a:lumMod val="60000"/>
                      <a:lumOff val="40000"/>
                    </a:schemeClr>
                  </a:fgClr>
                  <a:bgClr>
                    <a:schemeClr val="bg1"/>
                  </a:bgClr>
                </a:pattFill>
                <a:effectLst/>
              </a:rPr>
              <a:t>Set </a:t>
            </a:r>
            <a:r>
              <a:rPr lang="en-US" sz="4400" b="1" u="sng" cap="none" spc="0" dirty="0">
                <a:ln w="12700">
                  <a:solidFill>
                    <a:schemeClr val="accent5"/>
                  </a:solidFill>
                  <a:prstDash val="solid"/>
                </a:ln>
                <a:pattFill prst="ltDnDiag">
                  <a:fgClr>
                    <a:schemeClr val="accent5">
                      <a:lumMod val="60000"/>
                      <a:lumOff val="40000"/>
                    </a:schemeClr>
                  </a:fgClr>
                  <a:bgClr>
                    <a:schemeClr val="bg1"/>
                  </a:bgClr>
                </a:pattFill>
                <a:effectLst/>
              </a:rPr>
              <a:t>Clear</a:t>
            </a:r>
            <a:r>
              <a:rPr lang="en-US" sz="4400" b="1" cap="none" spc="0" dirty="0">
                <a:ln w="12700">
                  <a:solidFill>
                    <a:schemeClr val="accent5"/>
                  </a:solidFill>
                  <a:prstDash val="solid"/>
                </a:ln>
                <a:pattFill prst="ltDnDiag">
                  <a:fgClr>
                    <a:schemeClr val="accent5">
                      <a:lumMod val="60000"/>
                      <a:lumOff val="40000"/>
                    </a:schemeClr>
                  </a:fgClr>
                  <a:bgClr>
                    <a:schemeClr val="bg1"/>
                  </a:bgClr>
                </a:pattFill>
                <a:effectLst/>
              </a:rPr>
              <a:t> Targets:</a:t>
            </a:r>
          </a:p>
        </p:txBody>
      </p:sp>
      <p:sp>
        <p:nvSpPr>
          <p:cNvPr id="2" name="TextBox 1"/>
          <p:cNvSpPr txBox="1"/>
          <p:nvPr/>
        </p:nvSpPr>
        <p:spPr>
          <a:xfrm>
            <a:off x="139156" y="1457334"/>
            <a:ext cx="2982416" cy="5262979"/>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sz="2400" dirty="0">
                <a:latin typeface="+mj-lt"/>
              </a:rPr>
              <a:t>‘I am going to revise the heart’</a:t>
            </a:r>
          </a:p>
          <a:p>
            <a:endParaRPr lang="en-GB" sz="2400" dirty="0">
              <a:latin typeface="+mj-lt"/>
            </a:endParaRPr>
          </a:p>
          <a:p>
            <a:r>
              <a:rPr lang="en-GB" sz="2400" dirty="0">
                <a:latin typeface="+mj-lt"/>
              </a:rPr>
              <a:t>OR</a:t>
            </a:r>
          </a:p>
          <a:p>
            <a:endParaRPr lang="en-GB" sz="2400" dirty="0">
              <a:latin typeface="+mj-lt"/>
            </a:endParaRPr>
          </a:p>
          <a:p>
            <a:r>
              <a:rPr lang="en-GB" sz="2400" dirty="0">
                <a:latin typeface="+mj-lt"/>
              </a:rPr>
              <a:t>Look at the specification and see what is required…</a:t>
            </a:r>
          </a:p>
          <a:p>
            <a:endParaRPr lang="en-GB" sz="2400" dirty="0">
              <a:latin typeface="+mj-lt"/>
            </a:endParaRPr>
          </a:p>
          <a:p>
            <a:r>
              <a:rPr lang="en-GB" sz="2400" dirty="0">
                <a:latin typeface="+mj-lt"/>
              </a:rPr>
              <a:t>‘I’m going to draw and label the heart to show the flow of blood around the body’</a:t>
            </a:r>
          </a:p>
        </p:txBody>
      </p:sp>
      <p:sp>
        <p:nvSpPr>
          <p:cNvPr id="8" name="TextBox 7"/>
          <p:cNvSpPr txBox="1"/>
          <p:nvPr/>
        </p:nvSpPr>
        <p:spPr>
          <a:xfrm>
            <a:off x="6998166" y="1641999"/>
            <a:ext cx="2982416" cy="4893647"/>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sz="2400" dirty="0">
                <a:latin typeface="+mj-lt"/>
              </a:rPr>
              <a:t>‘I am going to revise Macbeth’</a:t>
            </a:r>
          </a:p>
          <a:p>
            <a:endParaRPr lang="en-GB" sz="2400" dirty="0">
              <a:latin typeface="+mj-lt"/>
            </a:endParaRPr>
          </a:p>
          <a:p>
            <a:r>
              <a:rPr lang="en-GB" sz="2400" dirty="0">
                <a:latin typeface="+mj-lt"/>
              </a:rPr>
              <a:t>OR</a:t>
            </a:r>
          </a:p>
          <a:p>
            <a:endParaRPr lang="en-GB" sz="2400" dirty="0">
              <a:latin typeface="+mj-lt"/>
            </a:endParaRPr>
          </a:p>
          <a:p>
            <a:r>
              <a:rPr lang="en-GB" sz="2400" dirty="0">
                <a:latin typeface="+mj-lt"/>
              </a:rPr>
              <a:t>Look at the specification and see what is required…</a:t>
            </a:r>
          </a:p>
          <a:p>
            <a:endParaRPr lang="en-GB" sz="2400" dirty="0">
              <a:latin typeface="+mj-lt"/>
            </a:endParaRPr>
          </a:p>
          <a:p>
            <a:r>
              <a:rPr lang="en-GB" sz="2400" dirty="0">
                <a:latin typeface="+mj-lt"/>
              </a:rPr>
              <a:t>‘I’m going to revise the key themes and characters from Macbeth’</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92098" y="2664372"/>
            <a:ext cx="1926480" cy="2850745"/>
          </a:xfrm>
          <a:prstGeom prst="rect">
            <a:avLst/>
          </a:prstGeom>
        </p:spPr>
      </p:pic>
    </p:spTree>
    <p:extLst>
      <p:ext uri="{BB962C8B-B14F-4D97-AF65-F5344CB8AC3E}">
        <p14:creationId xmlns:p14="http://schemas.microsoft.com/office/powerpoint/2010/main" val="4202206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113" y="122761"/>
            <a:ext cx="422667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r>
              <a:rPr lang="en-GB" i="1" dirty="0"/>
              <a:t>A ‘</a:t>
            </a:r>
            <a:r>
              <a:rPr lang="en-GB" b="1" i="1" dirty="0"/>
              <a:t>How to Guide</a:t>
            </a:r>
            <a:r>
              <a:rPr lang="en-GB" i="1" dirty="0"/>
              <a:t>’ to Revising the </a:t>
            </a:r>
            <a:r>
              <a:rPr lang="en-GB" i="1" u="sng" dirty="0"/>
              <a:t>Right</a:t>
            </a:r>
            <a:r>
              <a:rPr lang="en-GB" i="1" dirty="0"/>
              <a:t> Way</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8122" t="20023" r="18613" b="19287"/>
          <a:stretch/>
        </p:blipFill>
        <p:spPr>
          <a:xfrm>
            <a:off x="11240814" y="157655"/>
            <a:ext cx="777764" cy="746112"/>
          </a:xfrm>
          <a:prstGeom prst="rect">
            <a:avLst/>
          </a:prstGeom>
        </p:spPr>
      </p:pic>
      <p:sp>
        <p:nvSpPr>
          <p:cNvPr id="6" name="Rectangle 5"/>
          <p:cNvSpPr/>
          <p:nvPr/>
        </p:nvSpPr>
        <p:spPr>
          <a:xfrm>
            <a:off x="120113" y="668821"/>
            <a:ext cx="4478342" cy="769441"/>
          </a:xfrm>
          <a:prstGeom prst="rect">
            <a:avLst/>
          </a:prstGeom>
          <a:noFill/>
        </p:spPr>
        <p:txBody>
          <a:bodyPr wrap="none" lIns="91440" tIns="45720" rIns="91440" bIns="45720">
            <a:spAutoFit/>
          </a:bodyPr>
          <a:lstStyle/>
          <a:p>
            <a:pPr algn="ctr"/>
            <a:r>
              <a:rPr lang="en-US" sz="4400" b="1" cap="none" spc="0" dirty="0">
                <a:ln w="12700">
                  <a:solidFill>
                    <a:schemeClr val="accent5"/>
                  </a:solidFill>
                  <a:prstDash val="solid"/>
                </a:ln>
                <a:pattFill prst="ltDnDiag">
                  <a:fgClr>
                    <a:schemeClr val="accent5">
                      <a:lumMod val="60000"/>
                      <a:lumOff val="40000"/>
                    </a:schemeClr>
                  </a:fgClr>
                  <a:bgClr>
                    <a:schemeClr val="bg1"/>
                  </a:bgClr>
                </a:pattFill>
                <a:effectLst/>
              </a:rPr>
              <a:t>Create a Checklist:</a:t>
            </a:r>
          </a:p>
        </p:txBody>
      </p:sp>
      <p:graphicFrame>
        <p:nvGraphicFramePr>
          <p:cNvPr id="2" name="Table 1"/>
          <p:cNvGraphicFramePr>
            <a:graphicFrameLocks noGrp="1"/>
          </p:cNvGraphicFramePr>
          <p:nvPr>
            <p:extLst>
              <p:ext uri="{D42A27DB-BD31-4B8C-83A1-F6EECF244321}">
                <p14:modId xmlns:p14="http://schemas.microsoft.com/office/powerpoint/2010/main" val="1967653020"/>
              </p:ext>
            </p:extLst>
          </p:nvPr>
        </p:nvGraphicFramePr>
        <p:xfrm>
          <a:off x="282783" y="1438264"/>
          <a:ext cx="6307205" cy="5167488"/>
        </p:xfrm>
        <a:graphic>
          <a:graphicData uri="http://schemas.openxmlformats.org/drawingml/2006/table">
            <a:tbl>
              <a:tblPr firstRow="1" bandRow="1">
                <a:tableStyleId>{5940675A-B579-460E-94D1-54222C63F5DA}</a:tableStyleId>
              </a:tblPr>
              <a:tblGrid>
                <a:gridCol w="2854555">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536028">
                  <a:extLst>
                    <a:ext uri="{9D8B030D-6E8A-4147-A177-3AD203B41FA5}">
                      <a16:colId xmlns:a16="http://schemas.microsoft.com/office/drawing/2014/main" val="20002"/>
                    </a:ext>
                  </a:extLst>
                </a:gridCol>
                <a:gridCol w="551793">
                  <a:extLst>
                    <a:ext uri="{9D8B030D-6E8A-4147-A177-3AD203B41FA5}">
                      <a16:colId xmlns:a16="http://schemas.microsoft.com/office/drawing/2014/main" val="20003"/>
                    </a:ext>
                  </a:extLst>
                </a:gridCol>
                <a:gridCol w="536029">
                  <a:extLst>
                    <a:ext uri="{9D8B030D-6E8A-4147-A177-3AD203B41FA5}">
                      <a16:colId xmlns:a16="http://schemas.microsoft.com/office/drawing/2014/main" val="20004"/>
                    </a:ext>
                  </a:extLst>
                </a:gridCol>
              </a:tblGrid>
              <a:tr h="656592">
                <a:tc>
                  <a:txBody>
                    <a:bodyPr/>
                    <a:lstStyle/>
                    <a:p>
                      <a:pPr algn="ctr"/>
                      <a:r>
                        <a:rPr lang="en-GB" dirty="0">
                          <a:latin typeface="+mj-lt"/>
                        </a:rPr>
                        <a:t>Topic</a:t>
                      </a:r>
                    </a:p>
                  </a:txBody>
                  <a:tcPr anchor="ctr"/>
                </a:tc>
                <a:tc>
                  <a:txBody>
                    <a:bodyPr/>
                    <a:lstStyle/>
                    <a:p>
                      <a:pPr algn="ctr"/>
                      <a:r>
                        <a:rPr lang="en-GB" dirty="0">
                          <a:latin typeface="+mj-lt"/>
                        </a:rPr>
                        <a:t>What have I done?</a:t>
                      </a:r>
                    </a:p>
                  </a:txBody>
                  <a:tcPr anchor="ctr"/>
                </a:tc>
                <a:tc>
                  <a:txBody>
                    <a:bodyPr/>
                    <a:lstStyle/>
                    <a:p>
                      <a:endParaRPr lang="en-GB" dirty="0"/>
                    </a:p>
                  </a:txBody>
                  <a:tcPr>
                    <a:solidFill>
                      <a:srgbClr val="FF0000"/>
                    </a:solidFill>
                  </a:tcPr>
                </a:tc>
                <a:tc>
                  <a:txBody>
                    <a:bodyPr/>
                    <a:lstStyle/>
                    <a:p>
                      <a:endParaRPr lang="en-GB" dirty="0"/>
                    </a:p>
                  </a:txBody>
                  <a:tcPr>
                    <a:solidFill>
                      <a:srgbClr val="FFC000"/>
                    </a:solidFill>
                  </a:tcPr>
                </a:tc>
                <a:tc>
                  <a:txBody>
                    <a:bodyPr/>
                    <a:lstStyle/>
                    <a:p>
                      <a:endParaRPr lang="en-GB" dirty="0"/>
                    </a:p>
                  </a:txBody>
                  <a:tcPr>
                    <a:solidFill>
                      <a:srgbClr val="00B050"/>
                    </a:solidFill>
                  </a:tcPr>
                </a:tc>
                <a:extLst>
                  <a:ext uri="{0D108BD9-81ED-4DB2-BD59-A6C34878D82A}">
                    <a16:rowId xmlns:a16="http://schemas.microsoft.com/office/drawing/2014/main" val="10000"/>
                  </a:ext>
                </a:extLst>
              </a:tr>
              <a:tr h="656592">
                <a:tc>
                  <a:txBody>
                    <a:bodyPr/>
                    <a:lstStyle/>
                    <a:p>
                      <a:r>
                        <a:rPr lang="en-GB" dirty="0">
                          <a:latin typeface="+mj-lt"/>
                        </a:rPr>
                        <a:t>Causes of WW1</a:t>
                      </a:r>
                    </a:p>
                  </a:txBody>
                  <a:tcPr/>
                </a:tc>
                <a:tc>
                  <a:txBody>
                    <a:bodyPr/>
                    <a:lstStyle/>
                    <a:p>
                      <a:r>
                        <a:rPr lang="en-GB" dirty="0">
                          <a:latin typeface="+mj-lt"/>
                        </a:rPr>
                        <a:t>Revision Clock</a:t>
                      </a:r>
                    </a:p>
                    <a:p>
                      <a:r>
                        <a:rPr lang="en-GB" dirty="0">
                          <a:latin typeface="+mj-lt"/>
                        </a:rPr>
                        <a:t>Practice</a:t>
                      </a:r>
                      <a:r>
                        <a:rPr lang="en-GB" baseline="0" dirty="0">
                          <a:latin typeface="+mj-lt"/>
                        </a:rPr>
                        <a:t> Qs</a:t>
                      </a:r>
                      <a:endParaRPr lang="en-GB" dirty="0">
                        <a:latin typeface="+mj-lt"/>
                      </a:endParaRP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1"/>
                  </a:ext>
                </a:extLst>
              </a:tr>
              <a:tr h="642384">
                <a:tc>
                  <a:txBody>
                    <a:bodyPr/>
                    <a:lstStyle/>
                    <a:p>
                      <a:r>
                        <a:rPr lang="en-GB" dirty="0">
                          <a:latin typeface="+mj-lt"/>
                        </a:rPr>
                        <a:t>WW1:</a:t>
                      </a:r>
                      <a:r>
                        <a:rPr lang="en-GB" baseline="0" dirty="0">
                          <a:latin typeface="+mj-lt"/>
                        </a:rPr>
                        <a:t> Stalemate</a:t>
                      </a:r>
                      <a:endParaRPr lang="en-GB" dirty="0">
                        <a:latin typeface="+mj-lt"/>
                      </a:endParaRPr>
                    </a:p>
                  </a:txBody>
                  <a:tcPr/>
                </a:tc>
                <a:tc>
                  <a:txBody>
                    <a:bodyPr/>
                    <a:lstStyle/>
                    <a:p>
                      <a:r>
                        <a:rPr lang="en-GB" dirty="0">
                          <a:latin typeface="+mj-lt"/>
                        </a:rPr>
                        <a:t>Revision Clock from memory</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642384">
                <a:tc>
                  <a:txBody>
                    <a:bodyPr/>
                    <a:lstStyle/>
                    <a:p>
                      <a:r>
                        <a:rPr lang="en-GB" dirty="0">
                          <a:latin typeface="+mj-lt"/>
                        </a:rPr>
                        <a:t>End of WW1</a:t>
                      </a:r>
                    </a:p>
                  </a:txBody>
                  <a:tcPr/>
                </a:tc>
                <a:tc>
                  <a:txBody>
                    <a:bodyPr/>
                    <a:lstStyle/>
                    <a:p>
                      <a:r>
                        <a:rPr lang="en-GB" dirty="0">
                          <a:latin typeface="+mj-lt"/>
                        </a:rPr>
                        <a:t>Spider diagram</a:t>
                      </a:r>
                    </a:p>
                    <a:p>
                      <a:r>
                        <a:rPr lang="en-GB" dirty="0">
                          <a:latin typeface="+mj-lt"/>
                        </a:rPr>
                        <a:t>Practice</a:t>
                      </a:r>
                      <a:r>
                        <a:rPr lang="en-GB" baseline="0" dirty="0">
                          <a:latin typeface="+mj-lt"/>
                        </a:rPr>
                        <a:t> Qs</a:t>
                      </a:r>
                      <a:endParaRPr lang="en-GB" dirty="0">
                        <a:latin typeface="+mj-lt"/>
                      </a:endParaRP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3"/>
                  </a:ext>
                </a:extLst>
              </a:tr>
              <a:tr h="642384">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4"/>
                  </a:ext>
                </a:extLst>
              </a:tr>
              <a:tr h="642384">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5"/>
                  </a:ext>
                </a:extLst>
              </a:tr>
              <a:tr h="642384">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6"/>
                  </a:ext>
                </a:extLst>
              </a:tr>
              <a:tr h="642384">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007"/>
                  </a:ext>
                </a:extLst>
              </a:tr>
            </a:tbl>
          </a:graphicData>
        </a:graphic>
      </p:graphicFrame>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117020" y="1532853"/>
            <a:ext cx="438807" cy="43880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77" y="1532853"/>
            <a:ext cx="438807" cy="438807"/>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57669" y="1532853"/>
            <a:ext cx="334138" cy="334138"/>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02359" y="2242665"/>
            <a:ext cx="390925" cy="362257"/>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17020" y="2857521"/>
            <a:ext cx="390925" cy="362257"/>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2390" y="3488142"/>
            <a:ext cx="390925" cy="362257"/>
          </a:xfrm>
          <a:prstGeom prst="rect">
            <a:avLst/>
          </a:prstGeom>
        </p:spPr>
      </p:pic>
      <p:cxnSp>
        <p:nvCxnSpPr>
          <p:cNvPr id="14" name="Straight Arrow Connector 13"/>
          <p:cNvCxnSpPr/>
          <p:nvPr/>
        </p:nvCxnSpPr>
        <p:spPr>
          <a:xfrm flipV="1">
            <a:off x="1954924" y="903767"/>
            <a:ext cx="4887310" cy="13388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6929940" y="342753"/>
            <a:ext cx="2111584"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2400" dirty="0">
                <a:latin typeface="+mj-lt"/>
              </a:rPr>
              <a:t>Taken from the specification</a:t>
            </a:r>
          </a:p>
        </p:txBody>
      </p:sp>
      <p:cxnSp>
        <p:nvCxnSpPr>
          <p:cNvPr id="16" name="Straight Arrow Connector 15"/>
          <p:cNvCxnSpPr/>
          <p:nvPr/>
        </p:nvCxnSpPr>
        <p:spPr>
          <a:xfrm flipV="1">
            <a:off x="4598455" y="2269861"/>
            <a:ext cx="3095117" cy="777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7756561" y="1585307"/>
            <a:ext cx="3173959"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2400" dirty="0">
                <a:latin typeface="+mj-lt"/>
              </a:rPr>
              <a:t>A range of activities including practice and knowledge recall</a:t>
            </a:r>
          </a:p>
        </p:txBody>
      </p:sp>
      <p:cxnSp>
        <p:nvCxnSpPr>
          <p:cNvPr id="19" name="Straight Arrow Connector 18"/>
          <p:cNvCxnSpPr/>
          <p:nvPr/>
        </p:nvCxnSpPr>
        <p:spPr>
          <a:xfrm>
            <a:off x="5391807" y="1998856"/>
            <a:ext cx="2301765" cy="16704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7756561" y="3047618"/>
            <a:ext cx="3173959" cy="156966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2400" dirty="0">
                <a:latin typeface="+mj-lt"/>
              </a:rPr>
              <a:t>Pay extra attention to the </a:t>
            </a:r>
            <a:r>
              <a:rPr lang="en-GB" sz="2400" dirty="0">
                <a:solidFill>
                  <a:srgbClr val="FF0000"/>
                </a:solidFill>
                <a:latin typeface="+mj-lt"/>
              </a:rPr>
              <a:t>RED</a:t>
            </a:r>
            <a:r>
              <a:rPr lang="en-GB" sz="2400" dirty="0">
                <a:latin typeface="+mj-lt"/>
              </a:rPr>
              <a:t> – complete activities to move it to amber/green</a:t>
            </a:r>
          </a:p>
        </p:txBody>
      </p:sp>
      <p:sp>
        <p:nvSpPr>
          <p:cNvPr id="23" name="TextBox 22"/>
          <p:cNvSpPr txBox="1"/>
          <p:nvPr/>
        </p:nvSpPr>
        <p:spPr>
          <a:xfrm>
            <a:off x="6866802" y="4974536"/>
            <a:ext cx="4966138" cy="1631216"/>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GB" sz="2000" dirty="0">
                <a:latin typeface="+mj-lt"/>
              </a:rPr>
              <a:t>This is a really easy way to keep track of what you have done for each subject. You should feel confident that you have revised a full subject when you complete a subject checklist!</a:t>
            </a:r>
          </a:p>
        </p:txBody>
      </p:sp>
    </p:spTree>
    <p:extLst>
      <p:ext uri="{BB962C8B-B14F-4D97-AF65-F5344CB8AC3E}">
        <p14:creationId xmlns:p14="http://schemas.microsoft.com/office/powerpoint/2010/main" val="3981733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113" y="122761"/>
            <a:ext cx="422667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r>
              <a:rPr lang="en-GB" i="1" dirty="0"/>
              <a:t>A ‘</a:t>
            </a:r>
            <a:r>
              <a:rPr lang="en-GB" b="1" i="1" dirty="0"/>
              <a:t>How to Guide</a:t>
            </a:r>
            <a:r>
              <a:rPr lang="en-GB" i="1" dirty="0"/>
              <a:t>’ to Revising the </a:t>
            </a:r>
            <a:r>
              <a:rPr lang="en-GB" i="1" u="sng" dirty="0"/>
              <a:t>Right</a:t>
            </a:r>
            <a:r>
              <a:rPr lang="en-GB" i="1" dirty="0"/>
              <a:t> Way</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8122" t="20023" r="18613" b="19287"/>
          <a:stretch/>
        </p:blipFill>
        <p:spPr>
          <a:xfrm>
            <a:off x="11240814" y="157655"/>
            <a:ext cx="777764" cy="746112"/>
          </a:xfrm>
          <a:prstGeom prst="rect">
            <a:avLst/>
          </a:prstGeom>
        </p:spPr>
      </p:pic>
      <p:sp>
        <p:nvSpPr>
          <p:cNvPr id="10" name="Rectangle 9"/>
          <p:cNvSpPr/>
          <p:nvPr/>
        </p:nvSpPr>
        <p:spPr>
          <a:xfrm>
            <a:off x="120113" y="672601"/>
            <a:ext cx="5587171" cy="769441"/>
          </a:xfrm>
          <a:prstGeom prst="rect">
            <a:avLst/>
          </a:prstGeom>
          <a:noFill/>
        </p:spPr>
        <p:txBody>
          <a:bodyPr wrap="none" lIns="91440" tIns="45720" rIns="91440" bIns="45720">
            <a:spAutoFit/>
          </a:bodyPr>
          <a:lstStyle/>
          <a:p>
            <a:pPr algn="ctr"/>
            <a:r>
              <a:rPr lang="en-US" sz="4400" b="1" cap="none" spc="0" dirty="0">
                <a:ln w="12700">
                  <a:solidFill>
                    <a:schemeClr val="accent5"/>
                  </a:solidFill>
                  <a:prstDash val="solid"/>
                </a:ln>
                <a:pattFill prst="ltDnDiag">
                  <a:fgClr>
                    <a:schemeClr val="accent5">
                      <a:lumMod val="60000"/>
                      <a:lumOff val="40000"/>
                    </a:schemeClr>
                  </a:fgClr>
                  <a:bgClr>
                    <a:schemeClr val="bg1"/>
                  </a:bgClr>
                </a:pattFill>
                <a:effectLst/>
              </a:rPr>
              <a:t>Information Gathering:</a:t>
            </a: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189" y="4427550"/>
            <a:ext cx="3116758" cy="2094072"/>
          </a:xfrm>
          <a:prstGeom prst="rect">
            <a:avLst/>
          </a:prstGeom>
        </p:spPr>
      </p:pic>
      <p:sp>
        <p:nvSpPr>
          <p:cNvPr id="12" name="TextBox 11"/>
          <p:cNvSpPr txBox="1"/>
          <p:nvPr/>
        </p:nvSpPr>
        <p:spPr>
          <a:xfrm>
            <a:off x="278306" y="1488040"/>
            <a:ext cx="3326524" cy="286232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marL="342900" indent="-342900">
              <a:buAutoNum type="arabicPeriod"/>
            </a:pPr>
            <a:r>
              <a:rPr lang="en-GB" sz="2000" b="1" u="sng" dirty="0">
                <a:latin typeface="+mj-lt"/>
              </a:rPr>
              <a:t>Mind Maps</a:t>
            </a:r>
          </a:p>
          <a:p>
            <a:pPr marL="342900" indent="-342900">
              <a:buAutoNum type="arabicPeriod"/>
            </a:pPr>
            <a:endParaRPr lang="en-GB" sz="2000" dirty="0">
              <a:latin typeface="+mj-lt"/>
            </a:endParaRPr>
          </a:p>
          <a:p>
            <a:pPr marL="285750" indent="-285750">
              <a:buFont typeface="Arial" panose="020B0604020202020204" pitchFamily="34" charset="0"/>
              <a:buChar char="•"/>
            </a:pPr>
            <a:r>
              <a:rPr lang="en-GB" sz="2000" dirty="0">
                <a:latin typeface="+mj-lt"/>
              </a:rPr>
              <a:t>Name of the topic in the middle (taken from the specification)</a:t>
            </a:r>
          </a:p>
          <a:p>
            <a:pPr marL="285750" indent="-285750">
              <a:buFont typeface="Arial" panose="020B0604020202020204" pitchFamily="34" charset="0"/>
              <a:buChar char="•"/>
            </a:pPr>
            <a:r>
              <a:rPr lang="en-GB" sz="2000" dirty="0">
                <a:latin typeface="+mj-lt"/>
              </a:rPr>
              <a:t>Add different parts of the topic to it</a:t>
            </a:r>
          </a:p>
          <a:p>
            <a:pPr marL="285750" indent="-285750">
              <a:buFont typeface="Arial" panose="020B0604020202020204" pitchFamily="34" charset="0"/>
              <a:buChar char="•"/>
            </a:pPr>
            <a:r>
              <a:rPr lang="en-GB" sz="2000" dirty="0">
                <a:latin typeface="+mj-lt"/>
              </a:rPr>
              <a:t>Use images/colours/highlighters</a:t>
            </a:r>
          </a:p>
        </p:txBody>
      </p:sp>
      <p:sp>
        <p:nvSpPr>
          <p:cNvPr id="13" name="TextBox 12"/>
          <p:cNvSpPr txBox="1"/>
          <p:nvPr/>
        </p:nvSpPr>
        <p:spPr>
          <a:xfrm>
            <a:off x="4419382" y="1488040"/>
            <a:ext cx="3326524" cy="286232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2000" b="1" dirty="0">
                <a:latin typeface="+mj-lt"/>
              </a:rPr>
              <a:t>2. </a:t>
            </a:r>
            <a:r>
              <a:rPr lang="en-GB" sz="2000" b="1" u="sng" dirty="0">
                <a:latin typeface="+mj-lt"/>
              </a:rPr>
              <a:t>Flow Charts</a:t>
            </a:r>
          </a:p>
          <a:p>
            <a:pPr marL="342900" indent="-342900">
              <a:buFont typeface="Arial" panose="020B0604020202020204" pitchFamily="34" charset="0"/>
              <a:buChar char="•"/>
            </a:pPr>
            <a:endParaRPr lang="en-GB" sz="2000" b="1" u="sng" dirty="0">
              <a:latin typeface="+mj-lt"/>
            </a:endParaRPr>
          </a:p>
          <a:p>
            <a:pPr marL="342900" indent="-342900">
              <a:buFont typeface="Arial" panose="020B0604020202020204" pitchFamily="34" charset="0"/>
              <a:buChar char="•"/>
            </a:pPr>
            <a:r>
              <a:rPr lang="en-US" sz="2000" dirty="0">
                <a:latin typeface="+mj-lt"/>
              </a:rPr>
              <a:t>Particularly useful in subjects like Science, </a:t>
            </a:r>
            <a:r>
              <a:rPr lang="en-US" sz="2000" dirty="0" err="1">
                <a:latin typeface="+mj-lt"/>
              </a:rPr>
              <a:t>Maths</a:t>
            </a:r>
            <a:r>
              <a:rPr lang="en-US" sz="2000" dirty="0">
                <a:latin typeface="+mj-lt"/>
              </a:rPr>
              <a:t> and Geography</a:t>
            </a:r>
          </a:p>
          <a:p>
            <a:pPr marL="342900" indent="-342900">
              <a:buFont typeface="Arial" panose="020B0604020202020204" pitchFamily="34" charset="0"/>
              <a:buChar char="•"/>
            </a:pPr>
            <a:r>
              <a:rPr lang="en-US" sz="2000" dirty="0">
                <a:latin typeface="+mj-lt"/>
              </a:rPr>
              <a:t>Shows understanding of processes</a:t>
            </a:r>
          </a:p>
          <a:p>
            <a:pPr marL="342900" indent="-342900">
              <a:buFont typeface="Arial" panose="020B0604020202020204" pitchFamily="34" charset="0"/>
              <a:buChar char="•"/>
            </a:pPr>
            <a:r>
              <a:rPr lang="en-US" sz="2000" dirty="0">
                <a:latin typeface="+mj-lt"/>
              </a:rPr>
              <a:t>Breaks a subject down into small steps</a:t>
            </a:r>
          </a:p>
        </p:txBody>
      </p:sp>
      <p:sp>
        <p:nvSpPr>
          <p:cNvPr id="14" name="TextBox 13"/>
          <p:cNvSpPr txBox="1"/>
          <p:nvPr/>
        </p:nvSpPr>
        <p:spPr>
          <a:xfrm>
            <a:off x="8560458" y="1488040"/>
            <a:ext cx="3458120" cy="286232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2000" b="1" dirty="0">
                <a:latin typeface="+mj-lt"/>
              </a:rPr>
              <a:t>3. </a:t>
            </a:r>
            <a:r>
              <a:rPr lang="en-GB" sz="2000" b="1" u="sng" dirty="0">
                <a:latin typeface="+mj-lt"/>
              </a:rPr>
              <a:t>Mnemonics</a:t>
            </a:r>
          </a:p>
          <a:p>
            <a:endParaRPr lang="en-GB" sz="2000" b="1" u="sng" dirty="0">
              <a:latin typeface="+mj-lt"/>
            </a:endParaRPr>
          </a:p>
          <a:p>
            <a:pPr marL="342900" indent="-342900">
              <a:buFont typeface="Arial" panose="020B0604020202020204" pitchFamily="34" charset="0"/>
              <a:buChar char="•"/>
            </a:pPr>
            <a:r>
              <a:rPr lang="en-US" sz="2000" dirty="0">
                <a:latin typeface="+mj-lt"/>
              </a:rPr>
              <a:t>Form associations with information that is difficult to recall. </a:t>
            </a:r>
          </a:p>
          <a:p>
            <a:pPr marL="342900" indent="-342900">
              <a:buFont typeface="Arial" panose="020B0604020202020204" pitchFamily="34" charset="0"/>
              <a:buChar char="•"/>
            </a:pPr>
            <a:r>
              <a:rPr lang="en-US" sz="2000" dirty="0">
                <a:latin typeface="+mj-lt"/>
              </a:rPr>
              <a:t>Create vivid mental pictures</a:t>
            </a:r>
          </a:p>
          <a:p>
            <a:pPr marL="342900" indent="-342900">
              <a:buFont typeface="Arial" panose="020B0604020202020204" pitchFamily="34" charset="0"/>
              <a:buChar char="•"/>
            </a:pPr>
            <a:r>
              <a:rPr lang="en-US" sz="2000" dirty="0">
                <a:latin typeface="+mj-lt"/>
              </a:rPr>
              <a:t>Make up stories to remember a sequence of information</a:t>
            </a:r>
          </a:p>
        </p:txBody>
      </p:sp>
      <p:pic>
        <p:nvPicPr>
          <p:cNvPr id="15" name="Picture 14"/>
          <p:cNvPicPr/>
          <p:nvPr/>
        </p:nvPicPr>
        <p:blipFill>
          <a:blip r:embed="rId4" cstate="print"/>
          <a:srcRect l="1737" t="5468" r="1924" b="2718"/>
          <a:stretch>
            <a:fillRect/>
          </a:stretch>
        </p:blipFill>
        <p:spPr bwMode="auto">
          <a:xfrm>
            <a:off x="4419382" y="4761186"/>
            <a:ext cx="3236704" cy="1936411"/>
          </a:xfrm>
          <a:prstGeom prst="rect">
            <a:avLst/>
          </a:prstGeom>
          <a:noFill/>
          <a:ln w="9525">
            <a:noFill/>
            <a:miter lim="800000"/>
            <a:headEnd/>
            <a:tailEnd/>
          </a:ln>
        </p:spPr>
      </p:pic>
      <p:pic>
        <p:nvPicPr>
          <p:cNvPr id="16" name="Picture 15"/>
          <p:cNvPicPr>
            <a:picLocks noChangeAspect="1"/>
          </p:cNvPicPr>
          <p:nvPr/>
        </p:nvPicPr>
        <p:blipFill rotWithShape="1">
          <a:blip r:embed="rId5">
            <a:extLst>
              <a:ext uri="{28A0092B-C50C-407E-A947-70E740481C1C}">
                <a14:useLocalDpi xmlns:a14="http://schemas.microsoft.com/office/drawing/2010/main" val="0"/>
              </a:ext>
            </a:extLst>
          </a:blip>
          <a:srcRect t="54073"/>
          <a:stretch/>
        </p:blipFill>
        <p:spPr>
          <a:xfrm>
            <a:off x="8435128" y="5354218"/>
            <a:ext cx="3708778" cy="1343379"/>
          </a:xfrm>
          <a:prstGeom prst="rect">
            <a:avLst/>
          </a:prstGeom>
        </p:spPr>
      </p:pic>
      <p:sp>
        <p:nvSpPr>
          <p:cNvPr id="17" name="TextBox 16"/>
          <p:cNvSpPr txBox="1"/>
          <p:nvPr/>
        </p:nvSpPr>
        <p:spPr>
          <a:xfrm>
            <a:off x="8752025" y="4761186"/>
            <a:ext cx="3074985" cy="400110"/>
          </a:xfrm>
          <a:prstGeom prst="rect">
            <a:avLst/>
          </a:prstGeom>
          <a:solidFill>
            <a:srgbClr val="BC49CF"/>
          </a:solidFill>
        </p:spPr>
        <p:txBody>
          <a:bodyPr wrap="square" rtlCol="0">
            <a:spAutoFit/>
          </a:bodyPr>
          <a:lstStyle/>
          <a:p>
            <a:r>
              <a:rPr lang="en-US" sz="2000" dirty="0">
                <a:latin typeface="+mj-lt"/>
              </a:rPr>
              <a:t>Glacial Features….’Chap Rut’</a:t>
            </a:r>
            <a:endParaRPr lang="en-GB" sz="2000" dirty="0">
              <a:latin typeface="+mj-lt"/>
            </a:endParaRPr>
          </a:p>
        </p:txBody>
      </p:sp>
    </p:spTree>
    <p:extLst>
      <p:ext uri="{BB962C8B-B14F-4D97-AF65-F5344CB8AC3E}">
        <p14:creationId xmlns:p14="http://schemas.microsoft.com/office/powerpoint/2010/main" val="3384898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113" y="122761"/>
            <a:ext cx="422667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r>
              <a:rPr lang="en-GB" i="1" dirty="0"/>
              <a:t>A ‘</a:t>
            </a:r>
            <a:r>
              <a:rPr lang="en-GB" b="1" i="1" dirty="0"/>
              <a:t>How to Guide</a:t>
            </a:r>
            <a:r>
              <a:rPr lang="en-GB" i="1" dirty="0"/>
              <a:t>’ to Revising the </a:t>
            </a:r>
            <a:r>
              <a:rPr lang="en-GB" i="1" u="sng" dirty="0"/>
              <a:t>Right</a:t>
            </a:r>
            <a:r>
              <a:rPr lang="en-GB" i="1" dirty="0"/>
              <a:t> Way</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8122" t="20023" r="18613" b="19287"/>
          <a:stretch/>
        </p:blipFill>
        <p:spPr>
          <a:xfrm>
            <a:off x="11240814" y="157655"/>
            <a:ext cx="777764" cy="746112"/>
          </a:xfrm>
          <a:prstGeom prst="rect">
            <a:avLst/>
          </a:prstGeom>
        </p:spPr>
      </p:pic>
      <p:sp>
        <p:nvSpPr>
          <p:cNvPr id="6" name="Rectangle 5"/>
          <p:cNvSpPr/>
          <p:nvPr/>
        </p:nvSpPr>
        <p:spPr>
          <a:xfrm>
            <a:off x="120113" y="672601"/>
            <a:ext cx="5570499" cy="769441"/>
          </a:xfrm>
          <a:prstGeom prst="rect">
            <a:avLst/>
          </a:prstGeom>
          <a:noFill/>
        </p:spPr>
        <p:txBody>
          <a:bodyPr wrap="none" lIns="91440" tIns="45720" rIns="91440" bIns="45720">
            <a:spAutoFit/>
          </a:bodyPr>
          <a:lstStyle/>
          <a:p>
            <a:pPr algn="ctr"/>
            <a:r>
              <a:rPr lang="en-US" sz="4400" b="1" cap="none" spc="0" dirty="0">
                <a:ln w="12700">
                  <a:solidFill>
                    <a:schemeClr val="accent5"/>
                  </a:solidFill>
                  <a:prstDash val="solid"/>
                </a:ln>
                <a:pattFill prst="ltDnDiag">
                  <a:fgClr>
                    <a:schemeClr val="accent5">
                      <a:lumMod val="60000"/>
                      <a:lumOff val="40000"/>
                    </a:schemeClr>
                  </a:fgClr>
                  <a:bgClr>
                    <a:schemeClr val="bg1"/>
                  </a:bgClr>
                </a:pattFill>
                <a:effectLst/>
              </a:rPr>
              <a:t>Reduce and Transform:</a:t>
            </a:r>
          </a:p>
        </p:txBody>
      </p:sp>
      <p:pic>
        <p:nvPicPr>
          <p:cNvPr id="3" name="Picture 2"/>
          <p:cNvPicPr>
            <a:picLocks noChangeAspect="1"/>
          </p:cNvPicPr>
          <p:nvPr/>
        </p:nvPicPr>
        <p:blipFill rotWithShape="1">
          <a:blip r:embed="rId3"/>
          <a:srcRect l="58506" t="30345" r="10977" b="18621"/>
          <a:stretch/>
        </p:blipFill>
        <p:spPr>
          <a:xfrm>
            <a:off x="7118131" y="1800488"/>
            <a:ext cx="3468413" cy="4350214"/>
          </a:xfrm>
          <a:prstGeom prst="rect">
            <a:avLst/>
          </a:prstGeom>
          <a:ln>
            <a:solidFill>
              <a:schemeClr val="accent2">
                <a:lumMod val="40000"/>
                <a:lumOff val="60000"/>
              </a:schemeClr>
            </a:solidFill>
          </a:ln>
        </p:spPr>
      </p:pic>
      <p:sp>
        <p:nvSpPr>
          <p:cNvPr id="7" name="TextBox 6"/>
          <p:cNvSpPr txBox="1"/>
          <p:nvPr/>
        </p:nvSpPr>
        <p:spPr>
          <a:xfrm>
            <a:off x="6463863" y="307427"/>
            <a:ext cx="4776951" cy="1200329"/>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GB" sz="2400" u="sng" dirty="0">
                <a:latin typeface="+mj-lt"/>
              </a:rPr>
              <a:t>Transform</a:t>
            </a:r>
            <a:r>
              <a:rPr lang="en-GB" sz="2400" dirty="0">
                <a:latin typeface="+mj-lt"/>
              </a:rPr>
              <a:t> Seamus Heaney’s ‘</a:t>
            </a:r>
            <a:r>
              <a:rPr lang="en-GB" sz="2400" i="1" dirty="0">
                <a:latin typeface="+mj-lt"/>
              </a:rPr>
              <a:t>Storm on the Island</a:t>
            </a:r>
            <a:r>
              <a:rPr lang="en-GB" sz="2400" dirty="0">
                <a:latin typeface="+mj-lt"/>
              </a:rPr>
              <a:t>’ into images to show the </a:t>
            </a:r>
            <a:r>
              <a:rPr lang="en-GB" sz="2400" b="1" dirty="0">
                <a:latin typeface="+mj-lt"/>
              </a:rPr>
              <a:t>key themes</a:t>
            </a: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833318">
            <a:off x="10813262" y="4384196"/>
            <a:ext cx="980071" cy="980071"/>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095836">
            <a:off x="5647214" y="3338556"/>
            <a:ext cx="1274081" cy="1274081"/>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479836">
            <a:off x="10738694" y="2739178"/>
            <a:ext cx="1112703" cy="626679"/>
          </a:xfrm>
          <a:prstGeom prst="rect">
            <a:avLst/>
          </a:prstGeom>
        </p:spPr>
      </p:pic>
      <p:pic>
        <p:nvPicPr>
          <p:cNvPr id="11" name="Picture 10"/>
          <p:cNvPicPr>
            <a:picLocks noChangeAspect="1"/>
          </p:cNvPicPr>
          <p:nvPr/>
        </p:nvPicPr>
        <p:blipFill rotWithShape="1">
          <a:blip r:embed="rId7" cstate="print">
            <a:extLst>
              <a:ext uri="{28A0092B-C50C-407E-A947-70E740481C1C}">
                <a14:useLocalDpi xmlns:a14="http://schemas.microsoft.com/office/drawing/2010/main" val="0"/>
              </a:ext>
            </a:extLst>
          </a:blip>
          <a:srcRect r="49331" b="53793"/>
          <a:stretch/>
        </p:blipFill>
        <p:spPr>
          <a:xfrm rot="460559">
            <a:off x="6127827" y="2093375"/>
            <a:ext cx="817880" cy="930166"/>
          </a:xfrm>
          <a:prstGeom prst="rect">
            <a:avLst/>
          </a:prstGeom>
        </p:spPr>
      </p:pic>
      <p:sp>
        <p:nvSpPr>
          <p:cNvPr id="12" name="TextBox 11"/>
          <p:cNvSpPr txBox="1"/>
          <p:nvPr/>
        </p:nvSpPr>
        <p:spPr>
          <a:xfrm>
            <a:off x="706072" y="2042920"/>
            <a:ext cx="4398579" cy="2862322"/>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dirty="0">
                <a:latin typeface="+mj-lt"/>
              </a:rPr>
              <a:t>‘</a:t>
            </a:r>
            <a:r>
              <a:rPr lang="en-GB" sz="2000" b="1" dirty="0">
                <a:latin typeface="+mj-lt"/>
              </a:rPr>
              <a:t>Sustainable communities </a:t>
            </a:r>
            <a:r>
              <a:rPr lang="en-GB" sz="2000" dirty="0">
                <a:latin typeface="+mj-lt"/>
              </a:rPr>
              <a:t>are places where people want to live and work, now and in the future. They meet the diverse needs of existing and future residents, are sensitive to their environment, and contribute to a high quality of life. They are safe and inclusive, well planned, built and run, and offer equality of opportunity and good services for all.’</a:t>
            </a:r>
          </a:p>
        </p:txBody>
      </p:sp>
      <p:sp>
        <p:nvSpPr>
          <p:cNvPr id="13" name="TextBox 12"/>
          <p:cNvSpPr txBox="1"/>
          <p:nvPr/>
        </p:nvSpPr>
        <p:spPr>
          <a:xfrm>
            <a:off x="516885" y="5094890"/>
            <a:ext cx="4764563" cy="156966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GB" sz="2400" u="sng" dirty="0">
                <a:latin typeface="+mj-lt"/>
              </a:rPr>
              <a:t>Reduce</a:t>
            </a:r>
            <a:r>
              <a:rPr lang="en-GB" sz="2400" dirty="0">
                <a:latin typeface="+mj-lt"/>
              </a:rPr>
              <a:t> this definition of a </a:t>
            </a:r>
            <a:r>
              <a:rPr lang="en-GB" sz="2400" i="1" dirty="0">
                <a:latin typeface="+mj-lt"/>
              </a:rPr>
              <a:t>sustainable community </a:t>
            </a:r>
            <a:r>
              <a:rPr lang="en-GB" sz="2400" dirty="0">
                <a:latin typeface="+mj-lt"/>
              </a:rPr>
              <a:t>into 10 words. What features of New Islington fit this description?</a:t>
            </a:r>
            <a:endParaRPr lang="en-GB" sz="2400" b="1" dirty="0">
              <a:latin typeface="+mj-lt"/>
            </a:endParaRPr>
          </a:p>
        </p:txBody>
      </p:sp>
    </p:spTree>
    <p:extLst>
      <p:ext uri="{BB962C8B-B14F-4D97-AF65-F5344CB8AC3E}">
        <p14:creationId xmlns:p14="http://schemas.microsoft.com/office/powerpoint/2010/main" val="517606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113" y="122761"/>
            <a:ext cx="422667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r>
              <a:rPr lang="en-GB" i="1" dirty="0"/>
              <a:t>A ‘</a:t>
            </a:r>
            <a:r>
              <a:rPr lang="en-GB" b="1" i="1" dirty="0"/>
              <a:t>How to Guide</a:t>
            </a:r>
            <a:r>
              <a:rPr lang="en-GB" i="1" dirty="0"/>
              <a:t>’ to Revising the </a:t>
            </a:r>
            <a:r>
              <a:rPr lang="en-GB" i="1" u="sng" dirty="0"/>
              <a:t>Right</a:t>
            </a:r>
            <a:r>
              <a:rPr lang="en-GB" i="1" dirty="0"/>
              <a:t> Way</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8122" t="20023" r="18613" b="19287"/>
          <a:stretch/>
        </p:blipFill>
        <p:spPr>
          <a:xfrm>
            <a:off x="11240814" y="157655"/>
            <a:ext cx="777764" cy="746112"/>
          </a:xfrm>
          <a:prstGeom prst="rect">
            <a:avLst/>
          </a:prstGeom>
        </p:spPr>
      </p:pic>
      <p:sp>
        <p:nvSpPr>
          <p:cNvPr id="6" name="Rectangle 5"/>
          <p:cNvSpPr/>
          <p:nvPr/>
        </p:nvSpPr>
        <p:spPr>
          <a:xfrm>
            <a:off x="120113" y="672601"/>
            <a:ext cx="2195281" cy="769441"/>
          </a:xfrm>
          <a:prstGeom prst="rect">
            <a:avLst/>
          </a:prstGeom>
          <a:noFill/>
        </p:spPr>
        <p:txBody>
          <a:bodyPr wrap="none" lIns="91440" tIns="45720" rIns="91440" bIns="45720">
            <a:spAutoFit/>
          </a:bodyPr>
          <a:lstStyle/>
          <a:p>
            <a:pPr algn="ctr"/>
            <a:r>
              <a:rPr lang="en-US" sz="4400" b="1" cap="none" spc="0" dirty="0">
                <a:ln w="12700">
                  <a:solidFill>
                    <a:schemeClr val="accent5"/>
                  </a:solidFill>
                  <a:prstDash val="solid"/>
                </a:ln>
                <a:pattFill prst="ltDnDiag">
                  <a:fgClr>
                    <a:schemeClr val="accent5">
                      <a:lumMod val="60000"/>
                      <a:lumOff val="40000"/>
                    </a:schemeClr>
                  </a:fgClr>
                  <a:bgClr>
                    <a:schemeClr val="bg1"/>
                  </a:bgClr>
                </a:pattFill>
                <a:effectLst/>
              </a:rPr>
              <a:t>Practice: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5561" y="307427"/>
            <a:ext cx="2640725" cy="2640725"/>
          </a:xfrm>
          <a:prstGeom prst="rect">
            <a:avLst/>
          </a:prstGeom>
        </p:spPr>
      </p:pic>
      <p:sp>
        <p:nvSpPr>
          <p:cNvPr id="3" name="TextBox 2"/>
          <p:cNvSpPr txBox="1"/>
          <p:nvPr/>
        </p:nvSpPr>
        <p:spPr>
          <a:xfrm>
            <a:off x="331076" y="1852802"/>
            <a:ext cx="4745420" cy="390876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marL="285750" indent="-285750">
              <a:buFont typeface="Arial" panose="020B0604020202020204" pitchFamily="34" charset="0"/>
              <a:buChar char="•"/>
            </a:pPr>
            <a:r>
              <a:rPr lang="en-GB" sz="2800" dirty="0">
                <a:latin typeface="+mj-lt"/>
              </a:rPr>
              <a:t>Revision needs to be </a:t>
            </a:r>
            <a:r>
              <a:rPr lang="en-GB" sz="2800" b="1" dirty="0">
                <a:latin typeface="+mj-lt"/>
              </a:rPr>
              <a:t>active</a:t>
            </a:r>
          </a:p>
          <a:p>
            <a:pPr marL="285750" indent="-285750">
              <a:buFont typeface="Arial" panose="020B0604020202020204" pitchFamily="34" charset="0"/>
              <a:buChar char="•"/>
            </a:pPr>
            <a:endParaRPr lang="en-GB" sz="2800" b="1" dirty="0">
              <a:latin typeface="+mj-lt"/>
            </a:endParaRPr>
          </a:p>
          <a:p>
            <a:pPr marL="285750" indent="-285750">
              <a:buFont typeface="Arial" panose="020B0604020202020204" pitchFamily="34" charset="0"/>
              <a:buChar char="•"/>
            </a:pPr>
            <a:r>
              <a:rPr lang="en-GB" sz="2400" i="1" dirty="0">
                <a:latin typeface="+mj-lt"/>
              </a:rPr>
              <a:t>For example</a:t>
            </a:r>
            <a:r>
              <a:rPr lang="en-GB" sz="2400" dirty="0">
                <a:latin typeface="+mj-lt"/>
              </a:rPr>
              <a:t>:</a:t>
            </a:r>
          </a:p>
          <a:p>
            <a:pPr marL="742950" lvl="1" indent="-285750">
              <a:buFont typeface="Arial" panose="020B0604020202020204" pitchFamily="34" charset="0"/>
              <a:buChar char="•"/>
            </a:pPr>
            <a:r>
              <a:rPr lang="en-GB" sz="2400" dirty="0">
                <a:latin typeface="+mj-lt"/>
              </a:rPr>
              <a:t>Complete a revision clock,</a:t>
            </a:r>
          </a:p>
          <a:p>
            <a:pPr marL="742950" lvl="1" indent="-285750">
              <a:buFont typeface="Arial" panose="020B0604020202020204" pitchFamily="34" charset="0"/>
              <a:buChar char="•"/>
            </a:pPr>
            <a:r>
              <a:rPr lang="en-GB" sz="2400" dirty="0">
                <a:latin typeface="+mj-lt"/>
              </a:rPr>
              <a:t>Have a break, </a:t>
            </a:r>
          </a:p>
          <a:p>
            <a:pPr marL="742950" lvl="1" indent="-285750">
              <a:buFont typeface="Arial" panose="020B0604020202020204" pitchFamily="34" charset="0"/>
              <a:buChar char="•"/>
            </a:pPr>
            <a:r>
              <a:rPr lang="en-GB" sz="2400" dirty="0">
                <a:latin typeface="+mj-lt"/>
              </a:rPr>
              <a:t>Complete a timed exam question on what you have just revised,</a:t>
            </a:r>
          </a:p>
          <a:p>
            <a:pPr marL="742950" lvl="1" indent="-285750">
              <a:buFont typeface="Arial" panose="020B0604020202020204" pitchFamily="34" charset="0"/>
              <a:buChar char="•"/>
            </a:pPr>
            <a:r>
              <a:rPr lang="en-GB" sz="2400" dirty="0">
                <a:latin typeface="+mj-lt"/>
              </a:rPr>
              <a:t>Use your revision clock to mark your exam question</a:t>
            </a: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735214">
            <a:off x="5122294" y="4052890"/>
            <a:ext cx="3246201" cy="2298310"/>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8575413" y="3807183"/>
            <a:ext cx="3443165" cy="286232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GB" sz="2000" dirty="0">
                <a:latin typeface="+mj-lt"/>
              </a:rPr>
              <a:t>To practice </a:t>
            </a:r>
            <a:r>
              <a:rPr lang="en-GB" sz="2000" b="1" dirty="0">
                <a:latin typeface="+mj-lt"/>
              </a:rPr>
              <a:t>recalling knowledge</a:t>
            </a:r>
            <a:r>
              <a:rPr lang="en-GB" sz="2000" dirty="0">
                <a:latin typeface="+mj-lt"/>
              </a:rPr>
              <a:t>:</a:t>
            </a:r>
          </a:p>
          <a:p>
            <a:endParaRPr lang="en-GB" sz="2000" dirty="0">
              <a:latin typeface="+mj-lt"/>
            </a:endParaRPr>
          </a:p>
          <a:p>
            <a:r>
              <a:rPr lang="en-GB" sz="2000" dirty="0">
                <a:latin typeface="+mj-lt"/>
              </a:rPr>
              <a:t>Try completing a revision clock from memory</a:t>
            </a:r>
          </a:p>
          <a:p>
            <a:endParaRPr lang="en-GB" sz="2000" dirty="0">
              <a:latin typeface="+mj-lt"/>
            </a:endParaRPr>
          </a:p>
          <a:p>
            <a:r>
              <a:rPr lang="en-GB" sz="2000" dirty="0">
                <a:latin typeface="+mj-lt"/>
              </a:rPr>
              <a:t>Then using a different colour fill in what you have missed with your exercise book and revision guide</a:t>
            </a:r>
          </a:p>
        </p:txBody>
      </p:sp>
      <p:sp>
        <p:nvSpPr>
          <p:cNvPr id="9" name="TextBox 8"/>
          <p:cNvSpPr txBox="1"/>
          <p:nvPr/>
        </p:nvSpPr>
        <p:spPr>
          <a:xfrm>
            <a:off x="8102732" y="125403"/>
            <a:ext cx="3001636" cy="347787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GB" sz="2000" dirty="0">
                <a:latin typeface="+mj-lt"/>
              </a:rPr>
              <a:t>Know the </a:t>
            </a:r>
            <a:r>
              <a:rPr lang="en-GB" sz="2000" b="1" dirty="0">
                <a:latin typeface="+mj-lt"/>
              </a:rPr>
              <a:t>timings of the exam</a:t>
            </a:r>
          </a:p>
          <a:p>
            <a:endParaRPr lang="en-GB" sz="2000" dirty="0">
              <a:latin typeface="+mj-lt"/>
            </a:endParaRPr>
          </a:p>
          <a:p>
            <a:r>
              <a:rPr lang="en-GB" sz="2000" dirty="0">
                <a:latin typeface="+mj-lt"/>
              </a:rPr>
              <a:t>If you have 30 mins to complete 30 marks, spend about 1 min per mark – eg 9 mins for a 9 mark question</a:t>
            </a:r>
          </a:p>
          <a:p>
            <a:endParaRPr lang="en-GB" sz="2000" dirty="0">
              <a:latin typeface="+mj-lt"/>
            </a:endParaRPr>
          </a:p>
          <a:p>
            <a:r>
              <a:rPr lang="en-GB" sz="2000" dirty="0">
                <a:latin typeface="+mj-lt"/>
              </a:rPr>
              <a:t>Practice these timings at home</a:t>
            </a:r>
          </a:p>
        </p:txBody>
      </p:sp>
    </p:spTree>
    <p:extLst>
      <p:ext uri="{BB962C8B-B14F-4D97-AF65-F5344CB8AC3E}">
        <p14:creationId xmlns:p14="http://schemas.microsoft.com/office/powerpoint/2010/main" val="28128165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113" y="122761"/>
            <a:ext cx="422667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r>
              <a:rPr lang="en-GB" i="1" dirty="0"/>
              <a:t>A ‘</a:t>
            </a:r>
            <a:r>
              <a:rPr lang="en-GB" b="1" i="1" dirty="0"/>
              <a:t>How to Guide</a:t>
            </a:r>
            <a:r>
              <a:rPr lang="en-GB" i="1" dirty="0"/>
              <a:t>’ to Revising the </a:t>
            </a:r>
            <a:r>
              <a:rPr lang="en-GB" i="1" u="sng" dirty="0"/>
              <a:t>Right</a:t>
            </a:r>
            <a:r>
              <a:rPr lang="en-GB" i="1" dirty="0"/>
              <a:t> Way</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8122" t="20023" r="18613" b="19287"/>
          <a:stretch/>
        </p:blipFill>
        <p:spPr>
          <a:xfrm>
            <a:off x="11240814" y="157655"/>
            <a:ext cx="777764" cy="746112"/>
          </a:xfrm>
          <a:prstGeom prst="rect">
            <a:avLst/>
          </a:prstGeom>
        </p:spPr>
      </p:pic>
      <p:sp>
        <p:nvSpPr>
          <p:cNvPr id="6" name="Rectangle 5"/>
          <p:cNvSpPr/>
          <p:nvPr/>
        </p:nvSpPr>
        <p:spPr>
          <a:xfrm>
            <a:off x="120113" y="537220"/>
            <a:ext cx="3888950" cy="769441"/>
          </a:xfrm>
          <a:prstGeom prst="rect">
            <a:avLst/>
          </a:prstGeom>
          <a:noFill/>
        </p:spPr>
        <p:txBody>
          <a:bodyPr wrap="none" lIns="91440" tIns="45720" rIns="91440" bIns="45720">
            <a:spAutoFit/>
          </a:bodyPr>
          <a:lstStyle/>
          <a:p>
            <a:pPr algn="ctr"/>
            <a:r>
              <a:rPr lang="en-US" sz="4400" b="1" u="sng" cap="none" spc="0" dirty="0">
                <a:ln w="12700">
                  <a:solidFill>
                    <a:schemeClr val="accent5"/>
                  </a:solidFill>
                  <a:prstDash val="solid"/>
                </a:ln>
                <a:pattFill prst="ltDnDiag">
                  <a:fgClr>
                    <a:schemeClr val="accent5">
                      <a:lumMod val="60000"/>
                      <a:lumOff val="40000"/>
                    </a:schemeClr>
                  </a:fgClr>
                  <a:bgClr>
                    <a:schemeClr val="bg1"/>
                  </a:bgClr>
                </a:pattFill>
                <a:effectLst/>
              </a:rPr>
              <a:t>Active Revision:</a:t>
            </a:r>
          </a:p>
        </p:txBody>
      </p:sp>
      <p:sp>
        <p:nvSpPr>
          <p:cNvPr id="2" name="TextBox 1"/>
          <p:cNvSpPr txBox="1"/>
          <p:nvPr/>
        </p:nvSpPr>
        <p:spPr>
          <a:xfrm>
            <a:off x="230472" y="1363507"/>
            <a:ext cx="5555473" cy="532453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sz="2000" dirty="0">
                <a:latin typeface="+mj-lt"/>
              </a:rPr>
              <a:t>Some other top tips:</a:t>
            </a:r>
          </a:p>
          <a:p>
            <a:endParaRPr lang="en-GB" sz="2000" dirty="0">
              <a:latin typeface="+mj-lt"/>
            </a:endParaRPr>
          </a:p>
          <a:p>
            <a:pPr marL="285750" indent="-285750">
              <a:buFont typeface="Arial" panose="020B0604020202020204" pitchFamily="34" charset="0"/>
              <a:buChar char="•"/>
            </a:pPr>
            <a:r>
              <a:rPr lang="en-GB" sz="2000" dirty="0">
                <a:latin typeface="+mj-lt"/>
              </a:rPr>
              <a:t>Go back over your old assessments/tests</a:t>
            </a:r>
          </a:p>
          <a:p>
            <a:pPr marL="742950" lvl="1" indent="-285750">
              <a:buFont typeface="Arial" panose="020B0604020202020204" pitchFamily="34" charset="0"/>
              <a:buChar char="•"/>
            </a:pPr>
            <a:r>
              <a:rPr lang="en-GB" sz="2000" dirty="0">
                <a:latin typeface="+mj-lt"/>
              </a:rPr>
              <a:t>Can you redo a question?</a:t>
            </a:r>
          </a:p>
          <a:p>
            <a:pPr marL="742950" lvl="1" indent="-285750">
              <a:buFont typeface="Arial" panose="020B0604020202020204" pitchFamily="34" charset="0"/>
              <a:buChar char="•"/>
            </a:pPr>
            <a:r>
              <a:rPr lang="en-GB" sz="2000" dirty="0">
                <a:latin typeface="+mj-lt"/>
              </a:rPr>
              <a:t>Look at the SMART marking targets – are they complete?</a:t>
            </a:r>
          </a:p>
          <a:p>
            <a:pPr marL="742950" lvl="1" indent="-285750">
              <a:buFont typeface="Arial" panose="020B0604020202020204" pitchFamily="34" charset="0"/>
              <a:buChar char="•"/>
            </a:pPr>
            <a:endParaRPr lang="en-GB" sz="2000" dirty="0">
              <a:latin typeface="+mj-lt"/>
            </a:endParaRPr>
          </a:p>
          <a:p>
            <a:pPr marL="285750" indent="-285750">
              <a:buFont typeface="Arial" panose="020B0604020202020204" pitchFamily="34" charset="0"/>
              <a:buChar char="•"/>
            </a:pPr>
            <a:r>
              <a:rPr lang="en-GB" sz="2000" dirty="0">
                <a:latin typeface="+mj-lt"/>
              </a:rPr>
              <a:t>Go back through your exercise books – have you completed all your SMART targets?</a:t>
            </a:r>
          </a:p>
          <a:p>
            <a:pPr marL="285750" indent="-285750">
              <a:buFont typeface="Arial" panose="020B0604020202020204" pitchFamily="34" charset="0"/>
              <a:buChar char="•"/>
            </a:pPr>
            <a:endParaRPr lang="en-GB" sz="2000" dirty="0">
              <a:latin typeface="+mj-lt"/>
            </a:endParaRPr>
          </a:p>
          <a:p>
            <a:pPr marL="285750" indent="-285750">
              <a:buFont typeface="Arial" panose="020B0604020202020204" pitchFamily="34" charset="0"/>
              <a:buChar char="•"/>
            </a:pPr>
            <a:r>
              <a:rPr lang="en-GB" sz="2000" dirty="0">
                <a:latin typeface="+mj-lt"/>
              </a:rPr>
              <a:t>What would be the worst question to come up? Write it out and plan an answer</a:t>
            </a:r>
          </a:p>
          <a:p>
            <a:pPr marL="285750" indent="-285750">
              <a:buFont typeface="Arial" panose="020B0604020202020204" pitchFamily="34" charset="0"/>
              <a:buChar char="•"/>
            </a:pPr>
            <a:endParaRPr lang="en-GB" sz="2000" dirty="0">
              <a:latin typeface="+mj-lt"/>
            </a:endParaRPr>
          </a:p>
          <a:p>
            <a:pPr marL="285750" indent="-285750">
              <a:buFont typeface="Arial" panose="020B0604020202020204" pitchFamily="34" charset="0"/>
              <a:buChar char="•"/>
            </a:pPr>
            <a:r>
              <a:rPr lang="en-GB" sz="2000" dirty="0">
                <a:latin typeface="+mj-lt"/>
              </a:rPr>
              <a:t>Spend some time practicing what you have learnt</a:t>
            </a:r>
          </a:p>
          <a:p>
            <a:pPr marL="285750" indent="-285750">
              <a:buFont typeface="Arial" panose="020B0604020202020204" pitchFamily="34" charset="0"/>
              <a:buChar char="•"/>
            </a:pPr>
            <a:endParaRPr lang="en-GB" sz="2000" dirty="0">
              <a:latin typeface="+mj-lt"/>
            </a:endParaRPr>
          </a:p>
          <a:p>
            <a:pPr marL="285750" indent="-285750">
              <a:buFont typeface="Arial" panose="020B0604020202020204" pitchFamily="34" charset="0"/>
              <a:buChar char="•"/>
            </a:pPr>
            <a:r>
              <a:rPr lang="en-GB" sz="2000" dirty="0">
                <a:latin typeface="+mj-lt"/>
              </a:rPr>
              <a:t>Revisit revised topics a few days later to see what you can remember</a:t>
            </a:r>
          </a:p>
        </p:txBody>
      </p:sp>
      <p:cxnSp>
        <p:nvCxnSpPr>
          <p:cNvPr id="7" name="Straight Arrow Connector 6"/>
          <p:cNvCxnSpPr>
            <a:stCxn id="6" idx="3"/>
          </p:cNvCxnSpPr>
          <p:nvPr/>
        </p:nvCxnSpPr>
        <p:spPr>
          <a:xfrm flipV="1">
            <a:off x="4009063" y="772510"/>
            <a:ext cx="3053889" cy="1494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374507" y="295456"/>
            <a:ext cx="3358055" cy="954107"/>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GB" sz="2800" dirty="0">
                <a:latin typeface="+mj-lt"/>
              </a:rPr>
              <a:t>This is the key to revising the </a:t>
            </a:r>
            <a:r>
              <a:rPr lang="en-GB" sz="2800" u="sng" dirty="0">
                <a:latin typeface="+mj-lt"/>
              </a:rPr>
              <a:t>right</a:t>
            </a:r>
            <a:r>
              <a:rPr lang="en-GB" sz="2800" dirty="0">
                <a:latin typeface="+mj-lt"/>
              </a:rPr>
              <a:t> way!</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7765" y="122761"/>
            <a:ext cx="730248" cy="718077"/>
          </a:xfrm>
          <a:prstGeom prst="rect">
            <a:avLst/>
          </a:prstGeom>
        </p:spPr>
      </p:pic>
      <p:sp>
        <p:nvSpPr>
          <p:cNvPr id="10" name="TextBox 9"/>
          <p:cNvSpPr txBox="1"/>
          <p:nvPr/>
        </p:nvSpPr>
        <p:spPr>
          <a:xfrm>
            <a:off x="6000279" y="1640729"/>
            <a:ext cx="5885792" cy="317009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342900" indent="-342900">
              <a:buFont typeface="Arial" panose="020B0604020202020204" pitchFamily="34" charset="0"/>
              <a:buChar char="•"/>
            </a:pPr>
            <a:r>
              <a:rPr lang="en-US" sz="2000" dirty="0">
                <a:latin typeface="+mj-lt"/>
              </a:rPr>
              <a:t>Past Papers – these can be found on the website for the exam board</a:t>
            </a:r>
          </a:p>
          <a:p>
            <a:pPr marL="800100" lvl="1" indent="-342900">
              <a:buFont typeface="Arial" panose="020B0604020202020204" pitchFamily="34" charset="0"/>
              <a:buChar char="•"/>
            </a:pPr>
            <a:r>
              <a:rPr lang="en-US" sz="2000" dirty="0">
                <a:latin typeface="+mj-lt"/>
                <a:hlinkClick r:id="rId4"/>
              </a:rPr>
              <a:t>https://www.aqa.org.uk/subjects/geography/gcse/geography-8035/assessment-resources</a:t>
            </a:r>
            <a:endParaRPr lang="en-US" sz="2000" dirty="0">
              <a:latin typeface="+mj-lt"/>
            </a:endParaRP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lang="en-US" sz="2000" dirty="0">
                <a:latin typeface="+mj-lt"/>
              </a:rPr>
              <a:t>Quizzes- BBC Bitesize / Seneca Learning</a:t>
            </a: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lang="en-US" sz="2000" dirty="0">
                <a:latin typeface="+mj-lt"/>
              </a:rPr>
              <a:t>Quick questions – </a:t>
            </a:r>
            <a:r>
              <a:rPr lang="en-US" sz="2000" dirty="0" err="1">
                <a:latin typeface="+mj-lt"/>
              </a:rPr>
              <a:t>eg</a:t>
            </a:r>
            <a:r>
              <a:rPr lang="en-US" sz="2000" dirty="0">
                <a:latin typeface="+mj-lt"/>
              </a:rPr>
              <a:t> ‘Tell me 3 things about…’</a:t>
            </a: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lang="en-US" sz="2000" dirty="0">
                <a:latin typeface="+mj-lt"/>
              </a:rPr>
              <a:t>Regular assessments </a:t>
            </a:r>
            <a:r>
              <a:rPr lang="en-US" sz="2000">
                <a:latin typeface="+mj-lt"/>
              </a:rPr>
              <a:t>- </a:t>
            </a:r>
            <a:r>
              <a:rPr lang="en-US" sz="2000" u="sng">
                <a:latin typeface="+mj-lt"/>
              </a:rPr>
              <a:t>PRACTISE</a:t>
            </a:r>
            <a:endParaRPr lang="en-US" sz="2000" u="sng" dirty="0">
              <a:latin typeface="+mj-lt"/>
            </a:endParaRPr>
          </a:p>
        </p:txBody>
      </p:sp>
      <p:sp>
        <p:nvSpPr>
          <p:cNvPr id="11" name="TextBox 10"/>
          <p:cNvSpPr txBox="1"/>
          <p:nvPr/>
        </p:nvSpPr>
        <p:spPr>
          <a:xfrm>
            <a:off x="6000279" y="5201994"/>
            <a:ext cx="5885792" cy="1323439"/>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2000" dirty="0">
                <a:latin typeface="+mj-lt"/>
              </a:rPr>
              <a:t>Revision should not be an overwhelming task – it might seem like it at the beginning BUT with </a:t>
            </a:r>
            <a:r>
              <a:rPr lang="en-GB" sz="2000" b="1" u="sng" dirty="0">
                <a:latin typeface="+mj-lt"/>
              </a:rPr>
              <a:t>clear planning</a:t>
            </a:r>
            <a:r>
              <a:rPr lang="en-GB" sz="2000" dirty="0">
                <a:latin typeface="+mj-lt"/>
              </a:rPr>
              <a:t>, </a:t>
            </a:r>
            <a:r>
              <a:rPr lang="en-GB" sz="2000" b="1" u="sng" dirty="0">
                <a:latin typeface="+mj-lt"/>
              </a:rPr>
              <a:t>focus</a:t>
            </a:r>
            <a:r>
              <a:rPr lang="en-GB" sz="2000" dirty="0">
                <a:latin typeface="+mj-lt"/>
              </a:rPr>
              <a:t> and </a:t>
            </a:r>
            <a:r>
              <a:rPr lang="en-GB" sz="2000" b="1" u="sng" dirty="0">
                <a:latin typeface="+mj-lt"/>
              </a:rPr>
              <a:t>motivation</a:t>
            </a:r>
            <a:r>
              <a:rPr lang="en-GB" sz="2000" dirty="0">
                <a:latin typeface="+mj-lt"/>
              </a:rPr>
              <a:t> revision will be effective and help students to feel </a:t>
            </a:r>
            <a:r>
              <a:rPr lang="en-GB" sz="2000" b="1" dirty="0">
                <a:latin typeface="+mj-lt"/>
              </a:rPr>
              <a:t>confident and prepared</a:t>
            </a:r>
            <a:r>
              <a:rPr lang="en-GB" sz="2000" dirty="0">
                <a:latin typeface="+mj-lt"/>
              </a:rPr>
              <a:t>!</a:t>
            </a:r>
          </a:p>
        </p:txBody>
      </p:sp>
    </p:spTree>
    <p:extLst>
      <p:ext uri="{BB962C8B-B14F-4D97-AF65-F5344CB8AC3E}">
        <p14:creationId xmlns:p14="http://schemas.microsoft.com/office/powerpoint/2010/main" val="335028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0747" t="8275" r="11322" b="13564"/>
          <a:stretch/>
        </p:blipFill>
        <p:spPr>
          <a:xfrm>
            <a:off x="488731" y="173420"/>
            <a:ext cx="8749862" cy="6581753"/>
          </a:xfrm>
          <a:prstGeom prst="rect">
            <a:avLst/>
          </a:prstGeom>
        </p:spPr>
      </p:pic>
    </p:spTree>
    <p:extLst>
      <p:ext uri="{BB962C8B-B14F-4D97-AF65-F5344CB8AC3E}">
        <p14:creationId xmlns:p14="http://schemas.microsoft.com/office/powerpoint/2010/main" val="38584786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9632918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312</TotalTime>
  <Words>957</Words>
  <Application>Microsoft Office PowerPoint</Application>
  <PresentationFormat>Widescreen</PresentationFormat>
  <Paragraphs>138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Keaveney</dc:creator>
  <cp:lastModifiedBy>R Dempsey</cp:lastModifiedBy>
  <cp:revision>27</cp:revision>
  <dcterms:created xsi:type="dcterms:W3CDTF">2019-03-25T09:22:23Z</dcterms:created>
  <dcterms:modified xsi:type="dcterms:W3CDTF">2020-11-03T09:56:29Z</dcterms:modified>
</cp:coreProperties>
</file>