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0"/>
  </p:notesMasterIdLst>
  <p:sldIdLst>
    <p:sldId id="672" r:id="rId2"/>
    <p:sldId id="609" r:id="rId3"/>
    <p:sldId id="620" r:id="rId4"/>
    <p:sldId id="621" r:id="rId5"/>
    <p:sldId id="677" r:id="rId6"/>
    <p:sldId id="681" r:id="rId7"/>
    <p:sldId id="687" r:id="rId8"/>
    <p:sldId id="695" r:id="rId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0" autoAdjust="0"/>
    <p:restoredTop sz="94660"/>
  </p:normalViewPr>
  <p:slideViewPr>
    <p:cSldViewPr snapToGrid="0">
      <p:cViewPr varScale="1">
        <p:scale>
          <a:sx n="81" d="100"/>
          <a:sy n="81" d="100"/>
        </p:scale>
        <p:origin x="808" y="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91BD7D6-8A7C-4C30-AF65-89A2A5B058DD}" type="datetimeFigureOut">
              <a:rPr lang="en-GB" smtClean="0"/>
              <a:t>09/06/2021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02C2227-1B80-44E4-A80F-BA16AE29133C}" type="slidenum">
              <a:rPr lang="en-GB" smtClean="0"/>
              <a:t>‹#›</a:t>
            </a:fld>
            <a:endParaRPr lang="en-GB"/>
          </a:p>
        </p:txBody>
      </p:sp>
    </p:spTree>
    <p:extLst>
      <p:ext uri="{BB962C8B-B14F-4D97-AF65-F5344CB8AC3E}">
        <p14:creationId xmlns:p14="http://schemas.microsoft.com/office/powerpoint/2010/main" val="22633344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Slide Image Placeholder 1"/>
          <p:cNvSpPr>
            <a:spLocks noGrp="1" noRot="1" noChangeAspect="1" noTextEdit="1"/>
          </p:cNvSpPr>
          <p:nvPr>
            <p:ph type="sldImg"/>
          </p:nvPr>
        </p:nvSpPr>
        <p:spPr>
          <a:ln/>
        </p:spPr>
      </p:sp>
      <p:sp>
        <p:nvSpPr>
          <p:cNvPr id="37890"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a typeface="ＭＳ Ｐゴシック" panose="020B0600070205080204" pitchFamily="34" charset="-128"/>
            </a:endParaRPr>
          </a:p>
        </p:txBody>
      </p:sp>
      <p:sp>
        <p:nvSpPr>
          <p:cNvPr id="37891"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u="sng">
                <a:solidFill>
                  <a:schemeClr val="tx1"/>
                </a:solidFill>
                <a:latin typeface="Arial" panose="020B0604020202020204" pitchFamily="34" charset="0"/>
                <a:ea typeface="ＭＳ Ｐゴシック" panose="020B0600070205080204" pitchFamily="34" charset="-128"/>
              </a:defRPr>
            </a:lvl1pPr>
            <a:lvl2pPr marL="742950" indent="-285750">
              <a:defRPr sz="2400" u="sng">
                <a:solidFill>
                  <a:schemeClr val="tx1"/>
                </a:solidFill>
                <a:latin typeface="Arial" panose="020B0604020202020204" pitchFamily="34" charset="0"/>
                <a:ea typeface="ＭＳ Ｐゴシック" panose="020B0600070205080204" pitchFamily="34" charset="-128"/>
              </a:defRPr>
            </a:lvl2pPr>
            <a:lvl3pPr marL="1143000" indent="-228600">
              <a:defRPr sz="2400" u="sng">
                <a:solidFill>
                  <a:schemeClr val="tx1"/>
                </a:solidFill>
                <a:latin typeface="Arial" panose="020B0604020202020204" pitchFamily="34" charset="0"/>
                <a:ea typeface="ＭＳ Ｐゴシック" panose="020B0600070205080204" pitchFamily="34" charset="-128"/>
              </a:defRPr>
            </a:lvl3pPr>
            <a:lvl4pPr marL="1600200" indent="-228600">
              <a:defRPr sz="2400" u="sng">
                <a:solidFill>
                  <a:schemeClr val="tx1"/>
                </a:solidFill>
                <a:latin typeface="Arial" panose="020B0604020202020204" pitchFamily="34" charset="0"/>
                <a:ea typeface="ＭＳ Ｐゴシック" panose="020B0600070205080204" pitchFamily="34" charset="-128"/>
              </a:defRPr>
            </a:lvl4pPr>
            <a:lvl5pPr marL="2057400" indent="-228600">
              <a:defRPr sz="2400" u="sng">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u="sng">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u="sng">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u="sng">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u="sng">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B6066B0D-C584-4A1C-9127-91DB9BCD0D23}" type="slidenum">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2327361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Slide Image Placeholder 1"/>
          <p:cNvSpPr>
            <a:spLocks noGrp="1" noRot="1" noChangeAspect="1" noTextEdit="1"/>
          </p:cNvSpPr>
          <p:nvPr>
            <p:ph type="sldImg"/>
          </p:nvPr>
        </p:nvSpPr>
        <p:spPr>
          <a:ln/>
        </p:spPr>
      </p:sp>
      <p:sp>
        <p:nvSpPr>
          <p:cNvPr id="52226"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a typeface="ＭＳ Ｐゴシック" panose="020B0600070205080204" pitchFamily="34" charset="-128"/>
            </a:endParaRPr>
          </a:p>
        </p:txBody>
      </p:sp>
      <p:sp>
        <p:nvSpPr>
          <p:cNvPr id="52227"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u="sng">
                <a:solidFill>
                  <a:schemeClr val="tx1"/>
                </a:solidFill>
                <a:latin typeface="Arial" panose="020B0604020202020204" pitchFamily="34" charset="0"/>
                <a:ea typeface="ＭＳ Ｐゴシック" panose="020B0600070205080204" pitchFamily="34" charset="-128"/>
              </a:defRPr>
            </a:lvl1pPr>
            <a:lvl2pPr marL="742950" indent="-285750">
              <a:defRPr sz="2400" u="sng">
                <a:solidFill>
                  <a:schemeClr val="tx1"/>
                </a:solidFill>
                <a:latin typeface="Arial" panose="020B0604020202020204" pitchFamily="34" charset="0"/>
                <a:ea typeface="ＭＳ Ｐゴシック" panose="020B0600070205080204" pitchFamily="34" charset="-128"/>
              </a:defRPr>
            </a:lvl2pPr>
            <a:lvl3pPr marL="1143000" indent="-228600">
              <a:defRPr sz="2400" u="sng">
                <a:solidFill>
                  <a:schemeClr val="tx1"/>
                </a:solidFill>
                <a:latin typeface="Arial" panose="020B0604020202020204" pitchFamily="34" charset="0"/>
                <a:ea typeface="ＭＳ Ｐゴシック" panose="020B0600070205080204" pitchFamily="34" charset="-128"/>
              </a:defRPr>
            </a:lvl3pPr>
            <a:lvl4pPr marL="1600200" indent="-228600">
              <a:defRPr sz="2400" u="sng">
                <a:solidFill>
                  <a:schemeClr val="tx1"/>
                </a:solidFill>
                <a:latin typeface="Arial" panose="020B0604020202020204" pitchFamily="34" charset="0"/>
                <a:ea typeface="ＭＳ Ｐゴシック" panose="020B0600070205080204" pitchFamily="34" charset="-128"/>
              </a:defRPr>
            </a:lvl4pPr>
            <a:lvl5pPr marL="2057400" indent="-228600">
              <a:defRPr sz="2400" u="sng">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u="sng">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u="sng">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u="sng">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u="sng">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31BC5803-D9E5-4A03-850F-4D1D9F9AB7C0}" type="slidenum">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578221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3359FE3-9120-4E7E-98B4-1709DE1E95E8}" type="datetimeFigureOut">
              <a:rPr lang="en-GB" smtClean="0"/>
              <a:t>09/06/2021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32142313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002060"/>
                </a:solidFill>
              </a:defRPr>
            </a:lvl1pPr>
          </a:lstStyle>
          <a:p>
            <a:r>
              <a:rPr lang="en-US" dirty="0"/>
              <a:t>Click to edit Master title style</a:t>
            </a:r>
          </a:p>
        </p:txBody>
      </p:sp>
      <p:sp>
        <p:nvSpPr>
          <p:cNvPr id="3" name="Content Placeholder 2"/>
          <p:cNvSpPr>
            <a:spLocks noGrp="1"/>
          </p:cNvSpPr>
          <p:nvPr>
            <p:ph idx="1"/>
          </p:nvPr>
        </p:nvSpPr>
        <p:spPr/>
        <p:txBody>
          <a:bodyPr/>
          <a:lstStyle>
            <a:lvl1pPr marL="0" indent="0">
              <a:buNone/>
              <a:defRPr baseline="0">
                <a:solidFill>
                  <a:srgbClr val="002060"/>
                </a:solidFill>
              </a:defRPr>
            </a:lvl1pPr>
            <a:lvl2pPr>
              <a:defRPr baseline="0">
                <a:solidFill>
                  <a:srgbClr val="002060"/>
                </a:solidFill>
              </a:defRPr>
            </a:lvl2pPr>
            <a:lvl3pPr>
              <a:defRPr baseline="0">
                <a:solidFill>
                  <a:srgbClr val="002060"/>
                </a:solidFill>
              </a:defRPr>
            </a:lvl3pPr>
            <a:lvl4pPr>
              <a:defRPr baseline="0">
                <a:solidFill>
                  <a:srgbClr val="002060"/>
                </a:solidFill>
              </a:defRPr>
            </a:lvl4pPr>
            <a:lvl5pPr>
              <a:defRPr baseline="0">
                <a:solidFill>
                  <a:srgbClr val="002060"/>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03359FE3-9120-4E7E-98B4-1709DE1E95E8}" type="datetimeFigureOut">
              <a:rPr lang="en-GB" smtClean="0"/>
              <a:t>09/06/2021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20657601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3359FE3-9120-4E7E-98B4-1709DE1E95E8}" type="datetimeFigureOut">
              <a:rPr lang="en-GB" smtClean="0"/>
              <a:t>09/06/2021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20972107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3359FE3-9120-4E7E-98B4-1709DE1E95E8}" type="datetimeFigureOut">
              <a:rPr lang="en-GB" smtClean="0"/>
              <a:t>09/06/2021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30026842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3359FE3-9120-4E7E-98B4-1709DE1E95E8}" type="datetimeFigureOut">
              <a:rPr lang="en-GB" smtClean="0"/>
              <a:t>09/06/2021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10649907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3359FE3-9120-4E7E-98B4-1709DE1E95E8}" type="datetimeFigureOut">
              <a:rPr lang="en-GB" smtClean="0"/>
              <a:t>09/06/2021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20965348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359FE3-9120-4E7E-98B4-1709DE1E95E8}" type="datetimeFigureOut">
              <a:rPr lang="en-GB" smtClean="0"/>
              <a:t>09/06/2021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3801116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3359FE3-9120-4E7E-98B4-1709DE1E95E8}" type="datetimeFigureOut">
              <a:rPr lang="en-GB" smtClean="0"/>
              <a:t>09/06/2021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3748488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3359FE3-9120-4E7E-98B4-1709DE1E95E8}" type="datetimeFigureOut">
              <a:rPr lang="en-GB" smtClean="0"/>
              <a:t>09/06/2021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31289173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3359FE3-9120-4E7E-98B4-1709DE1E95E8}" type="datetimeFigureOut">
              <a:rPr lang="en-GB" smtClean="0"/>
              <a:t>09/06/2021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10866951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3359FE3-9120-4E7E-98B4-1709DE1E95E8}" type="datetimeFigureOut">
              <a:rPr lang="en-GB" smtClean="0"/>
              <a:t>09/06/2021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41429343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1_Vertical Title and Text">
    <p:spTree>
      <p:nvGrpSpPr>
        <p:cNvPr id="1" name=""/>
        <p:cNvGrpSpPr/>
        <p:nvPr/>
      </p:nvGrpSpPr>
      <p:grpSpPr>
        <a:xfrm>
          <a:off x="0" y="0"/>
          <a:ext cx="0" cy="0"/>
          <a:chOff x="0" y="0"/>
          <a:chExt cx="0" cy="0"/>
        </a:xfrm>
      </p:grpSpPr>
      <p:grpSp>
        <p:nvGrpSpPr>
          <p:cNvPr id="11" name="Group 10"/>
          <p:cNvGrpSpPr/>
          <p:nvPr/>
        </p:nvGrpSpPr>
        <p:grpSpPr>
          <a:xfrm>
            <a:off x="2751927" y="1376432"/>
            <a:ext cx="5430768" cy="4032451"/>
            <a:chOff x="4469824" y="1124744"/>
            <a:chExt cx="6236041" cy="4032451"/>
          </a:xfrm>
        </p:grpSpPr>
        <p:sp>
          <p:nvSpPr>
            <p:cNvPr id="2" name="Isosceles Triangle 1"/>
            <p:cNvSpPr/>
            <p:nvPr userDrawn="1"/>
          </p:nvSpPr>
          <p:spPr bwMode="auto">
            <a:xfrm>
              <a:off x="4469824" y="1124744"/>
              <a:ext cx="6236041" cy="4032448"/>
            </a:xfrm>
            <a:prstGeom prst="triangle">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pPr>
              <a:endParaRPr kumimoji="0" lang="en-GB" sz="1800" b="0" i="0" u="none" strike="noStrike" cap="none" normalizeH="0" baseline="0">
                <a:ln>
                  <a:noFill/>
                </a:ln>
                <a:solidFill>
                  <a:schemeClr val="bg1"/>
                </a:solidFill>
                <a:effectLst/>
                <a:latin typeface="Arial" charset="0"/>
                <a:ea typeface="Microsoft YaHei" charset="-122"/>
              </a:endParaRPr>
            </a:p>
          </p:txBody>
        </p:sp>
        <p:cxnSp>
          <p:nvCxnSpPr>
            <p:cNvPr id="3" name="Straight Connector 2"/>
            <p:cNvCxnSpPr/>
            <p:nvPr userDrawn="1"/>
          </p:nvCxnSpPr>
          <p:spPr bwMode="auto">
            <a:xfrm>
              <a:off x="5423219" y="3933056"/>
              <a:ext cx="4319918" cy="0"/>
            </a:xfrm>
            <a:prstGeom prst="line">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cxnSp>
        <p:cxnSp>
          <p:nvCxnSpPr>
            <p:cNvPr id="4" name="Straight Connector 3"/>
            <p:cNvCxnSpPr/>
            <p:nvPr userDrawn="1"/>
          </p:nvCxnSpPr>
          <p:spPr bwMode="auto">
            <a:xfrm>
              <a:off x="6479199" y="2564904"/>
              <a:ext cx="2207958" cy="0"/>
            </a:xfrm>
            <a:prstGeom prst="line">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cxnSp>
        <p:cxnSp>
          <p:nvCxnSpPr>
            <p:cNvPr id="5" name="Straight Connector 4"/>
            <p:cNvCxnSpPr/>
            <p:nvPr userDrawn="1"/>
          </p:nvCxnSpPr>
          <p:spPr bwMode="auto">
            <a:xfrm>
              <a:off x="7535179" y="2564907"/>
              <a:ext cx="0" cy="1368152"/>
            </a:xfrm>
            <a:prstGeom prst="line">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cxnSp>
        <p:cxnSp>
          <p:nvCxnSpPr>
            <p:cNvPr id="6" name="Straight Connector 5"/>
            <p:cNvCxnSpPr/>
            <p:nvPr userDrawn="1"/>
          </p:nvCxnSpPr>
          <p:spPr bwMode="auto">
            <a:xfrm>
              <a:off x="6671196" y="3933059"/>
              <a:ext cx="0" cy="1224136"/>
            </a:xfrm>
            <a:prstGeom prst="line">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cxnSp>
        <p:cxnSp>
          <p:nvCxnSpPr>
            <p:cNvPr id="7" name="Straight Connector 6"/>
            <p:cNvCxnSpPr/>
            <p:nvPr userDrawn="1"/>
          </p:nvCxnSpPr>
          <p:spPr bwMode="auto">
            <a:xfrm>
              <a:off x="8399163" y="3933059"/>
              <a:ext cx="0" cy="1224136"/>
            </a:xfrm>
            <a:prstGeom prst="line">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cxnSp>
        <p:sp>
          <p:nvSpPr>
            <p:cNvPr id="8" name="TextBox 7"/>
            <p:cNvSpPr txBox="1"/>
            <p:nvPr userDrawn="1"/>
          </p:nvSpPr>
          <p:spPr>
            <a:xfrm>
              <a:off x="5615217" y="4365104"/>
              <a:ext cx="4127921"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dirty="0">
                  <a:latin typeface="Comic Sans MS" pitchFamily="66" charset="0"/>
                </a:rPr>
                <a:t>3 things you knew already</a:t>
              </a:r>
            </a:p>
          </p:txBody>
        </p:sp>
        <p:sp>
          <p:nvSpPr>
            <p:cNvPr id="9" name="TextBox 8"/>
            <p:cNvSpPr txBox="1"/>
            <p:nvPr userDrawn="1"/>
          </p:nvSpPr>
          <p:spPr>
            <a:xfrm>
              <a:off x="6479199" y="2996956"/>
              <a:ext cx="2111960" cy="64633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dirty="0">
                  <a:latin typeface="Comic Sans MS" pitchFamily="66" charset="0"/>
                </a:rPr>
                <a:t>2 things you learnt today</a:t>
              </a:r>
            </a:p>
          </p:txBody>
        </p:sp>
        <p:sp>
          <p:nvSpPr>
            <p:cNvPr id="10" name="TextBox 9"/>
            <p:cNvSpPr txBox="1"/>
            <p:nvPr userDrawn="1"/>
          </p:nvSpPr>
          <p:spPr>
            <a:xfrm>
              <a:off x="6394406" y="1412779"/>
              <a:ext cx="2292751" cy="64633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dirty="0">
                  <a:latin typeface="Comic Sans MS" pitchFamily="66" charset="0"/>
                </a:rPr>
                <a:t>1 question about today’s topic</a:t>
              </a:r>
            </a:p>
          </p:txBody>
        </p:sp>
      </p:grpSp>
    </p:spTree>
    <p:extLst>
      <p:ext uri="{BB962C8B-B14F-4D97-AF65-F5344CB8AC3E}">
        <p14:creationId xmlns:p14="http://schemas.microsoft.com/office/powerpoint/2010/main" val="3118610457"/>
      </p:ext>
    </p:extLst>
  </p:cSld>
  <p:clrMapOvr>
    <a:masterClrMapping/>
  </p:clrMapOvr>
  <p:hf sldNum="0" hdr="0" ftr="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359FE3-9120-4E7E-98B4-1709DE1E95E8}" type="datetimeFigureOut">
              <a:rPr lang="en-GB" smtClean="0"/>
              <a:t>09/06/2021</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252A6A-1130-478C-AA61-B955096EA81E}" type="slidenum">
              <a:rPr lang="en-GB" smtClean="0"/>
              <a:t>‹#›</a:t>
            </a:fld>
            <a:endParaRPr lang="en-GB"/>
          </a:p>
        </p:txBody>
      </p:sp>
      <p:pic>
        <p:nvPicPr>
          <p:cNvPr id="7" name="Picture 6"/>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8390512" y="0"/>
            <a:ext cx="753488" cy="751668"/>
          </a:xfrm>
          <a:prstGeom prst="rect">
            <a:avLst/>
          </a:prstGeom>
        </p:spPr>
      </p:pic>
    </p:spTree>
    <p:extLst>
      <p:ext uri="{BB962C8B-B14F-4D97-AF65-F5344CB8AC3E}">
        <p14:creationId xmlns:p14="http://schemas.microsoft.com/office/powerpoint/2010/main" val="71471939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l" defTabSz="914400" rtl="0" eaLnBrk="1" latinLnBrk="0" hangingPunct="1">
        <a:lnSpc>
          <a:spcPct val="90000"/>
        </a:lnSpc>
        <a:spcBef>
          <a:spcPct val="0"/>
        </a:spcBef>
        <a:buNone/>
        <a:defRPr sz="4400" b="1" kern="1200">
          <a:solidFill>
            <a:srgbClr val="002060"/>
          </a:solidFill>
          <a:latin typeface="+mn-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rgbClr val="00206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2060"/>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2060"/>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2060"/>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206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nrich.maths.org/559"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Transition Overview		</a:t>
            </a:r>
          </a:p>
        </p:txBody>
      </p:sp>
      <p:sp>
        <p:nvSpPr>
          <p:cNvPr id="3" name="Content Placeholder 2"/>
          <p:cNvSpPr>
            <a:spLocks noGrp="1"/>
          </p:cNvSpPr>
          <p:nvPr>
            <p:ph idx="1"/>
          </p:nvPr>
        </p:nvSpPr>
        <p:spPr/>
        <p:txBody>
          <a:bodyPr>
            <a:normAutofit fontScale="92500" lnSpcReduction="10000"/>
          </a:bodyPr>
          <a:lstStyle/>
          <a:p>
            <a:r>
              <a:rPr lang="en-GB" b="1" dirty="0"/>
              <a:t>Year 6</a:t>
            </a:r>
          </a:p>
          <a:p>
            <a:pPr lvl="1"/>
            <a:r>
              <a:rPr lang="en-GB" dirty="0"/>
              <a:t>Sessions 1-3</a:t>
            </a:r>
          </a:p>
          <a:p>
            <a:pPr lvl="2"/>
            <a:r>
              <a:rPr lang="en-GB" dirty="0"/>
              <a:t>These are lessons without a specific lesson plan and are more suggested activities to be taken over three (or four) lessons. Each lesson is centred around, although not identified with a theme based upon the three underlying aims within maths. There is no prescribed lesson plan and dependant on the class and the teacher. This can be delivered as one activity per lesson or up to 4 activities per lesson. These activities are presented with the PHS banner with an aim to develop collaborative working</a:t>
            </a:r>
          </a:p>
          <a:p>
            <a:pPr lvl="1"/>
            <a:r>
              <a:rPr lang="en-GB" dirty="0"/>
              <a:t>Sessions 4-6</a:t>
            </a:r>
          </a:p>
          <a:p>
            <a:pPr lvl="2"/>
            <a:r>
              <a:rPr lang="en-GB" dirty="0"/>
              <a:t>These lessons are more rigid in their approach and cover the key aims developed during week 1. The key aim of this week is to be resourceful</a:t>
            </a:r>
          </a:p>
          <a:p>
            <a:pPr lvl="2"/>
            <a:r>
              <a:rPr lang="en-GB" dirty="0"/>
              <a:t>These lessons are based upon a theme of ‘exploding dots’</a:t>
            </a:r>
          </a:p>
        </p:txBody>
      </p:sp>
    </p:spTree>
    <p:extLst>
      <p:ext uri="{BB962C8B-B14F-4D97-AF65-F5344CB8AC3E}">
        <p14:creationId xmlns:p14="http://schemas.microsoft.com/office/powerpoint/2010/main" val="13408305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Mastering Mathematics and Problem Solving</a:t>
            </a:r>
            <a:endParaRPr lang="en-GB" dirty="0"/>
          </a:p>
        </p:txBody>
      </p:sp>
      <p:sp>
        <p:nvSpPr>
          <p:cNvPr id="3" name="Content Placeholder 2"/>
          <p:cNvSpPr>
            <a:spLocks noGrp="1"/>
          </p:cNvSpPr>
          <p:nvPr>
            <p:ph idx="1"/>
          </p:nvPr>
        </p:nvSpPr>
        <p:spPr/>
        <p:txBody>
          <a:bodyPr/>
          <a:lstStyle/>
          <a:p>
            <a:r>
              <a:rPr lang="en-US" dirty="0"/>
              <a:t>Supporting the three aims:</a:t>
            </a:r>
            <a:br>
              <a:rPr lang="en-US" dirty="0"/>
            </a:br>
            <a:endParaRPr lang="en-US" dirty="0"/>
          </a:p>
          <a:p>
            <a:r>
              <a:rPr lang="en-US" dirty="0"/>
              <a:t>Fluency</a:t>
            </a:r>
            <a:br>
              <a:rPr lang="en-US" dirty="0"/>
            </a:br>
            <a:endParaRPr lang="en-US" dirty="0"/>
          </a:p>
          <a:p>
            <a:r>
              <a:rPr lang="en-US" dirty="0"/>
              <a:t>Reasoning</a:t>
            </a:r>
            <a:br>
              <a:rPr lang="en-US" dirty="0"/>
            </a:br>
            <a:endParaRPr lang="en-US" dirty="0"/>
          </a:p>
          <a:p>
            <a:r>
              <a:rPr lang="en-US" dirty="0"/>
              <a:t>Problem Solving</a:t>
            </a:r>
          </a:p>
          <a:p>
            <a:endParaRPr lang="en-GB" dirty="0"/>
          </a:p>
        </p:txBody>
      </p:sp>
    </p:spTree>
    <p:extLst>
      <p:ext uri="{BB962C8B-B14F-4D97-AF65-F5344CB8AC3E}">
        <p14:creationId xmlns:p14="http://schemas.microsoft.com/office/powerpoint/2010/main" val="4118662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itle 1"/>
          <p:cNvSpPr>
            <a:spLocks noGrp="1"/>
          </p:cNvSpPr>
          <p:nvPr>
            <p:ph type="title"/>
          </p:nvPr>
        </p:nvSpPr>
        <p:spPr>
          <a:xfrm>
            <a:off x="1042988" y="333375"/>
            <a:ext cx="8066087" cy="1190625"/>
          </a:xfrm>
        </p:spPr>
        <p:txBody>
          <a:bodyPr/>
          <a:lstStyle/>
          <a:p>
            <a:r>
              <a:rPr lang="en-GB" altLang="en-US" sz="4000">
                <a:ea typeface="ＭＳ Ｐゴシック" panose="020B0600070205080204" pitchFamily="34" charset="-128"/>
              </a:rPr>
              <a:t>Fluency is one of the NC aims</a:t>
            </a:r>
          </a:p>
        </p:txBody>
      </p:sp>
      <p:sp>
        <p:nvSpPr>
          <p:cNvPr id="36866" name="Content Placeholder 2"/>
          <p:cNvSpPr>
            <a:spLocks noGrp="1"/>
          </p:cNvSpPr>
          <p:nvPr>
            <p:ph idx="1"/>
          </p:nvPr>
        </p:nvSpPr>
        <p:spPr>
          <a:xfrm>
            <a:off x="250825" y="1916113"/>
            <a:ext cx="8713788" cy="5113337"/>
          </a:xfrm>
        </p:spPr>
        <p:txBody>
          <a:bodyPr/>
          <a:lstStyle/>
          <a:p>
            <a:pPr marL="0" indent="0" algn="ctr">
              <a:buFont typeface="Times" panose="02020603050405020304" pitchFamily="18" charset="0"/>
              <a:buNone/>
            </a:pPr>
            <a:r>
              <a:rPr lang="en-GB" altLang="en-US" sz="2800" dirty="0">
                <a:ea typeface="ＭＳ Ｐゴシック" panose="020B0600070205080204" pitchFamily="34" charset="-128"/>
              </a:rPr>
              <a:t>Children become fluent in the fundamentals of mathematics, including through varied and frequent practice with increasing complex problems over time, so that pupils develop conceptual understanding and the ability to recall and apply knowledge rapidly and accurately (</a:t>
            </a:r>
            <a:r>
              <a:rPr lang="en-GB" altLang="en-US" sz="2800" dirty="0" err="1">
                <a:ea typeface="ＭＳ Ｐゴシック" panose="020B0600070205080204" pitchFamily="34" charset="-128"/>
              </a:rPr>
              <a:t>DfE</a:t>
            </a:r>
            <a:r>
              <a:rPr lang="en-GB" altLang="en-US" sz="2800" dirty="0">
                <a:ea typeface="ＭＳ Ｐゴシック" panose="020B0600070205080204" pitchFamily="34" charset="-128"/>
              </a:rPr>
              <a:t>, 2013).</a:t>
            </a:r>
          </a:p>
          <a:p>
            <a:pPr marL="0" indent="0" algn="ctr">
              <a:buFont typeface="Times" panose="02020603050405020304" pitchFamily="18" charset="0"/>
              <a:buNone/>
            </a:pPr>
            <a:endParaRPr lang="en-GB" altLang="en-US" sz="2800" dirty="0">
              <a:ea typeface="ＭＳ Ｐゴシック" panose="020B0600070205080204" pitchFamily="34" charset="-128"/>
            </a:endParaRPr>
          </a:p>
          <a:p>
            <a:pPr marL="0" indent="0" algn="ctr">
              <a:buFont typeface="Times" panose="02020603050405020304" pitchFamily="18" charset="0"/>
              <a:buNone/>
            </a:pPr>
            <a:r>
              <a:rPr lang="en-GB" altLang="en-US" sz="2400" dirty="0">
                <a:ea typeface="ＭＳ Ｐゴシック" panose="020B0600070205080204" pitchFamily="34" charset="-128"/>
              </a:rPr>
              <a:t>“</a:t>
            </a:r>
            <a:r>
              <a:rPr lang="en-GB" altLang="ja-JP" sz="2400" dirty="0">
                <a:ea typeface="ＭＳ Ｐゴシック" panose="020B0600070205080204" pitchFamily="34" charset="-128"/>
              </a:rPr>
              <a:t>Many schools are already interpreting this as practice, practice, practice of formal algorithms</a:t>
            </a:r>
            <a:r>
              <a:rPr lang="en-GB" altLang="en-US" sz="2400" dirty="0">
                <a:ea typeface="ＭＳ Ｐゴシック" panose="020B0600070205080204" pitchFamily="34" charset="-128"/>
              </a:rPr>
              <a:t>”</a:t>
            </a:r>
            <a:r>
              <a:rPr lang="en-GB" altLang="ja-JP" sz="2400" dirty="0">
                <a:ea typeface="ＭＳ Ｐゴシック" panose="020B0600070205080204" pitchFamily="34" charset="-128"/>
              </a:rPr>
              <a:t> (McClure, 2014).</a:t>
            </a:r>
          </a:p>
          <a:p>
            <a:pPr marL="0" indent="0">
              <a:buFont typeface="Times" panose="02020603050405020304" pitchFamily="18" charset="0"/>
              <a:buNone/>
            </a:pPr>
            <a:endParaRPr lang="en-GB" altLang="en-US" sz="2000" dirty="0">
              <a:ea typeface="ＭＳ Ｐゴシック" panose="020B0600070205080204" pitchFamily="34" charset="-128"/>
            </a:endParaRPr>
          </a:p>
          <a:p>
            <a:pPr marL="0" indent="0">
              <a:buFont typeface="Times" panose="02020603050405020304" pitchFamily="18" charset="0"/>
              <a:buNone/>
            </a:pPr>
            <a:endParaRPr lang="en-GB" altLang="en-US" sz="2000" i="1" dirty="0">
              <a:ea typeface="ＭＳ Ｐゴシック" panose="020B0600070205080204" pitchFamily="34" charset="-128"/>
            </a:endParaRPr>
          </a:p>
        </p:txBody>
      </p:sp>
    </p:spTree>
    <p:extLst>
      <p:ext uri="{BB962C8B-B14F-4D97-AF65-F5344CB8AC3E}">
        <p14:creationId xmlns:p14="http://schemas.microsoft.com/office/powerpoint/2010/main" val="4087503024"/>
      </p:ext>
    </p:extLst>
  </p:cSld>
  <p:clrMapOvr>
    <a:masterClrMapping/>
  </p:clrMapOvr>
  <p:transition advClick="0"/>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Content Placeholder 2"/>
          <p:cNvSpPr>
            <a:spLocks noGrp="1"/>
          </p:cNvSpPr>
          <p:nvPr>
            <p:ph idx="1"/>
          </p:nvPr>
        </p:nvSpPr>
        <p:spPr>
          <a:xfrm>
            <a:off x="468313" y="1412875"/>
            <a:ext cx="8208962" cy="3657600"/>
          </a:xfrm>
        </p:spPr>
        <p:txBody>
          <a:bodyPr/>
          <a:lstStyle/>
          <a:p>
            <a:pPr marL="0" indent="0">
              <a:buFont typeface="Times" panose="02020603050405020304" pitchFamily="18" charset="0"/>
              <a:buNone/>
            </a:pPr>
            <a:r>
              <a:rPr lang="en-GB" altLang="en-US">
                <a:ea typeface="ＭＳ Ｐゴシック" panose="020B0600070205080204" pitchFamily="34" charset="-128"/>
              </a:rPr>
              <a:t>In </a:t>
            </a:r>
            <a:r>
              <a:rPr lang="en-GB" altLang="en-US" i="1">
                <a:ea typeface="ＭＳ Ｐゴシック" panose="020B0600070205080204" pitchFamily="34" charset="-128"/>
              </a:rPr>
              <a:t>Adding It Up</a:t>
            </a:r>
            <a:r>
              <a:rPr lang="en-GB" altLang="en-US">
                <a:ea typeface="ＭＳ Ｐゴシック" panose="020B0600070205080204" pitchFamily="34" charset="-128"/>
              </a:rPr>
              <a:t> (Kilpatrick, Swafford &amp; Findell, 2001, p.116) suggested that algorithmic fluency was defined as the </a:t>
            </a:r>
            <a:r>
              <a:rPr lang="en-GB" altLang="en-US" i="1">
                <a:ea typeface="ＭＳ Ｐゴシック" panose="020B0600070205080204" pitchFamily="34" charset="-128"/>
              </a:rPr>
              <a:t>“s</a:t>
            </a:r>
            <a:r>
              <a:rPr lang="en-GB" altLang="en-US">
                <a:ea typeface="ＭＳ Ｐゴシック" panose="020B0600070205080204" pitchFamily="34" charset="-128"/>
              </a:rPr>
              <a:t>kill in carrying out procedures flexibly, accurately, efficiently, and appropriately.”</a:t>
            </a:r>
          </a:p>
          <a:p>
            <a:pPr marL="0" indent="0">
              <a:buFont typeface="Times" panose="02020603050405020304" pitchFamily="18" charset="0"/>
              <a:buNone/>
            </a:pPr>
            <a:endParaRPr lang="en-GB" altLang="en-US">
              <a:ea typeface="ＭＳ Ｐゴシック" panose="020B0600070205080204" pitchFamily="34" charset="-128"/>
            </a:endParaRPr>
          </a:p>
          <a:p>
            <a:pPr marL="0" indent="0">
              <a:buFont typeface="Times" panose="02020603050405020304" pitchFamily="18" charset="0"/>
              <a:buNone/>
            </a:pPr>
            <a:r>
              <a:rPr lang="en-GB" altLang="en-US">
                <a:ea typeface="ＭＳ Ｐゴシック" panose="020B0600070205080204" pitchFamily="34" charset="-128"/>
              </a:rPr>
              <a:t>Remember fluency applies to all areas of the curriculum.</a:t>
            </a:r>
          </a:p>
        </p:txBody>
      </p:sp>
    </p:spTree>
    <p:extLst>
      <p:ext uri="{BB962C8B-B14F-4D97-AF65-F5344CB8AC3E}">
        <p14:creationId xmlns:p14="http://schemas.microsoft.com/office/powerpoint/2010/main" val="3328008433"/>
      </p:ext>
    </p:extLst>
  </p:cSld>
  <p:clrMapOvr>
    <a:masterClrMapping/>
  </p:clrMapOvr>
  <p:transition advClick="0"/>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Dozens - Lesson Plan</a:t>
            </a:r>
          </a:p>
        </p:txBody>
      </p:sp>
      <p:sp>
        <p:nvSpPr>
          <p:cNvPr id="3" name="Content Placeholder 2"/>
          <p:cNvSpPr>
            <a:spLocks noGrp="1"/>
          </p:cNvSpPr>
          <p:nvPr>
            <p:ph idx="1"/>
          </p:nvPr>
        </p:nvSpPr>
        <p:spPr/>
        <p:txBody>
          <a:bodyPr>
            <a:normAutofit lnSpcReduction="10000"/>
          </a:bodyPr>
          <a:lstStyle/>
          <a:p>
            <a:r>
              <a:rPr lang="en-GB" sz="1400" b="1" dirty="0"/>
              <a:t>Dozens</a:t>
            </a:r>
            <a:r>
              <a:rPr lang="en-GB" sz="1400" dirty="0"/>
              <a:t> will investigate divisibility laws. However instead of checking if a number is divisible by a factor, the students will have to think of the biggest  3 digit number which suits the factor</a:t>
            </a:r>
          </a:p>
          <a:p>
            <a:r>
              <a:rPr lang="en-US" sz="1400" dirty="0"/>
              <a:t>In the </a:t>
            </a:r>
            <a:r>
              <a:rPr lang="en-US" sz="1400" dirty="0">
                <a:hlinkClick r:id="rId2"/>
              </a:rPr>
              <a:t>interactive page</a:t>
            </a:r>
            <a:r>
              <a:rPr lang="en-US" sz="1400" dirty="0"/>
              <a:t>, the computer generates two random digits. The students will be asked to use a third digit to see if their three digit number is the largest. The website isn’t essential you could use alternatives such as a 10 sided di, number cards </a:t>
            </a:r>
            <a:r>
              <a:rPr lang="en-US" sz="1400" dirty="0" err="1"/>
              <a:t>etc</a:t>
            </a:r>
            <a:r>
              <a:rPr lang="en-US" sz="1400" dirty="0"/>
              <a:t> could be used to generate the numbers, however the website is useful as it allows you to instantly and correctly check the students answers.</a:t>
            </a:r>
          </a:p>
          <a:p>
            <a:r>
              <a:rPr lang="en-US" sz="1400" dirty="0"/>
              <a:t>The suggested way in which this activity is run is to keep the multiple the same, initially this is 2 and investigate as a class using whiteboards until </a:t>
            </a:r>
            <a:r>
              <a:rPr lang="en-US" sz="1400" b="1" dirty="0"/>
              <a:t>every </a:t>
            </a:r>
            <a:r>
              <a:rPr lang="en-US" sz="1400" dirty="0"/>
              <a:t>student is confident that they can give an answer which is correct </a:t>
            </a:r>
            <a:r>
              <a:rPr lang="en-US" sz="1400" b="1" dirty="0"/>
              <a:t>every time</a:t>
            </a:r>
            <a:r>
              <a:rPr lang="en-US" sz="1400" dirty="0"/>
              <a:t>. </a:t>
            </a:r>
          </a:p>
          <a:p>
            <a:r>
              <a:rPr lang="en-US" sz="1400" dirty="0"/>
              <a:t>Some students will invariably crack this puzzle early but do not be keen in letting them share their process with the class yet. I would keep a running tally of the numbers being used so developing students can form their own understanding. As most students grow in confidence with their answers now encourage them to explain ways in which their answers are correct each time</a:t>
            </a:r>
          </a:p>
          <a:p>
            <a:pPr lvl="1"/>
            <a:r>
              <a:rPr lang="en-US" sz="1400" dirty="0"/>
              <a:t>“Multiples of two have to be even and so as long as the third digit is even you are half way to a solution!”</a:t>
            </a:r>
          </a:p>
          <a:p>
            <a:pPr lvl="1"/>
            <a:r>
              <a:rPr lang="en-US" sz="1400" dirty="0"/>
              <a:t>“Putting the digits in the correct place gets you the largest possible answer”</a:t>
            </a:r>
          </a:p>
          <a:p>
            <a:pPr lvl="1"/>
            <a:endParaRPr lang="en-GB" sz="1400" dirty="0"/>
          </a:p>
          <a:p>
            <a:r>
              <a:rPr lang="en-GB" sz="1400" dirty="0"/>
              <a:t>Continue this task with the multiples for 3, 4 and finally 6</a:t>
            </a:r>
          </a:p>
          <a:p>
            <a:r>
              <a:rPr lang="en-GB" sz="1400" dirty="0"/>
              <a:t>A fun way to end the lesson is to challenge students either individually or in pairs to solve a new problem randomly generated by the website without anyone making a mistake</a:t>
            </a:r>
          </a:p>
          <a:p>
            <a:endParaRPr lang="en-GB" sz="1400" dirty="0"/>
          </a:p>
          <a:p>
            <a:endParaRPr lang="en-GB" sz="1400" dirty="0"/>
          </a:p>
        </p:txBody>
      </p:sp>
    </p:spTree>
    <p:extLst>
      <p:ext uri="{BB962C8B-B14F-4D97-AF65-F5344CB8AC3E}">
        <p14:creationId xmlns:p14="http://schemas.microsoft.com/office/powerpoint/2010/main" val="36714272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Shape Draw – Lesson Plan</a:t>
            </a:r>
          </a:p>
        </p:txBody>
      </p:sp>
      <p:sp>
        <p:nvSpPr>
          <p:cNvPr id="3" name="Content Placeholder 2"/>
          <p:cNvSpPr>
            <a:spLocks noGrp="1"/>
          </p:cNvSpPr>
          <p:nvPr>
            <p:ph idx="1"/>
          </p:nvPr>
        </p:nvSpPr>
        <p:spPr/>
        <p:txBody>
          <a:bodyPr>
            <a:normAutofit/>
          </a:bodyPr>
          <a:lstStyle/>
          <a:p>
            <a:r>
              <a:rPr lang="en-GB" sz="1400" b="1" dirty="0"/>
              <a:t>Shape Draw </a:t>
            </a:r>
            <a:r>
              <a:rPr lang="en-GB" sz="1400" dirty="0"/>
              <a:t>will </a:t>
            </a:r>
            <a:r>
              <a:rPr lang="en-US" sz="1400" dirty="0"/>
              <a:t>help to consolidate learners' understanding of properties of shapes, area, perimeter and symmetry.</a:t>
            </a:r>
          </a:p>
          <a:p>
            <a:endParaRPr lang="en-US" sz="1400" dirty="0"/>
          </a:p>
          <a:p>
            <a:r>
              <a:rPr lang="en-US" sz="1400" dirty="0"/>
              <a:t>Although this is given as a whiteboard task, it could be done on square paper for learners not confident with areas</a:t>
            </a:r>
          </a:p>
          <a:p>
            <a:endParaRPr lang="en-US" sz="1400" dirty="0"/>
          </a:p>
          <a:p>
            <a:r>
              <a:rPr lang="en-US" sz="1400" dirty="0"/>
              <a:t>Each clue is helps to the draw the shape, however not all clues are vital. Discuss with the students which clues were important. Discuss the order in which they were delivered and if a clue becomes redundant based on a later clue .</a:t>
            </a:r>
          </a:p>
          <a:p>
            <a:endParaRPr lang="en-US" sz="1400" dirty="0"/>
          </a:p>
          <a:p>
            <a:r>
              <a:rPr lang="en-US" sz="1400" dirty="0"/>
              <a:t>Once completed the task is then passed over to the students. Encourage creativity but do not allow the task to be fanciful. Difficult shapes need to be recreated correctly so aim to scale down creativity!</a:t>
            </a:r>
          </a:p>
          <a:p>
            <a:endParaRPr lang="en-US" sz="1400" dirty="0"/>
          </a:p>
          <a:p>
            <a:r>
              <a:rPr lang="en-US" sz="1400" dirty="0"/>
              <a:t>Look out for examples where clues given can create multiple answers. Discuss with the pairs, or as a whole class, where the ambiguity could come from and if additional clues could be included to remedy it</a:t>
            </a:r>
            <a:endParaRPr lang="en-GB" sz="1400" dirty="0"/>
          </a:p>
        </p:txBody>
      </p:sp>
    </p:spTree>
    <p:extLst>
      <p:ext uri="{BB962C8B-B14F-4D97-AF65-F5344CB8AC3E}">
        <p14:creationId xmlns:p14="http://schemas.microsoft.com/office/powerpoint/2010/main" val="1164748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Lesson Plan - Completing Quadrilaterals (Worksheet Needed)</a:t>
            </a:r>
          </a:p>
        </p:txBody>
      </p:sp>
      <p:sp>
        <p:nvSpPr>
          <p:cNvPr id="3" name="Content Placeholder 2"/>
          <p:cNvSpPr>
            <a:spLocks noGrp="1"/>
          </p:cNvSpPr>
          <p:nvPr>
            <p:ph idx="1"/>
          </p:nvPr>
        </p:nvSpPr>
        <p:spPr>
          <a:xfrm>
            <a:off x="628650" y="1825624"/>
            <a:ext cx="7886700" cy="4496517"/>
          </a:xfrm>
        </p:spPr>
        <p:txBody>
          <a:bodyPr>
            <a:normAutofit/>
          </a:bodyPr>
          <a:lstStyle/>
          <a:p>
            <a:r>
              <a:rPr lang="en-GB" sz="1400" dirty="0"/>
              <a:t>This activity will focus on quadrilaterals with an extension into area</a:t>
            </a:r>
          </a:p>
          <a:p>
            <a:r>
              <a:rPr lang="en-GB" sz="1400" dirty="0"/>
              <a:t>Start the activity by drawing one of the quadrilaterals down on paper shown in the guess what section. Students in turn ask you a variety of questions to try and narrow down the shape. Drawing their guess on a whiteboard. Continue questions until the entire class has drawn the same shape. Have a running tally with how many questions they have asked you.</a:t>
            </a:r>
          </a:p>
          <a:p>
            <a:r>
              <a:rPr lang="en-GB" sz="1400" dirty="0"/>
              <a:t>This activity can be carried out several times until you swap and guess their shape with the bold statement that you guarantee that you can guess their shape by only asking three questions. See the next slide on how to do this. This can be repeated but don’t overdo this as the next task is for the students to crack your method for guessing their shape. If students are struggling with this you can repeat your flow chart process Once students feel confident Repeat the first activity to ensure this has been understood.</a:t>
            </a:r>
          </a:p>
          <a:p>
            <a:r>
              <a:rPr lang="en-GB" sz="1400" dirty="0"/>
              <a:t>The next task requires the worksheet Completing Quadrilaterals. The students will need to draw the shape. The number in brackets is to find the area. In some cases this may be a difficult task and will require knowing how to find the area of triangles</a:t>
            </a:r>
          </a:p>
          <a:p>
            <a:r>
              <a:rPr lang="en-GB" sz="1400" dirty="0"/>
              <a:t>The answers for some of these shapes may be disputed, however it will be down to classifying shapes and how to define one quadrilateral over another</a:t>
            </a:r>
          </a:p>
        </p:txBody>
      </p:sp>
      <p:pic>
        <p:nvPicPr>
          <p:cNvPr id="5" name="Picture 4"/>
          <p:cNvPicPr>
            <a:picLocks noChangeAspect="1"/>
          </p:cNvPicPr>
          <p:nvPr/>
        </p:nvPicPr>
        <p:blipFill>
          <a:blip r:embed="rId2"/>
          <a:stretch>
            <a:fillRect/>
          </a:stretch>
        </p:blipFill>
        <p:spPr>
          <a:xfrm>
            <a:off x="5378857" y="5288804"/>
            <a:ext cx="3136493" cy="1168272"/>
          </a:xfrm>
          <a:prstGeom prst="rect">
            <a:avLst/>
          </a:prstGeom>
        </p:spPr>
      </p:pic>
    </p:spTree>
    <p:extLst>
      <p:ext uri="{BB962C8B-B14F-4D97-AF65-F5344CB8AC3E}">
        <p14:creationId xmlns:p14="http://schemas.microsoft.com/office/powerpoint/2010/main" val="35363076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1047" y="80495"/>
            <a:ext cx="7201905" cy="6697010"/>
          </a:xfrm>
          <a:prstGeom prst="rect">
            <a:avLst/>
          </a:prstGeom>
          <a:ln>
            <a:solidFill>
              <a:schemeClr val="tx1"/>
            </a:solidFill>
          </a:ln>
        </p:spPr>
      </p:pic>
    </p:spTree>
    <p:extLst>
      <p:ext uri="{BB962C8B-B14F-4D97-AF65-F5344CB8AC3E}">
        <p14:creationId xmlns:p14="http://schemas.microsoft.com/office/powerpoint/2010/main" val="374775635"/>
      </p:ext>
    </p:extLst>
  </p:cSld>
  <p:clrMapOvr>
    <a:masterClrMapping/>
  </p:clrMapOvr>
</p:sld>
</file>

<file path=ppt/theme/theme1.xml><?xml version="1.0" encoding="utf-8"?>
<a:theme xmlns:a="http://schemas.openxmlformats.org/drawingml/2006/main" name="lesson intro">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TotalTime>
  <Words>1027</Words>
  <Application>Microsoft Office PowerPoint</Application>
  <PresentationFormat>On-screen Show (4:3)</PresentationFormat>
  <Paragraphs>47</Paragraphs>
  <Slides>8</Slides>
  <Notes>2</Notes>
  <HiddenSlides>1</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8</vt:i4>
      </vt:variant>
    </vt:vector>
  </HeadingPairs>
  <TitlesOfParts>
    <vt:vector size="16" baseType="lpstr">
      <vt:lpstr>Microsoft YaHei</vt:lpstr>
      <vt:lpstr>ＭＳ Ｐゴシック</vt:lpstr>
      <vt:lpstr>Arial</vt:lpstr>
      <vt:lpstr>Calibri</vt:lpstr>
      <vt:lpstr>Comic Sans MS</vt:lpstr>
      <vt:lpstr>Times</vt:lpstr>
      <vt:lpstr>Times New Roman</vt:lpstr>
      <vt:lpstr>lesson intro</vt:lpstr>
      <vt:lpstr>Transition Overview  </vt:lpstr>
      <vt:lpstr>Mastering Mathematics and Problem Solving</vt:lpstr>
      <vt:lpstr>Fluency is one of the NC aims</vt:lpstr>
      <vt:lpstr>PowerPoint Presentation</vt:lpstr>
      <vt:lpstr>Dozens - Lesson Plan</vt:lpstr>
      <vt:lpstr>Shape Draw – Lesson Plan</vt:lpstr>
      <vt:lpstr>Lesson Plan - Completing Quadrilaterals (Worksheet Needed)</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Transition Overview  </dc:title>
  <dc:creator>G Braide</dc:creator>
  <cp:lastModifiedBy>G Braide</cp:lastModifiedBy>
  <cp:revision>1</cp:revision>
  <dcterms:created xsi:type="dcterms:W3CDTF">2021-06-09T07:05:49Z</dcterms:created>
  <dcterms:modified xsi:type="dcterms:W3CDTF">2021-06-09T07:12:12Z</dcterms:modified>
</cp:coreProperties>
</file>