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696" r:id="rId2"/>
    <p:sldId id="698" r:id="rId3"/>
    <p:sldId id="699" r:id="rId4"/>
    <p:sldId id="700" r:id="rId5"/>
    <p:sldId id="704" r:id="rId6"/>
    <p:sldId id="705" r:id="rId7"/>
    <p:sldId id="706" r:id="rId8"/>
    <p:sldId id="707" r:id="rId9"/>
    <p:sldId id="709" r:id="rId10"/>
    <p:sldId id="702" r:id="rId11"/>
    <p:sldId id="713" r:id="rId12"/>
    <p:sldId id="712" r:id="rId13"/>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980" autoAdjust="0"/>
    <p:restoredTop sz="94660"/>
  </p:normalViewPr>
  <p:slideViewPr>
    <p:cSldViewPr snapToGrid="0">
      <p:cViewPr varScale="1">
        <p:scale>
          <a:sx n="81" d="100"/>
          <a:sy n="81" d="100"/>
        </p:scale>
        <p:origin x="808" y="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3359FE3-9120-4E7E-98B4-1709DE1E95E8}" type="datetimeFigureOut">
              <a:rPr lang="en-GB" smtClean="0"/>
              <a:t>09/06/2021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252A6A-1130-478C-AA61-B955096EA81E}" type="slidenum">
              <a:rPr lang="en-GB" smtClean="0"/>
              <a:t>‹#›</a:t>
            </a:fld>
            <a:endParaRPr lang="en-GB"/>
          </a:p>
        </p:txBody>
      </p:sp>
    </p:spTree>
    <p:extLst>
      <p:ext uri="{BB962C8B-B14F-4D97-AF65-F5344CB8AC3E}">
        <p14:creationId xmlns:p14="http://schemas.microsoft.com/office/powerpoint/2010/main" val="5688670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rgbClr val="002060"/>
                </a:solidFill>
              </a:defRPr>
            </a:lvl1pPr>
          </a:lstStyle>
          <a:p>
            <a:r>
              <a:rPr lang="en-US" dirty="0"/>
              <a:t>Click to edit Master title style</a:t>
            </a:r>
          </a:p>
        </p:txBody>
      </p:sp>
      <p:sp>
        <p:nvSpPr>
          <p:cNvPr id="3" name="Content Placeholder 2"/>
          <p:cNvSpPr>
            <a:spLocks noGrp="1"/>
          </p:cNvSpPr>
          <p:nvPr>
            <p:ph idx="1"/>
          </p:nvPr>
        </p:nvSpPr>
        <p:spPr/>
        <p:txBody>
          <a:bodyPr/>
          <a:lstStyle>
            <a:lvl1pPr marL="0" indent="0">
              <a:buNone/>
              <a:defRPr baseline="0">
                <a:solidFill>
                  <a:srgbClr val="002060"/>
                </a:solidFill>
              </a:defRPr>
            </a:lvl1pPr>
            <a:lvl2pPr>
              <a:defRPr baseline="0">
                <a:solidFill>
                  <a:srgbClr val="002060"/>
                </a:solidFill>
              </a:defRPr>
            </a:lvl2pPr>
            <a:lvl3pPr>
              <a:defRPr baseline="0">
                <a:solidFill>
                  <a:srgbClr val="002060"/>
                </a:solidFill>
              </a:defRPr>
            </a:lvl3pPr>
            <a:lvl4pPr>
              <a:defRPr baseline="0">
                <a:solidFill>
                  <a:srgbClr val="002060"/>
                </a:solidFill>
              </a:defRPr>
            </a:lvl4pPr>
            <a:lvl5pPr>
              <a:defRPr baseline="0">
                <a:solidFill>
                  <a:srgbClr val="002060"/>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03359FE3-9120-4E7E-98B4-1709DE1E95E8}" type="datetimeFigureOut">
              <a:rPr lang="en-GB" smtClean="0"/>
              <a:t>09/06/2021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252A6A-1130-478C-AA61-B955096EA81E}" type="slidenum">
              <a:rPr lang="en-GB" smtClean="0"/>
              <a:t>‹#›</a:t>
            </a:fld>
            <a:endParaRPr lang="en-GB"/>
          </a:p>
        </p:txBody>
      </p:sp>
    </p:spTree>
    <p:extLst>
      <p:ext uri="{BB962C8B-B14F-4D97-AF65-F5344CB8AC3E}">
        <p14:creationId xmlns:p14="http://schemas.microsoft.com/office/powerpoint/2010/main" val="42765053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3359FE3-9120-4E7E-98B4-1709DE1E95E8}" type="datetimeFigureOut">
              <a:rPr lang="en-GB" smtClean="0"/>
              <a:t>09/06/2021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252A6A-1130-478C-AA61-B955096EA81E}" type="slidenum">
              <a:rPr lang="en-GB" smtClean="0"/>
              <a:t>‹#›</a:t>
            </a:fld>
            <a:endParaRPr lang="en-GB"/>
          </a:p>
        </p:txBody>
      </p:sp>
    </p:spTree>
    <p:extLst>
      <p:ext uri="{BB962C8B-B14F-4D97-AF65-F5344CB8AC3E}">
        <p14:creationId xmlns:p14="http://schemas.microsoft.com/office/powerpoint/2010/main" val="15300606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3359FE3-9120-4E7E-98B4-1709DE1E95E8}" type="datetimeFigureOut">
              <a:rPr lang="en-GB" smtClean="0"/>
              <a:t>09/06/2021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E252A6A-1130-478C-AA61-B955096EA81E}" type="slidenum">
              <a:rPr lang="en-GB" smtClean="0"/>
              <a:t>‹#›</a:t>
            </a:fld>
            <a:endParaRPr lang="en-GB"/>
          </a:p>
        </p:txBody>
      </p:sp>
    </p:spTree>
    <p:extLst>
      <p:ext uri="{BB962C8B-B14F-4D97-AF65-F5344CB8AC3E}">
        <p14:creationId xmlns:p14="http://schemas.microsoft.com/office/powerpoint/2010/main" val="38500202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3359FE3-9120-4E7E-98B4-1709DE1E95E8}" type="datetimeFigureOut">
              <a:rPr lang="en-GB" smtClean="0"/>
              <a:t>09/06/2021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E252A6A-1130-478C-AA61-B955096EA81E}" type="slidenum">
              <a:rPr lang="en-GB" smtClean="0"/>
              <a:t>‹#›</a:t>
            </a:fld>
            <a:endParaRPr lang="en-GB"/>
          </a:p>
        </p:txBody>
      </p:sp>
    </p:spTree>
    <p:extLst>
      <p:ext uri="{BB962C8B-B14F-4D97-AF65-F5344CB8AC3E}">
        <p14:creationId xmlns:p14="http://schemas.microsoft.com/office/powerpoint/2010/main" val="15869809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3359FE3-9120-4E7E-98B4-1709DE1E95E8}" type="datetimeFigureOut">
              <a:rPr lang="en-GB" smtClean="0"/>
              <a:t>09/06/2021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E252A6A-1130-478C-AA61-B955096EA81E}" type="slidenum">
              <a:rPr lang="en-GB" smtClean="0"/>
              <a:t>‹#›</a:t>
            </a:fld>
            <a:endParaRPr lang="en-GB"/>
          </a:p>
        </p:txBody>
      </p:sp>
    </p:spTree>
    <p:extLst>
      <p:ext uri="{BB962C8B-B14F-4D97-AF65-F5344CB8AC3E}">
        <p14:creationId xmlns:p14="http://schemas.microsoft.com/office/powerpoint/2010/main" val="31500093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3359FE3-9120-4E7E-98B4-1709DE1E95E8}" type="datetimeFigureOut">
              <a:rPr lang="en-GB" smtClean="0"/>
              <a:t>09/06/2021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E252A6A-1130-478C-AA61-B955096EA81E}" type="slidenum">
              <a:rPr lang="en-GB" smtClean="0"/>
              <a:t>‹#›</a:t>
            </a:fld>
            <a:endParaRPr lang="en-GB"/>
          </a:p>
        </p:txBody>
      </p:sp>
    </p:spTree>
    <p:extLst>
      <p:ext uri="{BB962C8B-B14F-4D97-AF65-F5344CB8AC3E}">
        <p14:creationId xmlns:p14="http://schemas.microsoft.com/office/powerpoint/2010/main" val="38979954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3359FE3-9120-4E7E-98B4-1709DE1E95E8}" type="datetimeFigureOut">
              <a:rPr lang="en-GB" smtClean="0"/>
              <a:t>09/06/2021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E252A6A-1130-478C-AA61-B955096EA81E}" type="slidenum">
              <a:rPr lang="en-GB" smtClean="0"/>
              <a:t>‹#›</a:t>
            </a:fld>
            <a:endParaRPr lang="en-GB"/>
          </a:p>
        </p:txBody>
      </p:sp>
    </p:spTree>
    <p:extLst>
      <p:ext uri="{BB962C8B-B14F-4D97-AF65-F5344CB8AC3E}">
        <p14:creationId xmlns:p14="http://schemas.microsoft.com/office/powerpoint/2010/main" val="11763241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3359FE3-9120-4E7E-98B4-1709DE1E95E8}" type="datetimeFigureOut">
              <a:rPr lang="en-GB" smtClean="0"/>
              <a:t>09/06/2021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E252A6A-1130-478C-AA61-B955096EA81E}" type="slidenum">
              <a:rPr lang="en-GB" smtClean="0"/>
              <a:t>‹#›</a:t>
            </a:fld>
            <a:endParaRPr lang="en-GB"/>
          </a:p>
        </p:txBody>
      </p:sp>
    </p:spTree>
    <p:extLst>
      <p:ext uri="{BB962C8B-B14F-4D97-AF65-F5344CB8AC3E}">
        <p14:creationId xmlns:p14="http://schemas.microsoft.com/office/powerpoint/2010/main" val="39874822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3359FE3-9120-4E7E-98B4-1709DE1E95E8}" type="datetimeFigureOut">
              <a:rPr lang="en-GB" smtClean="0"/>
              <a:t>09/06/2021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252A6A-1130-478C-AA61-B955096EA81E}" type="slidenum">
              <a:rPr lang="en-GB" smtClean="0"/>
              <a:t>‹#›</a:t>
            </a:fld>
            <a:endParaRPr lang="en-GB"/>
          </a:p>
        </p:txBody>
      </p:sp>
    </p:spTree>
    <p:extLst>
      <p:ext uri="{BB962C8B-B14F-4D97-AF65-F5344CB8AC3E}">
        <p14:creationId xmlns:p14="http://schemas.microsoft.com/office/powerpoint/2010/main" val="13521536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3359FE3-9120-4E7E-98B4-1709DE1E95E8}" type="datetimeFigureOut">
              <a:rPr lang="en-GB" smtClean="0"/>
              <a:t>09/06/2021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252A6A-1130-478C-AA61-B955096EA81E}" type="slidenum">
              <a:rPr lang="en-GB" smtClean="0"/>
              <a:t>‹#›</a:t>
            </a:fld>
            <a:endParaRPr lang="en-GB"/>
          </a:p>
        </p:txBody>
      </p:sp>
    </p:spTree>
    <p:extLst>
      <p:ext uri="{BB962C8B-B14F-4D97-AF65-F5344CB8AC3E}">
        <p14:creationId xmlns:p14="http://schemas.microsoft.com/office/powerpoint/2010/main" val="34504868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1_Vertical Title and Text">
    <p:spTree>
      <p:nvGrpSpPr>
        <p:cNvPr id="1" name=""/>
        <p:cNvGrpSpPr/>
        <p:nvPr/>
      </p:nvGrpSpPr>
      <p:grpSpPr>
        <a:xfrm>
          <a:off x="0" y="0"/>
          <a:ext cx="0" cy="0"/>
          <a:chOff x="0" y="0"/>
          <a:chExt cx="0" cy="0"/>
        </a:xfrm>
      </p:grpSpPr>
      <p:grpSp>
        <p:nvGrpSpPr>
          <p:cNvPr id="11" name="Group 10"/>
          <p:cNvGrpSpPr/>
          <p:nvPr/>
        </p:nvGrpSpPr>
        <p:grpSpPr>
          <a:xfrm>
            <a:off x="2751927" y="1376432"/>
            <a:ext cx="5430768" cy="4032451"/>
            <a:chOff x="4469824" y="1124744"/>
            <a:chExt cx="6236041" cy="4032451"/>
          </a:xfrm>
        </p:grpSpPr>
        <p:sp>
          <p:nvSpPr>
            <p:cNvPr id="2" name="Isosceles Triangle 1"/>
            <p:cNvSpPr/>
            <p:nvPr userDrawn="1"/>
          </p:nvSpPr>
          <p:spPr bwMode="auto">
            <a:xfrm>
              <a:off x="4469824" y="1124744"/>
              <a:ext cx="6236041" cy="4032448"/>
            </a:xfrm>
            <a:prstGeom prst="triangle">
              <a:avLst/>
            </a:prstGeom>
            <a:ln>
              <a:headEnd type="none" w="med" len="med"/>
              <a:tailEnd type="none" w="med" len="med"/>
            </a:ln>
            <a:extLst>
              <a:ext uri="{AF507438-7753-43E0-B8FC-AC1667EBCBE1}">
                <a14:hiddenEffects xmlns:a14="http://schemas.microsoft.com/office/drawing/2010/main">
                  <a:effectLst>
                    <a:outerShdw dist="35921" dir="2700000" algn="ctr" rotWithShape="0">
                      <a:schemeClr val="bg2"/>
                    </a:outerShdw>
                  </a:effectLst>
                </a14:hiddenEffects>
              </a:ext>
            </a:extLst>
          </p:spPr>
          <p:style>
            <a:lnRef idx="2">
              <a:schemeClr val="dk1"/>
            </a:lnRef>
            <a:fillRef idx="1">
              <a:schemeClr val="lt1"/>
            </a:fillRef>
            <a:effectRef idx="0">
              <a:schemeClr val="dk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pPr>
              <a:endParaRPr kumimoji="0" lang="en-GB" sz="1800" b="0" i="0" u="none" strike="noStrike" cap="none" normalizeH="0" baseline="0">
                <a:ln>
                  <a:noFill/>
                </a:ln>
                <a:solidFill>
                  <a:schemeClr val="bg1"/>
                </a:solidFill>
                <a:effectLst/>
                <a:latin typeface="Arial" charset="0"/>
                <a:ea typeface="Microsoft YaHei" charset="-122"/>
              </a:endParaRPr>
            </a:p>
          </p:txBody>
        </p:sp>
        <p:cxnSp>
          <p:nvCxnSpPr>
            <p:cNvPr id="3" name="Straight Connector 2"/>
            <p:cNvCxnSpPr/>
            <p:nvPr userDrawn="1"/>
          </p:nvCxnSpPr>
          <p:spPr bwMode="auto">
            <a:xfrm>
              <a:off x="5423219" y="3933056"/>
              <a:ext cx="4319918" cy="0"/>
            </a:xfrm>
            <a:prstGeom prst="line">
              <a:avLst/>
            </a:prstGeom>
            <a:ln>
              <a:headEnd type="none" w="med" len="med"/>
              <a:tailEnd type="none" w="med" len="med"/>
            </a:ln>
            <a:extLst>
              <a:ext uri="{AF507438-7753-43E0-B8FC-AC1667EBCBE1}">
                <a14:hiddenEffects xmlns:a14="http://schemas.microsoft.com/office/drawing/2010/main">
                  <a:effectLst>
                    <a:outerShdw dist="35921" dir="2700000" algn="ctr" rotWithShape="0">
                      <a:schemeClr val="bg2"/>
                    </a:outerShdw>
                  </a:effectLst>
                </a14:hiddenEffects>
              </a:ext>
            </a:extLst>
          </p:spPr>
          <p:style>
            <a:lnRef idx="2">
              <a:schemeClr val="dk1"/>
            </a:lnRef>
            <a:fillRef idx="0">
              <a:schemeClr val="dk1"/>
            </a:fillRef>
            <a:effectRef idx="1">
              <a:schemeClr val="dk1"/>
            </a:effectRef>
            <a:fontRef idx="minor">
              <a:schemeClr val="tx1"/>
            </a:fontRef>
          </p:style>
        </p:cxnSp>
        <p:cxnSp>
          <p:nvCxnSpPr>
            <p:cNvPr id="4" name="Straight Connector 3"/>
            <p:cNvCxnSpPr/>
            <p:nvPr userDrawn="1"/>
          </p:nvCxnSpPr>
          <p:spPr bwMode="auto">
            <a:xfrm>
              <a:off x="6479199" y="2564904"/>
              <a:ext cx="2207958" cy="0"/>
            </a:xfrm>
            <a:prstGeom prst="line">
              <a:avLst/>
            </a:prstGeom>
            <a:ln>
              <a:headEnd type="none" w="med" len="med"/>
              <a:tailEnd type="none" w="med" len="med"/>
            </a:ln>
            <a:extLst>
              <a:ext uri="{AF507438-7753-43E0-B8FC-AC1667EBCBE1}">
                <a14:hiddenEffects xmlns:a14="http://schemas.microsoft.com/office/drawing/2010/main">
                  <a:effectLst>
                    <a:outerShdw dist="35921" dir="2700000" algn="ctr" rotWithShape="0">
                      <a:schemeClr val="bg2"/>
                    </a:outerShdw>
                  </a:effectLst>
                </a14:hiddenEffects>
              </a:ext>
            </a:extLst>
          </p:spPr>
          <p:style>
            <a:lnRef idx="2">
              <a:schemeClr val="dk1"/>
            </a:lnRef>
            <a:fillRef idx="0">
              <a:schemeClr val="dk1"/>
            </a:fillRef>
            <a:effectRef idx="1">
              <a:schemeClr val="dk1"/>
            </a:effectRef>
            <a:fontRef idx="minor">
              <a:schemeClr val="tx1"/>
            </a:fontRef>
          </p:style>
        </p:cxnSp>
        <p:cxnSp>
          <p:nvCxnSpPr>
            <p:cNvPr id="5" name="Straight Connector 4"/>
            <p:cNvCxnSpPr/>
            <p:nvPr userDrawn="1"/>
          </p:nvCxnSpPr>
          <p:spPr bwMode="auto">
            <a:xfrm>
              <a:off x="7535179" y="2564907"/>
              <a:ext cx="0" cy="1368152"/>
            </a:xfrm>
            <a:prstGeom prst="line">
              <a:avLst/>
            </a:prstGeom>
            <a:ln>
              <a:headEnd type="none" w="med" len="med"/>
              <a:tailEnd type="none" w="med" len="med"/>
            </a:ln>
            <a:extLst>
              <a:ext uri="{AF507438-7753-43E0-B8FC-AC1667EBCBE1}">
                <a14:hiddenEffects xmlns:a14="http://schemas.microsoft.com/office/drawing/2010/main">
                  <a:effectLst>
                    <a:outerShdw dist="35921" dir="2700000" algn="ctr" rotWithShape="0">
                      <a:schemeClr val="bg2"/>
                    </a:outerShdw>
                  </a:effectLst>
                </a14:hiddenEffects>
              </a:ext>
            </a:extLst>
          </p:spPr>
          <p:style>
            <a:lnRef idx="2">
              <a:schemeClr val="dk1"/>
            </a:lnRef>
            <a:fillRef idx="0">
              <a:schemeClr val="dk1"/>
            </a:fillRef>
            <a:effectRef idx="1">
              <a:schemeClr val="dk1"/>
            </a:effectRef>
            <a:fontRef idx="minor">
              <a:schemeClr val="tx1"/>
            </a:fontRef>
          </p:style>
        </p:cxnSp>
        <p:cxnSp>
          <p:nvCxnSpPr>
            <p:cNvPr id="6" name="Straight Connector 5"/>
            <p:cNvCxnSpPr/>
            <p:nvPr userDrawn="1"/>
          </p:nvCxnSpPr>
          <p:spPr bwMode="auto">
            <a:xfrm>
              <a:off x="6671196" y="3933059"/>
              <a:ext cx="0" cy="1224136"/>
            </a:xfrm>
            <a:prstGeom prst="line">
              <a:avLst/>
            </a:prstGeom>
            <a:ln>
              <a:headEnd type="none" w="med" len="med"/>
              <a:tailEnd type="none" w="med" len="med"/>
            </a:ln>
            <a:extLst>
              <a:ext uri="{AF507438-7753-43E0-B8FC-AC1667EBCBE1}">
                <a14:hiddenEffects xmlns:a14="http://schemas.microsoft.com/office/drawing/2010/main">
                  <a:effectLst>
                    <a:outerShdw dist="35921" dir="2700000" algn="ctr" rotWithShape="0">
                      <a:schemeClr val="bg2"/>
                    </a:outerShdw>
                  </a:effectLst>
                </a14:hiddenEffects>
              </a:ext>
            </a:extLst>
          </p:spPr>
          <p:style>
            <a:lnRef idx="2">
              <a:schemeClr val="dk1"/>
            </a:lnRef>
            <a:fillRef idx="0">
              <a:schemeClr val="dk1"/>
            </a:fillRef>
            <a:effectRef idx="1">
              <a:schemeClr val="dk1"/>
            </a:effectRef>
            <a:fontRef idx="minor">
              <a:schemeClr val="tx1"/>
            </a:fontRef>
          </p:style>
        </p:cxnSp>
        <p:cxnSp>
          <p:nvCxnSpPr>
            <p:cNvPr id="7" name="Straight Connector 6"/>
            <p:cNvCxnSpPr/>
            <p:nvPr userDrawn="1"/>
          </p:nvCxnSpPr>
          <p:spPr bwMode="auto">
            <a:xfrm>
              <a:off x="8399163" y="3933059"/>
              <a:ext cx="0" cy="1224136"/>
            </a:xfrm>
            <a:prstGeom prst="line">
              <a:avLst/>
            </a:prstGeom>
            <a:ln>
              <a:headEnd type="none" w="med" len="med"/>
              <a:tailEnd type="none" w="med" len="med"/>
            </a:ln>
            <a:extLst>
              <a:ext uri="{AF507438-7753-43E0-B8FC-AC1667EBCBE1}">
                <a14:hiddenEffects xmlns:a14="http://schemas.microsoft.com/office/drawing/2010/main">
                  <a:effectLst>
                    <a:outerShdw dist="35921" dir="2700000" algn="ctr" rotWithShape="0">
                      <a:schemeClr val="bg2"/>
                    </a:outerShdw>
                  </a:effectLst>
                </a14:hiddenEffects>
              </a:ext>
            </a:extLst>
          </p:spPr>
          <p:style>
            <a:lnRef idx="2">
              <a:schemeClr val="dk1"/>
            </a:lnRef>
            <a:fillRef idx="0">
              <a:schemeClr val="dk1"/>
            </a:fillRef>
            <a:effectRef idx="1">
              <a:schemeClr val="dk1"/>
            </a:effectRef>
            <a:fontRef idx="minor">
              <a:schemeClr val="tx1"/>
            </a:fontRef>
          </p:style>
        </p:cxnSp>
        <p:sp>
          <p:nvSpPr>
            <p:cNvPr id="8" name="TextBox 7"/>
            <p:cNvSpPr txBox="1"/>
            <p:nvPr userDrawn="1"/>
          </p:nvSpPr>
          <p:spPr>
            <a:xfrm>
              <a:off x="5615217" y="4365104"/>
              <a:ext cx="4127921" cy="369332"/>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dirty="0">
                  <a:latin typeface="Comic Sans MS" pitchFamily="66" charset="0"/>
                </a:rPr>
                <a:t>3 things you knew already</a:t>
              </a:r>
            </a:p>
          </p:txBody>
        </p:sp>
        <p:sp>
          <p:nvSpPr>
            <p:cNvPr id="9" name="TextBox 8"/>
            <p:cNvSpPr txBox="1"/>
            <p:nvPr userDrawn="1"/>
          </p:nvSpPr>
          <p:spPr>
            <a:xfrm>
              <a:off x="6479199" y="2996956"/>
              <a:ext cx="2111960" cy="646331"/>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dirty="0">
                  <a:latin typeface="Comic Sans MS" pitchFamily="66" charset="0"/>
                </a:rPr>
                <a:t>2 things you learnt today</a:t>
              </a:r>
            </a:p>
          </p:txBody>
        </p:sp>
        <p:sp>
          <p:nvSpPr>
            <p:cNvPr id="10" name="TextBox 9"/>
            <p:cNvSpPr txBox="1"/>
            <p:nvPr userDrawn="1"/>
          </p:nvSpPr>
          <p:spPr>
            <a:xfrm>
              <a:off x="6394406" y="1412779"/>
              <a:ext cx="2292751" cy="646331"/>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dirty="0">
                  <a:latin typeface="Comic Sans MS" pitchFamily="66" charset="0"/>
                </a:rPr>
                <a:t>1 question about today’s topic</a:t>
              </a:r>
            </a:p>
          </p:txBody>
        </p:sp>
      </p:grpSp>
    </p:spTree>
    <p:extLst>
      <p:ext uri="{BB962C8B-B14F-4D97-AF65-F5344CB8AC3E}">
        <p14:creationId xmlns:p14="http://schemas.microsoft.com/office/powerpoint/2010/main" val="416626267"/>
      </p:ext>
    </p:extLst>
  </p:cSld>
  <p:clrMapOvr>
    <a:masterClrMapping/>
  </p:clrMapOvr>
  <p:hf sldNum="0" hdr="0" ftr="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3359FE3-9120-4E7E-98B4-1709DE1E95E8}" type="datetimeFigureOut">
              <a:rPr lang="en-GB" smtClean="0"/>
              <a:t>09/06/2021</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E252A6A-1130-478C-AA61-B955096EA81E}" type="slidenum">
              <a:rPr lang="en-GB" smtClean="0"/>
              <a:t>‹#›</a:t>
            </a:fld>
            <a:endParaRPr lang="en-GB"/>
          </a:p>
        </p:txBody>
      </p:sp>
      <p:pic>
        <p:nvPicPr>
          <p:cNvPr id="7" name="Picture 6"/>
          <p:cNvPicPr>
            <a:picLocks noChangeAspect="1"/>
          </p:cNvPicPr>
          <p:nvPr userDrawn="1"/>
        </p:nvPicPr>
        <p:blipFill>
          <a:blip r:embed="rId14" cstate="print">
            <a:extLst>
              <a:ext uri="{28A0092B-C50C-407E-A947-70E740481C1C}">
                <a14:useLocalDpi xmlns:a14="http://schemas.microsoft.com/office/drawing/2010/main" val="0"/>
              </a:ext>
            </a:extLst>
          </a:blip>
          <a:stretch>
            <a:fillRect/>
          </a:stretch>
        </p:blipFill>
        <p:spPr>
          <a:xfrm>
            <a:off x="8390512" y="0"/>
            <a:ext cx="753488" cy="751668"/>
          </a:xfrm>
          <a:prstGeom prst="rect">
            <a:avLst/>
          </a:prstGeom>
        </p:spPr>
      </p:pic>
    </p:spTree>
    <p:extLst>
      <p:ext uri="{BB962C8B-B14F-4D97-AF65-F5344CB8AC3E}">
        <p14:creationId xmlns:p14="http://schemas.microsoft.com/office/powerpoint/2010/main" val="406753898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xStyles>
    <p:titleStyle>
      <a:lvl1pPr algn="l" defTabSz="914400" rtl="0" eaLnBrk="1" latinLnBrk="0" hangingPunct="1">
        <a:lnSpc>
          <a:spcPct val="90000"/>
        </a:lnSpc>
        <a:spcBef>
          <a:spcPct val="0"/>
        </a:spcBef>
        <a:buNone/>
        <a:defRPr sz="4400" b="1" kern="1200">
          <a:solidFill>
            <a:srgbClr val="002060"/>
          </a:solidFill>
          <a:latin typeface="+mn-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rgbClr val="002060"/>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rgbClr val="002060"/>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rgbClr val="002060"/>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002060"/>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002060"/>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microsoft.com/office/2007/relationships/hdphoto" Target="../media/hdphoto1.wdp"/><Relationship Id="rId7" Type="http://schemas.openxmlformats.org/officeDocument/2006/relationships/image" Target="../media/image5.jpe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4.jpeg"/><Relationship Id="rId5" Type="http://schemas.microsoft.com/office/2007/relationships/hdphoto" Target="../media/hdphoto2.wdp"/><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png"/><Relationship Id="rId1" Type="http://schemas.openxmlformats.org/officeDocument/2006/relationships/slideLayout" Target="../slideLayouts/slideLayout2.xml"/><Relationship Id="rId5" Type="http://schemas.openxmlformats.org/officeDocument/2006/relationships/image" Target="../media/image5.jpeg"/><Relationship Id="rId4" Type="http://schemas.openxmlformats.org/officeDocument/2006/relationships/image" Target="../media/image4.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en-GB" dirty="0"/>
              <a:t>Coded Hundred Square</a:t>
            </a:r>
          </a:p>
        </p:txBody>
      </p:sp>
      <p:sp>
        <p:nvSpPr>
          <p:cNvPr id="5" name="Subtitle 4"/>
          <p:cNvSpPr>
            <a:spLocks noGrp="1"/>
          </p:cNvSpPr>
          <p:nvPr>
            <p:ph type="subTitle" idx="1"/>
          </p:nvPr>
        </p:nvSpPr>
        <p:spPr/>
        <p:txBody>
          <a:bodyPr/>
          <a:lstStyle/>
          <a:p>
            <a:endParaRPr lang="en-GB"/>
          </a:p>
        </p:txBody>
      </p:sp>
    </p:spTree>
    <p:extLst>
      <p:ext uri="{BB962C8B-B14F-4D97-AF65-F5344CB8AC3E}">
        <p14:creationId xmlns:p14="http://schemas.microsoft.com/office/powerpoint/2010/main" val="36474492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Alien Number Grid</a:t>
            </a:r>
          </a:p>
        </p:txBody>
      </p:sp>
      <p:sp>
        <p:nvSpPr>
          <p:cNvPr id="3" name="Content Placeholder 2"/>
          <p:cNvSpPr>
            <a:spLocks noGrp="1"/>
          </p:cNvSpPr>
          <p:nvPr>
            <p:ph idx="1"/>
          </p:nvPr>
        </p:nvSpPr>
        <p:spPr/>
        <p:txBody>
          <a:bodyPr/>
          <a:lstStyle/>
          <a:p>
            <a:r>
              <a:rPr lang="en-GB" dirty="0"/>
              <a:t>You have all numbers from 1 to 100 in a jigsaw of an alien species!</a:t>
            </a:r>
          </a:p>
          <a:p>
            <a:endParaRPr lang="en-GB" dirty="0"/>
          </a:p>
          <a:p>
            <a:r>
              <a:rPr lang="en-GB" dirty="0"/>
              <a:t>The number grid starts at the symbol for 1 and finishes with the symbol for 100.</a:t>
            </a:r>
          </a:p>
          <a:p>
            <a:endParaRPr lang="en-GB" dirty="0"/>
          </a:p>
          <a:p>
            <a:r>
              <a:rPr lang="en-GB" dirty="0"/>
              <a:t>Can you cut out the jigsaw and position the symbols correctly to give yourself the correct number grid?</a:t>
            </a:r>
          </a:p>
        </p:txBody>
      </p:sp>
    </p:spTree>
    <p:extLst>
      <p:ext uri="{BB962C8B-B14F-4D97-AF65-F5344CB8AC3E}">
        <p14:creationId xmlns:p14="http://schemas.microsoft.com/office/powerpoint/2010/main" val="28382120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Alien Questions</a:t>
            </a:r>
            <a:br>
              <a:rPr lang="en-GB" dirty="0"/>
            </a:br>
            <a:r>
              <a:rPr lang="en-GB" sz="2900" b="0" dirty="0"/>
              <a:t>Write your answers </a:t>
            </a:r>
            <a:r>
              <a:rPr lang="en-US" sz="2900" b="0" dirty="0"/>
              <a:t>in our alien number system</a:t>
            </a:r>
            <a:endParaRPr lang="en-GB" sz="2900" b="0"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normAutofit fontScale="92500" lnSpcReduction="20000"/>
              </a:bodyPr>
              <a:lstStyle/>
              <a:p>
                <a:pPr marL="514350" indent="-514350">
                  <a:buFont typeface="+mj-lt"/>
                  <a:buAutoNum type="arabicPeriod"/>
                </a:pPr>
                <a:r>
                  <a:rPr lang="en-US" dirty="0"/>
                  <a:t>What alien number is immediately below 10?</a:t>
                </a:r>
              </a:p>
              <a:p>
                <a:pPr marL="514350" indent="-514350">
                  <a:buFont typeface="+mj-lt"/>
                  <a:buAutoNum type="arabicPeriod"/>
                </a:pPr>
                <a:r>
                  <a:rPr lang="en-US" dirty="0"/>
                  <a:t>What </a:t>
                </a:r>
                <a:r>
                  <a:rPr lang="en-US"/>
                  <a:t>alien number is </a:t>
                </a:r>
                <a:r>
                  <a:rPr lang="en-US" dirty="0"/>
                  <a:t>two squares to the left of 99?</a:t>
                </a:r>
              </a:p>
              <a:p>
                <a:pPr marL="514350" indent="-514350">
                  <a:buFont typeface="+mj-lt"/>
                  <a:buAutoNum type="arabicPeriod"/>
                </a:pPr>
                <a:r>
                  <a:rPr lang="en-US" dirty="0"/>
                  <a:t>I start on 34 and move three rows down and three places to the right. What do I land on? </a:t>
                </a:r>
              </a:p>
              <a:p>
                <a:pPr marL="514350" indent="-514350">
                  <a:buFont typeface="+mj-lt"/>
                  <a:buAutoNum type="arabicPeriod"/>
                </a:pPr>
                <a:r>
                  <a:rPr lang="en-US" dirty="0"/>
                  <a:t>What is the solution to </a:t>
                </a:r>
                <a:r>
                  <a:rPr lang="en-US" dirty="0">
                    <a:latin typeface="Wingdings" panose="05000000000000000000" pitchFamily="2" charset="2"/>
                  </a:rPr>
                  <a:t>tm</a:t>
                </a:r>
                <a:r>
                  <a:rPr lang="en-US" dirty="0"/>
                  <a:t>  </a:t>
                </a:r>
                <a14:m>
                  <m:oMath xmlns:m="http://schemas.openxmlformats.org/officeDocument/2006/math">
                    <m:r>
                      <a:rPr lang="en-US" i="1" dirty="0" smtClean="0">
                        <a:latin typeface="Cambria Math" panose="02040503050406030204" pitchFamily="18" charset="0"/>
                        <a:ea typeface="Cambria Math" panose="02040503050406030204" pitchFamily="18" charset="0"/>
                      </a:rPr>
                      <m:t>×</m:t>
                    </m:r>
                  </m:oMath>
                </a14:m>
                <a:r>
                  <a:rPr lang="en-US" dirty="0"/>
                  <a:t>  </a:t>
                </a:r>
                <a:r>
                  <a:rPr lang="en-US" dirty="0">
                    <a:latin typeface="Wingdings" panose="05000000000000000000" pitchFamily="2" charset="2"/>
                  </a:rPr>
                  <a:t>v</a:t>
                </a:r>
              </a:p>
              <a:p>
                <a:pPr marL="514350" indent="-514350">
                  <a:buFont typeface="+mj-lt"/>
                  <a:buAutoNum type="arabicPeriod"/>
                </a:pPr>
                <a:r>
                  <a:rPr lang="en-US" dirty="0"/>
                  <a:t>What is the solution to </a:t>
                </a:r>
                <a:r>
                  <a:rPr lang="en-US" dirty="0" err="1">
                    <a:latin typeface="Wingdings" panose="05000000000000000000" pitchFamily="2" charset="2"/>
                  </a:rPr>
                  <a:t>isl</a:t>
                </a:r>
                <a:r>
                  <a:rPr lang="en-US" dirty="0"/>
                  <a:t>  ÷  </a:t>
                </a:r>
                <a:r>
                  <a:rPr lang="en-US" dirty="0">
                    <a:latin typeface="Wingdings" panose="05000000000000000000" pitchFamily="2" charset="2"/>
                  </a:rPr>
                  <a:t>a</a:t>
                </a:r>
              </a:p>
              <a:p>
                <a:pPr marL="514350" indent="-514350">
                  <a:buFont typeface="+mj-lt"/>
                  <a:buAutoNum type="arabicPeriod"/>
                </a:pPr>
                <a:r>
                  <a:rPr lang="en-US" dirty="0"/>
                  <a:t>Find the answer to </a:t>
                </a:r>
                <a:r>
                  <a:rPr lang="en-US" dirty="0" err="1">
                    <a:latin typeface="Wingdings" panose="05000000000000000000" pitchFamily="2" charset="2"/>
                  </a:rPr>
                  <a:t>vsm</a:t>
                </a:r>
                <a:r>
                  <a:rPr lang="en-US" dirty="0"/>
                  <a:t>  +  </a:t>
                </a:r>
                <a:r>
                  <a:rPr lang="en-US" dirty="0" err="1">
                    <a:latin typeface="Wingdings" panose="05000000000000000000" pitchFamily="2" charset="2"/>
                  </a:rPr>
                  <a:t>qzi</a:t>
                </a:r>
                <a:endParaRPr lang="en-US" dirty="0">
                  <a:latin typeface="Wingdings" panose="05000000000000000000" pitchFamily="2" charset="2"/>
                </a:endParaRPr>
              </a:p>
              <a:p>
                <a:pPr marL="514350" indent="-514350">
                  <a:buFont typeface="+mj-lt"/>
                  <a:buAutoNum type="arabicPeriod"/>
                </a:pPr>
                <a:r>
                  <a:rPr lang="en-US" dirty="0"/>
                  <a:t>Evaluate </a:t>
                </a:r>
                <a:r>
                  <a:rPr lang="en-US" dirty="0" err="1">
                    <a:latin typeface="Wingdings" panose="05000000000000000000" pitchFamily="2" charset="2"/>
                  </a:rPr>
                  <a:t>ziz</a:t>
                </a:r>
                <a:r>
                  <a:rPr lang="en-US" dirty="0"/>
                  <a:t>  -  </a:t>
                </a:r>
                <a:r>
                  <a:rPr lang="en-US" dirty="0" err="1">
                    <a:latin typeface="Wingdings" panose="05000000000000000000" pitchFamily="2" charset="2"/>
                  </a:rPr>
                  <a:t>ql</a:t>
                </a:r>
                <a:endParaRPr lang="en-US" dirty="0">
                  <a:latin typeface="Wingdings" panose="05000000000000000000" pitchFamily="2" charset="2"/>
                </a:endParaRPr>
              </a:p>
              <a:p>
                <a:pPr marL="514350" indent="-514350">
                  <a:buFont typeface="+mj-lt"/>
                  <a:buAutoNum type="arabicPeriod"/>
                </a:pPr>
                <a:r>
                  <a:rPr lang="en-US" dirty="0"/>
                  <a:t>What is the remainder of </a:t>
                </a:r>
                <a:r>
                  <a:rPr lang="en-US" dirty="0">
                    <a:latin typeface="Wingdings" panose="05000000000000000000" pitchFamily="2" charset="2"/>
                  </a:rPr>
                  <a:t>qi</a:t>
                </a:r>
                <a:r>
                  <a:rPr lang="en-US" dirty="0"/>
                  <a:t> ÷  </a:t>
                </a:r>
                <a:r>
                  <a:rPr lang="en-US" dirty="0">
                    <a:latin typeface="Wingdings" panose="05000000000000000000" pitchFamily="2" charset="2"/>
                  </a:rPr>
                  <a:t>v</a:t>
                </a:r>
              </a:p>
              <a:p>
                <a:pPr marL="514350" indent="-514350">
                  <a:buFont typeface="+mj-lt"/>
                  <a:buAutoNum type="arabicPeriod"/>
                </a:pPr>
                <a:r>
                  <a:rPr lang="en-US" dirty="0"/>
                  <a:t>Write down the first ten prime numbers </a:t>
                </a:r>
              </a:p>
              <a:p>
                <a:pPr marL="514350" indent="-514350">
                  <a:buFont typeface="+mj-lt"/>
                  <a:buAutoNum type="arabicPeriod"/>
                </a:pPr>
                <a:r>
                  <a:rPr lang="en-US" dirty="0"/>
                  <a:t>What are the multiples of </a:t>
                </a:r>
                <a:r>
                  <a:rPr lang="en-US" dirty="0" err="1">
                    <a:latin typeface="Wingdings" panose="05000000000000000000" pitchFamily="2" charset="2"/>
                  </a:rPr>
                  <a:t>tq</a:t>
                </a:r>
                <a:endParaRPr lang="en-US" dirty="0">
                  <a:latin typeface="Wingdings" panose="05000000000000000000" pitchFamily="2" charset="2"/>
                </a:endParaRPr>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a:blip r:embed="rId2"/>
                <a:stretch>
                  <a:fillRect l="-1391" t="-3641" b="-2661"/>
                </a:stretch>
              </a:blipFill>
            </p:spPr>
            <p:txBody>
              <a:bodyPr/>
              <a:lstStyle/>
              <a:p>
                <a:r>
                  <a:rPr lang="en-GB">
                    <a:noFill/>
                  </a:rPr>
                  <a:t> </a:t>
                </a:r>
              </a:p>
            </p:txBody>
          </p:sp>
        </mc:Fallback>
      </mc:AlternateContent>
    </p:spTree>
    <p:extLst>
      <p:ext uri="{BB962C8B-B14F-4D97-AF65-F5344CB8AC3E}">
        <p14:creationId xmlns:p14="http://schemas.microsoft.com/office/powerpoint/2010/main" val="5308180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en-GB" dirty="0"/>
              <a:t>Sealed Solution</a:t>
            </a:r>
          </a:p>
        </p:txBody>
      </p:sp>
      <p:sp>
        <p:nvSpPr>
          <p:cNvPr id="5" name="Subtitle 4"/>
          <p:cNvSpPr>
            <a:spLocks noGrp="1"/>
          </p:cNvSpPr>
          <p:nvPr>
            <p:ph type="subTitle" idx="1"/>
          </p:nvPr>
        </p:nvSpPr>
        <p:spPr/>
        <p:txBody>
          <a:bodyPr/>
          <a:lstStyle/>
          <a:p>
            <a:endParaRPr lang="en-GB"/>
          </a:p>
        </p:txBody>
      </p:sp>
    </p:spTree>
    <p:extLst>
      <p:ext uri="{BB962C8B-B14F-4D97-AF65-F5344CB8AC3E}">
        <p14:creationId xmlns:p14="http://schemas.microsoft.com/office/powerpoint/2010/main" val="299768065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Sealed Solution</a:t>
            </a:r>
          </a:p>
        </p:txBody>
      </p:sp>
      <p:sp>
        <p:nvSpPr>
          <p:cNvPr id="3" name="Content Placeholder 2"/>
          <p:cNvSpPr>
            <a:spLocks noGrp="1"/>
          </p:cNvSpPr>
          <p:nvPr>
            <p:ph idx="1"/>
          </p:nvPr>
        </p:nvSpPr>
        <p:spPr/>
        <p:txBody>
          <a:bodyPr>
            <a:normAutofit/>
          </a:bodyPr>
          <a:lstStyle/>
          <a:p>
            <a:r>
              <a:rPr lang="en-US" sz="2400" dirty="0"/>
              <a:t>A set of six cards, each showing one of the digits from 0 to 5, is divided up between five envelopes. The sum of the cards inside it is written on each envelope</a:t>
            </a:r>
          </a:p>
          <a:p>
            <a:endParaRPr lang="en-US" sz="2400" dirty="0"/>
          </a:p>
          <a:p>
            <a:r>
              <a:rPr lang="en-US" sz="2400" dirty="0"/>
              <a:t>0 and 1 are put in the left most envelope, envelope “1”</a:t>
            </a:r>
          </a:p>
          <a:p>
            <a:r>
              <a:rPr lang="en-US" sz="2400" dirty="0"/>
              <a:t>3 and 5 are put in the middle envelope, envelope “8”</a:t>
            </a:r>
          </a:p>
          <a:p>
            <a:r>
              <a:rPr lang="en-US" sz="2400" dirty="0"/>
              <a:t>The remaining numbers are put in the right most envelope. What is it’s total? How do you know?</a:t>
            </a:r>
          </a:p>
          <a:p>
            <a:endParaRPr lang="en-US" sz="2400" dirty="0"/>
          </a:p>
          <a:p>
            <a:endParaRPr lang="en-US" sz="2400" dirty="0"/>
          </a:p>
          <a:p>
            <a:endParaRPr lang="en-US" sz="2400" dirty="0"/>
          </a:p>
          <a:p>
            <a:endParaRPr lang="en-US" sz="2400" dirty="0"/>
          </a:p>
        </p:txBody>
      </p:sp>
      <p:grpSp>
        <p:nvGrpSpPr>
          <p:cNvPr id="21" name="Group 20"/>
          <p:cNvGrpSpPr/>
          <p:nvPr/>
        </p:nvGrpSpPr>
        <p:grpSpPr>
          <a:xfrm>
            <a:off x="224308" y="5240592"/>
            <a:ext cx="8685473" cy="1239954"/>
            <a:chOff x="389701" y="3574296"/>
            <a:chExt cx="8941220" cy="1276465"/>
          </a:xfrm>
        </p:grpSpPr>
        <p:pic>
          <p:nvPicPr>
            <p:cNvPr id="16" name="Picture 15"/>
            <p:cNvPicPr>
              <a:picLocks noChangeAspect="1"/>
            </p:cNvPicPr>
            <p:nvPr/>
          </p:nvPicPr>
          <p:blipFill rotWithShape="1">
            <a:blip r:embed="rId2" cstate="print">
              <a:extLst>
                <a:ext uri="{BEBA8EAE-BF5A-486C-A8C5-ECC9F3942E4B}">
                  <a14:imgProps xmlns:a14="http://schemas.microsoft.com/office/drawing/2010/main">
                    <a14:imgLayer r:embed="rId3">
                      <a14:imgEffect>
                        <a14:backgroundRemoval t="27979" b="75146" l="15820" r="85986"/>
                      </a14:imgEffect>
                    </a14:imgLayer>
                  </a14:imgProps>
                </a:ext>
                <a:ext uri="{28A0092B-C50C-407E-A947-70E740481C1C}">
                  <a14:useLocalDpi xmlns:a14="http://schemas.microsoft.com/office/drawing/2010/main" val="0"/>
                </a:ext>
              </a:extLst>
            </a:blip>
            <a:srcRect l="14014" t="25663" r="11291" b="23298"/>
            <a:stretch/>
          </p:blipFill>
          <p:spPr>
            <a:xfrm>
              <a:off x="389701" y="3631561"/>
              <a:ext cx="1784280" cy="1219200"/>
            </a:xfrm>
            <a:prstGeom prst="rect">
              <a:avLst/>
            </a:prstGeom>
          </p:spPr>
        </p:pic>
        <p:pic>
          <p:nvPicPr>
            <p:cNvPr id="17" name="Picture 16"/>
            <p:cNvPicPr>
              <a:picLocks noChangeAspect="1"/>
            </p:cNvPicPr>
            <p:nvPr/>
          </p:nvPicPr>
          <p:blipFill rotWithShape="1">
            <a:blip r:embed="rId4" cstate="print">
              <a:extLst>
                <a:ext uri="{BEBA8EAE-BF5A-486C-A8C5-ECC9F3942E4B}">
                  <a14:imgProps xmlns:a14="http://schemas.microsoft.com/office/drawing/2010/main">
                    <a14:imgLayer r:embed="rId5">
                      <a14:imgEffect>
                        <a14:backgroundRemoval t="27979" b="75146" l="15820" r="85986"/>
                      </a14:imgEffect>
                    </a14:imgLayer>
                  </a14:imgProps>
                </a:ext>
                <a:ext uri="{28A0092B-C50C-407E-A947-70E740481C1C}">
                  <a14:useLocalDpi xmlns:a14="http://schemas.microsoft.com/office/drawing/2010/main" val="0"/>
                </a:ext>
              </a:extLst>
            </a:blip>
            <a:srcRect l="14014" t="25663" r="11291" b="23298"/>
            <a:stretch/>
          </p:blipFill>
          <p:spPr>
            <a:xfrm>
              <a:off x="2183891" y="3631561"/>
              <a:ext cx="1784280" cy="1219200"/>
            </a:xfrm>
            <a:prstGeom prst="rect">
              <a:avLst/>
            </a:prstGeom>
          </p:spPr>
        </p:pic>
        <p:pic>
          <p:nvPicPr>
            <p:cNvPr id="18" name="Picture 17"/>
            <p:cNvPicPr>
              <a:picLocks noChangeAspect="1"/>
            </p:cNvPicPr>
            <p:nvPr/>
          </p:nvPicPr>
          <p:blipFill rotWithShape="1">
            <a:blip r:embed="rId4" cstate="print">
              <a:extLst>
                <a:ext uri="{BEBA8EAE-BF5A-486C-A8C5-ECC9F3942E4B}">
                  <a14:imgProps xmlns:a14="http://schemas.microsoft.com/office/drawing/2010/main">
                    <a14:imgLayer r:embed="rId5">
                      <a14:imgEffect>
                        <a14:backgroundRemoval t="27979" b="75146" l="15820" r="85986"/>
                      </a14:imgEffect>
                    </a14:imgLayer>
                  </a14:imgProps>
                </a:ext>
                <a:ext uri="{28A0092B-C50C-407E-A947-70E740481C1C}">
                  <a14:useLocalDpi xmlns:a14="http://schemas.microsoft.com/office/drawing/2010/main" val="0"/>
                </a:ext>
              </a:extLst>
            </a:blip>
            <a:srcRect l="14014" t="25663" r="11291" b="23298"/>
            <a:stretch/>
          </p:blipFill>
          <p:spPr>
            <a:xfrm>
              <a:off x="3978081" y="3574296"/>
              <a:ext cx="1784280" cy="1219200"/>
            </a:xfrm>
            <a:prstGeom prst="rect">
              <a:avLst/>
            </a:prstGeom>
          </p:spPr>
        </p:pic>
        <p:pic>
          <p:nvPicPr>
            <p:cNvPr id="19" name="Picture 18"/>
            <p:cNvPicPr>
              <a:picLocks noChangeAspect="1"/>
            </p:cNvPicPr>
            <p:nvPr/>
          </p:nvPicPr>
          <p:blipFill rotWithShape="1">
            <a:blip r:embed="rId4" cstate="print">
              <a:extLst>
                <a:ext uri="{BEBA8EAE-BF5A-486C-A8C5-ECC9F3942E4B}">
                  <a14:imgProps xmlns:a14="http://schemas.microsoft.com/office/drawing/2010/main">
                    <a14:imgLayer r:embed="rId5">
                      <a14:imgEffect>
                        <a14:backgroundRemoval t="27979" b="75146" l="15820" r="85986"/>
                      </a14:imgEffect>
                    </a14:imgLayer>
                  </a14:imgProps>
                </a:ext>
                <a:ext uri="{28A0092B-C50C-407E-A947-70E740481C1C}">
                  <a14:useLocalDpi xmlns:a14="http://schemas.microsoft.com/office/drawing/2010/main" val="0"/>
                </a:ext>
              </a:extLst>
            </a:blip>
            <a:srcRect l="14014" t="25663" r="11291" b="23298"/>
            <a:stretch/>
          </p:blipFill>
          <p:spPr>
            <a:xfrm>
              <a:off x="5762361" y="3574296"/>
              <a:ext cx="1784280" cy="1219200"/>
            </a:xfrm>
            <a:prstGeom prst="rect">
              <a:avLst/>
            </a:prstGeom>
          </p:spPr>
        </p:pic>
        <p:pic>
          <p:nvPicPr>
            <p:cNvPr id="20" name="Picture 19"/>
            <p:cNvPicPr>
              <a:picLocks noChangeAspect="1"/>
            </p:cNvPicPr>
            <p:nvPr/>
          </p:nvPicPr>
          <p:blipFill rotWithShape="1">
            <a:blip r:embed="rId4" cstate="print">
              <a:extLst>
                <a:ext uri="{BEBA8EAE-BF5A-486C-A8C5-ECC9F3942E4B}">
                  <a14:imgProps xmlns:a14="http://schemas.microsoft.com/office/drawing/2010/main">
                    <a14:imgLayer r:embed="rId5">
                      <a14:imgEffect>
                        <a14:backgroundRemoval t="27979" b="75146" l="15820" r="85986"/>
                      </a14:imgEffect>
                    </a14:imgLayer>
                  </a14:imgProps>
                </a:ext>
                <a:ext uri="{28A0092B-C50C-407E-A947-70E740481C1C}">
                  <a14:useLocalDpi xmlns:a14="http://schemas.microsoft.com/office/drawing/2010/main" val="0"/>
                </a:ext>
              </a:extLst>
            </a:blip>
            <a:srcRect l="14014" t="25663" r="11291" b="23298"/>
            <a:stretch/>
          </p:blipFill>
          <p:spPr>
            <a:xfrm>
              <a:off x="7546641" y="3574296"/>
              <a:ext cx="1784280" cy="1219200"/>
            </a:xfrm>
            <a:prstGeom prst="rect">
              <a:avLst/>
            </a:prstGeom>
          </p:spPr>
        </p:pic>
      </p:grpSp>
      <p:pic>
        <p:nvPicPr>
          <p:cNvPr id="22" name="Picture 21"/>
          <p:cNvPicPr>
            <a:picLocks noChangeAspect="1"/>
          </p:cNvPicPr>
          <p:nvPr/>
        </p:nvPicPr>
        <p:blipFill rotWithShape="1">
          <a:blip r:embed="rId6" cstate="print">
            <a:clrChange>
              <a:clrFrom>
                <a:srgbClr val="FEFEFC"/>
              </a:clrFrom>
              <a:clrTo>
                <a:srgbClr val="FEFEFC">
                  <a:alpha val="0"/>
                </a:srgbClr>
              </a:clrTo>
            </a:clrChange>
            <a:extLst>
              <a:ext uri="{28A0092B-C50C-407E-A947-70E740481C1C}">
                <a14:useLocalDpi xmlns:a14="http://schemas.microsoft.com/office/drawing/2010/main" val="0"/>
              </a:ext>
            </a:extLst>
          </a:blip>
          <a:srcRect l="2361" r="66550" b="62007"/>
          <a:stretch/>
        </p:blipFill>
        <p:spPr>
          <a:xfrm>
            <a:off x="796852" y="5538532"/>
            <a:ext cx="799811" cy="762409"/>
          </a:xfrm>
          <a:prstGeom prst="rect">
            <a:avLst/>
          </a:prstGeom>
        </p:spPr>
      </p:pic>
      <p:pic>
        <p:nvPicPr>
          <p:cNvPr id="24" name="Picture 23"/>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l="35229" t="1470" r="33682" b="60537"/>
          <a:stretch/>
        </p:blipFill>
        <p:spPr>
          <a:xfrm>
            <a:off x="2403759" y="5538531"/>
            <a:ext cx="799811" cy="762409"/>
          </a:xfrm>
          <a:prstGeom prst="rect">
            <a:avLst/>
          </a:prstGeom>
        </p:spPr>
      </p:pic>
      <p:pic>
        <p:nvPicPr>
          <p:cNvPr id="25" name="Picture 24"/>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l="69626" r="-715" b="62007"/>
          <a:stretch/>
        </p:blipFill>
        <p:spPr>
          <a:xfrm>
            <a:off x="4167139" y="5494118"/>
            <a:ext cx="799811" cy="762409"/>
          </a:xfrm>
          <a:prstGeom prst="rect">
            <a:avLst/>
          </a:prstGeom>
        </p:spPr>
      </p:pic>
      <p:pic>
        <p:nvPicPr>
          <p:cNvPr id="26" name="Picture 25"/>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l="1215" t="44097" r="67696" b="17910"/>
          <a:stretch/>
        </p:blipFill>
        <p:spPr>
          <a:xfrm>
            <a:off x="5870247" y="5451550"/>
            <a:ext cx="799811" cy="762409"/>
          </a:xfrm>
          <a:prstGeom prst="rect">
            <a:avLst/>
          </a:prstGeom>
        </p:spPr>
      </p:pic>
      <p:pic>
        <p:nvPicPr>
          <p:cNvPr id="28" name="Picture 27"/>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l="69992" t="44934" r="-1081" b="17073"/>
          <a:stretch/>
        </p:blipFill>
        <p:spPr>
          <a:xfrm>
            <a:off x="7643253" y="5476542"/>
            <a:ext cx="799811" cy="762409"/>
          </a:xfrm>
          <a:prstGeom prst="rect">
            <a:avLst/>
          </a:prstGeom>
        </p:spPr>
      </p:pic>
      <p:sp>
        <p:nvSpPr>
          <p:cNvPr id="29" name="TextBox 28"/>
          <p:cNvSpPr txBox="1"/>
          <p:nvPr/>
        </p:nvSpPr>
        <p:spPr>
          <a:xfrm rot="207154">
            <a:off x="1012622" y="5635825"/>
            <a:ext cx="36740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rPr>
              <a:t>1</a:t>
            </a:r>
          </a:p>
        </p:txBody>
      </p:sp>
      <p:sp>
        <p:nvSpPr>
          <p:cNvPr id="30" name="TextBox 29"/>
          <p:cNvSpPr txBox="1"/>
          <p:nvPr/>
        </p:nvSpPr>
        <p:spPr>
          <a:xfrm rot="186005">
            <a:off x="4392966" y="5604385"/>
            <a:ext cx="36740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rPr>
              <a:t>8</a:t>
            </a:r>
          </a:p>
        </p:txBody>
      </p:sp>
      <p:sp>
        <p:nvSpPr>
          <p:cNvPr id="31" name="TextBox 30"/>
          <p:cNvSpPr txBox="1"/>
          <p:nvPr/>
        </p:nvSpPr>
        <p:spPr>
          <a:xfrm rot="21400756">
            <a:off x="7867470" y="5598544"/>
            <a:ext cx="35137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rPr>
              <a:t>?</a:t>
            </a:r>
          </a:p>
        </p:txBody>
      </p:sp>
    </p:spTree>
    <p:extLst>
      <p:ext uri="{BB962C8B-B14F-4D97-AF65-F5344CB8AC3E}">
        <p14:creationId xmlns:p14="http://schemas.microsoft.com/office/powerpoint/2010/main" val="39439197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Sealed Solution</a:t>
            </a:r>
          </a:p>
        </p:txBody>
      </p:sp>
      <p:sp>
        <p:nvSpPr>
          <p:cNvPr id="3" name="Content Placeholder 2"/>
          <p:cNvSpPr>
            <a:spLocks noGrp="1"/>
          </p:cNvSpPr>
          <p:nvPr>
            <p:ph idx="1"/>
          </p:nvPr>
        </p:nvSpPr>
        <p:spPr/>
        <p:txBody>
          <a:bodyPr>
            <a:normAutofit/>
          </a:bodyPr>
          <a:lstStyle/>
          <a:p>
            <a:r>
              <a:rPr lang="en-US" sz="2400" dirty="0"/>
              <a:t>A set of ten cards, each showing one of the digits from 0 to 9, is divided up between five envelopes so that there are two cards in each envelope. The sum of the cards inside it is written on each envelope:</a:t>
            </a:r>
          </a:p>
          <a:p>
            <a:endParaRPr lang="en-US" sz="2400" dirty="0"/>
          </a:p>
          <a:p>
            <a:endParaRPr lang="en-US" sz="2400" dirty="0"/>
          </a:p>
          <a:p>
            <a:endParaRPr lang="en-US" sz="2400" dirty="0"/>
          </a:p>
          <a:p>
            <a:endParaRPr lang="en-US" sz="2400" dirty="0"/>
          </a:p>
          <a:p>
            <a:r>
              <a:rPr lang="en-US" sz="2400" dirty="0"/>
              <a:t>What numbers could be inside the “8” envelope?</a:t>
            </a:r>
          </a:p>
          <a:p>
            <a:endParaRPr lang="en-US" sz="2400" dirty="0"/>
          </a:p>
          <a:p>
            <a:endParaRPr lang="en-US" sz="2400" dirty="0"/>
          </a:p>
        </p:txBody>
      </p:sp>
      <p:grpSp>
        <p:nvGrpSpPr>
          <p:cNvPr id="9" name="Group 8"/>
          <p:cNvGrpSpPr/>
          <p:nvPr/>
        </p:nvGrpSpPr>
        <p:grpSpPr>
          <a:xfrm>
            <a:off x="266253" y="3587961"/>
            <a:ext cx="8685473" cy="1239954"/>
            <a:chOff x="389701" y="3574296"/>
            <a:chExt cx="8941220" cy="1276465"/>
          </a:xfrm>
        </p:grpSpPr>
        <p:pic>
          <p:nvPicPr>
            <p:cNvPr id="10" name="Picture 9"/>
            <p:cNvPicPr>
              <a:picLocks noChangeAspect="1"/>
            </p:cNvPicPr>
            <p:nvPr/>
          </p:nvPicPr>
          <p:blipFill rotWithShape="1">
            <a:blip r:embed="rId2" cstate="print">
              <a:extLst>
                <a:ext uri="{BEBA8EAE-BF5A-486C-A8C5-ECC9F3942E4B}">
                  <a14:imgProps xmlns:a14="http://schemas.microsoft.com/office/drawing/2010/main">
                    <a14:imgLayer r:embed="rId3">
                      <a14:imgEffect>
                        <a14:backgroundRemoval t="27979" b="75146" l="15820" r="85986"/>
                      </a14:imgEffect>
                    </a14:imgLayer>
                  </a14:imgProps>
                </a:ext>
                <a:ext uri="{28A0092B-C50C-407E-A947-70E740481C1C}">
                  <a14:useLocalDpi xmlns:a14="http://schemas.microsoft.com/office/drawing/2010/main" val="0"/>
                </a:ext>
              </a:extLst>
            </a:blip>
            <a:srcRect l="14014" t="25663" r="11291" b="23298"/>
            <a:stretch/>
          </p:blipFill>
          <p:spPr>
            <a:xfrm>
              <a:off x="389701" y="3631561"/>
              <a:ext cx="1784280" cy="1219200"/>
            </a:xfrm>
            <a:prstGeom prst="rect">
              <a:avLst/>
            </a:prstGeom>
          </p:spPr>
        </p:pic>
        <p:pic>
          <p:nvPicPr>
            <p:cNvPr id="11" name="Picture 10"/>
            <p:cNvPicPr>
              <a:picLocks noChangeAspect="1"/>
            </p:cNvPicPr>
            <p:nvPr/>
          </p:nvPicPr>
          <p:blipFill rotWithShape="1">
            <a:blip r:embed="rId2" cstate="print">
              <a:extLst>
                <a:ext uri="{BEBA8EAE-BF5A-486C-A8C5-ECC9F3942E4B}">
                  <a14:imgProps xmlns:a14="http://schemas.microsoft.com/office/drawing/2010/main">
                    <a14:imgLayer r:embed="rId3">
                      <a14:imgEffect>
                        <a14:backgroundRemoval t="27979" b="75146" l="15820" r="85986"/>
                      </a14:imgEffect>
                    </a14:imgLayer>
                  </a14:imgProps>
                </a:ext>
                <a:ext uri="{28A0092B-C50C-407E-A947-70E740481C1C}">
                  <a14:useLocalDpi xmlns:a14="http://schemas.microsoft.com/office/drawing/2010/main" val="0"/>
                </a:ext>
              </a:extLst>
            </a:blip>
            <a:srcRect l="14014" t="25663" r="11291" b="23298"/>
            <a:stretch/>
          </p:blipFill>
          <p:spPr>
            <a:xfrm>
              <a:off x="2183891" y="3631561"/>
              <a:ext cx="1784280" cy="1219200"/>
            </a:xfrm>
            <a:prstGeom prst="rect">
              <a:avLst/>
            </a:prstGeom>
          </p:spPr>
        </p:pic>
        <p:pic>
          <p:nvPicPr>
            <p:cNvPr id="12" name="Picture 11"/>
            <p:cNvPicPr>
              <a:picLocks noChangeAspect="1"/>
            </p:cNvPicPr>
            <p:nvPr/>
          </p:nvPicPr>
          <p:blipFill rotWithShape="1">
            <a:blip r:embed="rId2" cstate="print">
              <a:extLst>
                <a:ext uri="{BEBA8EAE-BF5A-486C-A8C5-ECC9F3942E4B}">
                  <a14:imgProps xmlns:a14="http://schemas.microsoft.com/office/drawing/2010/main">
                    <a14:imgLayer r:embed="rId3">
                      <a14:imgEffect>
                        <a14:backgroundRemoval t="27979" b="75146" l="15820" r="85986"/>
                      </a14:imgEffect>
                    </a14:imgLayer>
                  </a14:imgProps>
                </a:ext>
                <a:ext uri="{28A0092B-C50C-407E-A947-70E740481C1C}">
                  <a14:useLocalDpi xmlns:a14="http://schemas.microsoft.com/office/drawing/2010/main" val="0"/>
                </a:ext>
              </a:extLst>
            </a:blip>
            <a:srcRect l="14014" t="25663" r="11291" b="23298"/>
            <a:stretch/>
          </p:blipFill>
          <p:spPr>
            <a:xfrm>
              <a:off x="3978081" y="3574296"/>
              <a:ext cx="1784280" cy="1219200"/>
            </a:xfrm>
            <a:prstGeom prst="rect">
              <a:avLst/>
            </a:prstGeom>
          </p:spPr>
        </p:pic>
        <p:pic>
          <p:nvPicPr>
            <p:cNvPr id="13" name="Picture 12"/>
            <p:cNvPicPr>
              <a:picLocks noChangeAspect="1"/>
            </p:cNvPicPr>
            <p:nvPr/>
          </p:nvPicPr>
          <p:blipFill rotWithShape="1">
            <a:blip r:embed="rId2" cstate="print">
              <a:extLst>
                <a:ext uri="{BEBA8EAE-BF5A-486C-A8C5-ECC9F3942E4B}">
                  <a14:imgProps xmlns:a14="http://schemas.microsoft.com/office/drawing/2010/main">
                    <a14:imgLayer r:embed="rId3">
                      <a14:imgEffect>
                        <a14:backgroundRemoval t="27979" b="75146" l="15820" r="85986"/>
                      </a14:imgEffect>
                    </a14:imgLayer>
                  </a14:imgProps>
                </a:ext>
                <a:ext uri="{28A0092B-C50C-407E-A947-70E740481C1C}">
                  <a14:useLocalDpi xmlns:a14="http://schemas.microsoft.com/office/drawing/2010/main" val="0"/>
                </a:ext>
              </a:extLst>
            </a:blip>
            <a:srcRect l="14014" t="25663" r="11291" b="23298"/>
            <a:stretch/>
          </p:blipFill>
          <p:spPr>
            <a:xfrm>
              <a:off x="5762361" y="3574296"/>
              <a:ext cx="1784280" cy="1219200"/>
            </a:xfrm>
            <a:prstGeom prst="rect">
              <a:avLst/>
            </a:prstGeom>
          </p:spPr>
        </p:pic>
        <p:pic>
          <p:nvPicPr>
            <p:cNvPr id="14" name="Picture 13"/>
            <p:cNvPicPr>
              <a:picLocks noChangeAspect="1"/>
            </p:cNvPicPr>
            <p:nvPr/>
          </p:nvPicPr>
          <p:blipFill rotWithShape="1">
            <a:blip r:embed="rId2" cstate="print">
              <a:extLst>
                <a:ext uri="{BEBA8EAE-BF5A-486C-A8C5-ECC9F3942E4B}">
                  <a14:imgProps xmlns:a14="http://schemas.microsoft.com/office/drawing/2010/main">
                    <a14:imgLayer r:embed="rId3">
                      <a14:imgEffect>
                        <a14:backgroundRemoval t="27979" b="75146" l="15820" r="85986"/>
                      </a14:imgEffect>
                    </a14:imgLayer>
                  </a14:imgProps>
                </a:ext>
                <a:ext uri="{28A0092B-C50C-407E-A947-70E740481C1C}">
                  <a14:useLocalDpi xmlns:a14="http://schemas.microsoft.com/office/drawing/2010/main" val="0"/>
                </a:ext>
              </a:extLst>
            </a:blip>
            <a:srcRect l="14014" t="25663" r="11291" b="23298"/>
            <a:stretch/>
          </p:blipFill>
          <p:spPr>
            <a:xfrm>
              <a:off x="7546641" y="3574296"/>
              <a:ext cx="1784280" cy="1219200"/>
            </a:xfrm>
            <a:prstGeom prst="rect">
              <a:avLst/>
            </a:prstGeom>
          </p:spPr>
        </p:pic>
      </p:grpSp>
      <p:pic>
        <p:nvPicPr>
          <p:cNvPr id="15" name="Picture 14"/>
          <p:cNvPicPr>
            <a:picLocks noChangeAspect="1"/>
          </p:cNvPicPr>
          <p:nvPr/>
        </p:nvPicPr>
        <p:blipFill rotWithShape="1">
          <a:blip r:embed="rId4" cstate="print">
            <a:clrChange>
              <a:clrFrom>
                <a:srgbClr val="FEFEFC"/>
              </a:clrFrom>
              <a:clrTo>
                <a:srgbClr val="FEFEFC">
                  <a:alpha val="0"/>
                </a:srgbClr>
              </a:clrTo>
            </a:clrChange>
            <a:extLst>
              <a:ext uri="{28A0092B-C50C-407E-A947-70E740481C1C}">
                <a14:useLocalDpi xmlns:a14="http://schemas.microsoft.com/office/drawing/2010/main" val="0"/>
              </a:ext>
            </a:extLst>
          </a:blip>
          <a:srcRect l="2361" r="66550" b="62007"/>
          <a:stretch/>
        </p:blipFill>
        <p:spPr>
          <a:xfrm>
            <a:off x="838797" y="3885901"/>
            <a:ext cx="799811" cy="762409"/>
          </a:xfrm>
          <a:prstGeom prst="rect">
            <a:avLst/>
          </a:prstGeom>
        </p:spPr>
      </p:pic>
      <p:pic>
        <p:nvPicPr>
          <p:cNvPr id="16" name="Picture 15"/>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l="35229" t="1470" r="33682" b="60537"/>
          <a:stretch/>
        </p:blipFill>
        <p:spPr>
          <a:xfrm>
            <a:off x="2445704" y="3885900"/>
            <a:ext cx="799811" cy="762409"/>
          </a:xfrm>
          <a:prstGeom prst="rect">
            <a:avLst/>
          </a:prstGeom>
        </p:spPr>
      </p:pic>
      <p:pic>
        <p:nvPicPr>
          <p:cNvPr id="17" name="Picture 16"/>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l="69626" r="-715" b="62007"/>
          <a:stretch/>
        </p:blipFill>
        <p:spPr>
          <a:xfrm>
            <a:off x="4209084" y="3841487"/>
            <a:ext cx="799811" cy="762409"/>
          </a:xfrm>
          <a:prstGeom prst="rect">
            <a:avLst/>
          </a:prstGeom>
        </p:spPr>
      </p:pic>
      <p:pic>
        <p:nvPicPr>
          <p:cNvPr id="18" name="Picture 17"/>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l="1215" t="44097" r="67696" b="17910"/>
          <a:stretch/>
        </p:blipFill>
        <p:spPr>
          <a:xfrm>
            <a:off x="5912192" y="3798919"/>
            <a:ext cx="799811" cy="762409"/>
          </a:xfrm>
          <a:prstGeom prst="rect">
            <a:avLst/>
          </a:prstGeom>
        </p:spPr>
      </p:pic>
      <p:pic>
        <p:nvPicPr>
          <p:cNvPr id="19" name="Picture 18"/>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l="69992" t="44934" r="-1081" b="17073"/>
          <a:stretch/>
        </p:blipFill>
        <p:spPr>
          <a:xfrm>
            <a:off x="7685198" y="3823911"/>
            <a:ext cx="799811" cy="762409"/>
          </a:xfrm>
          <a:prstGeom prst="rect">
            <a:avLst/>
          </a:prstGeom>
        </p:spPr>
      </p:pic>
      <p:sp>
        <p:nvSpPr>
          <p:cNvPr id="20" name="TextBox 19"/>
          <p:cNvSpPr txBox="1"/>
          <p:nvPr/>
        </p:nvSpPr>
        <p:spPr>
          <a:xfrm rot="207154">
            <a:off x="1054567" y="3983194"/>
            <a:ext cx="36740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rPr>
              <a:t>7</a:t>
            </a:r>
          </a:p>
        </p:txBody>
      </p:sp>
      <p:sp>
        <p:nvSpPr>
          <p:cNvPr id="21" name="TextBox 20"/>
          <p:cNvSpPr txBox="1"/>
          <p:nvPr/>
        </p:nvSpPr>
        <p:spPr>
          <a:xfrm rot="186005">
            <a:off x="4343540" y="3951754"/>
            <a:ext cx="550151"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rPr>
              <a:t>13</a:t>
            </a:r>
          </a:p>
        </p:txBody>
      </p:sp>
      <p:sp>
        <p:nvSpPr>
          <p:cNvPr id="22" name="TextBox 21"/>
          <p:cNvSpPr txBox="1"/>
          <p:nvPr/>
        </p:nvSpPr>
        <p:spPr>
          <a:xfrm rot="21400756">
            <a:off x="7901400" y="3945913"/>
            <a:ext cx="36740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rPr>
              <a:t>3</a:t>
            </a:r>
          </a:p>
        </p:txBody>
      </p:sp>
      <p:sp>
        <p:nvSpPr>
          <p:cNvPr id="23" name="TextBox 22"/>
          <p:cNvSpPr txBox="1"/>
          <p:nvPr/>
        </p:nvSpPr>
        <p:spPr>
          <a:xfrm rot="207154">
            <a:off x="2688639" y="3961082"/>
            <a:ext cx="36740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rPr>
              <a:t>8</a:t>
            </a:r>
          </a:p>
        </p:txBody>
      </p:sp>
      <p:sp>
        <p:nvSpPr>
          <p:cNvPr id="24" name="TextBox 23"/>
          <p:cNvSpPr txBox="1"/>
          <p:nvPr/>
        </p:nvSpPr>
        <p:spPr>
          <a:xfrm rot="21263540">
            <a:off x="6055000" y="3896101"/>
            <a:ext cx="550151"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rPr>
              <a:t>14</a:t>
            </a:r>
          </a:p>
        </p:txBody>
      </p:sp>
    </p:spTree>
    <p:extLst>
      <p:ext uri="{BB962C8B-B14F-4D97-AF65-F5344CB8AC3E}">
        <p14:creationId xmlns:p14="http://schemas.microsoft.com/office/powerpoint/2010/main" val="19461738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Extension	</a:t>
            </a:r>
          </a:p>
        </p:txBody>
      </p:sp>
      <p:sp>
        <p:nvSpPr>
          <p:cNvPr id="3" name="Content Placeholder 2"/>
          <p:cNvSpPr>
            <a:spLocks noGrp="1"/>
          </p:cNvSpPr>
          <p:nvPr>
            <p:ph idx="1"/>
          </p:nvPr>
        </p:nvSpPr>
        <p:spPr/>
        <p:txBody>
          <a:bodyPr/>
          <a:lstStyle/>
          <a:p>
            <a:r>
              <a:rPr lang="en-GB" dirty="0"/>
              <a:t>Can you create a similar problem that someone else (even me!) could try?</a:t>
            </a:r>
          </a:p>
          <a:p>
            <a:endParaRPr lang="en-GB" dirty="0"/>
          </a:p>
          <a:p>
            <a:r>
              <a:rPr lang="en-GB" dirty="0"/>
              <a:t>You could alter the number of cards and envelopes but in doing so you may create multiple solutions. Be prepared!</a:t>
            </a:r>
          </a:p>
        </p:txBody>
      </p:sp>
    </p:spTree>
    <p:extLst>
      <p:ext uri="{BB962C8B-B14F-4D97-AF65-F5344CB8AC3E}">
        <p14:creationId xmlns:p14="http://schemas.microsoft.com/office/powerpoint/2010/main" val="5569575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en-GB" dirty="0"/>
              <a:t>What’s It Worth?</a:t>
            </a:r>
          </a:p>
        </p:txBody>
      </p:sp>
      <p:sp>
        <p:nvSpPr>
          <p:cNvPr id="5" name="Subtitle 4"/>
          <p:cNvSpPr>
            <a:spLocks noGrp="1"/>
          </p:cNvSpPr>
          <p:nvPr>
            <p:ph type="subTitle" idx="1"/>
          </p:nvPr>
        </p:nvSpPr>
        <p:spPr/>
        <p:txBody>
          <a:bodyPr/>
          <a:lstStyle/>
          <a:p>
            <a:endParaRPr lang="en-GB"/>
          </a:p>
        </p:txBody>
      </p:sp>
    </p:spTree>
    <p:extLst>
      <p:ext uri="{BB962C8B-B14F-4D97-AF65-F5344CB8AC3E}">
        <p14:creationId xmlns:p14="http://schemas.microsoft.com/office/powerpoint/2010/main" val="14884224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What’s It Worth?	</a:t>
            </a:r>
          </a:p>
        </p:txBody>
      </p:sp>
      <p:sp>
        <p:nvSpPr>
          <p:cNvPr id="3" name="Content Placeholder 2"/>
          <p:cNvSpPr>
            <a:spLocks noGrp="1"/>
          </p:cNvSpPr>
          <p:nvPr>
            <p:ph idx="1"/>
          </p:nvPr>
        </p:nvSpPr>
        <p:spPr/>
        <p:txBody>
          <a:bodyPr/>
          <a:lstStyle/>
          <a:p>
            <a:r>
              <a:rPr lang="en-GB" dirty="0"/>
              <a:t>There are 4 symbols, each symbol has it’s own unique value (a triangle does not the have the same value as a square </a:t>
            </a:r>
            <a:r>
              <a:rPr lang="en-GB" dirty="0" err="1"/>
              <a:t>etc</a:t>
            </a:r>
            <a:r>
              <a:rPr lang="en-GB" dirty="0"/>
              <a:t>)</a:t>
            </a:r>
          </a:p>
          <a:p>
            <a:endParaRPr lang="en-GB" dirty="0"/>
          </a:p>
          <a:p>
            <a:r>
              <a:rPr lang="en-GB" dirty="0"/>
              <a:t>The values of these shapes add together to give the total at the end of each row and column</a:t>
            </a:r>
          </a:p>
          <a:p>
            <a:endParaRPr lang="en-GB" dirty="0"/>
          </a:p>
          <a:p>
            <a:r>
              <a:rPr lang="en-GB" dirty="0"/>
              <a:t>By finding out the values of the shapes, can you find the combined total of the first column?</a:t>
            </a:r>
          </a:p>
        </p:txBody>
      </p:sp>
    </p:spTree>
    <p:extLst>
      <p:ext uri="{BB962C8B-B14F-4D97-AF65-F5344CB8AC3E}">
        <p14:creationId xmlns:p14="http://schemas.microsoft.com/office/powerpoint/2010/main" val="8225896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866775" y="-38100"/>
            <a:ext cx="7410450" cy="6934200"/>
            <a:chOff x="866775" y="-38100"/>
            <a:chExt cx="7410450" cy="6934200"/>
          </a:xfrm>
        </p:grpSpPr>
        <p:sp>
          <p:nvSpPr>
            <p:cNvPr id="5" name="Rectangle 4"/>
            <p:cNvSpPr/>
            <p:nvPr/>
          </p:nvSpPr>
          <p:spPr>
            <a:xfrm>
              <a:off x="954157" y="63610"/>
              <a:ext cx="6225871" cy="6050943"/>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p:cNvPicPr>
              <a:picLocks noChangeAspect="1"/>
            </p:cNvPicPr>
            <p:nvPr/>
          </p:nvPicPr>
          <p:blipFill>
            <a:blip r:embed="rId2">
              <a:clrChange>
                <a:clrFrom>
                  <a:srgbClr val="FFFFFF"/>
                </a:clrFrom>
                <a:clrTo>
                  <a:srgbClr val="FFFFFF">
                    <a:alpha val="0"/>
                  </a:srgbClr>
                </a:clrTo>
              </a:clrChange>
            </a:blip>
            <a:stretch>
              <a:fillRect/>
            </a:stretch>
          </p:blipFill>
          <p:spPr>
            <a:xfrm>
              <a:off x="866775" y="-38100"/>
              <a:ext cx="7410450" cy="6934200"/>
            </a:xfrm>
            <a:prstGeom prst="rect">
              <a:avLst/>
            </a:prstGeom>
          </p:spPr>
        </p:pic>
      </p:grpSp>
    </p:spTree>
    <p:extLst>
      <p:ext uri="{BB962C8B-B14F-4D97-AF65-F5344CB8AC3E}">
        <p14:creationId xmlns:p14="http://schemas.microsoft.com/office/powerpoint/2010/main" val="141125729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Reasoning</a:t>
            </a:r>
          </a:p>
        </p:txBody>
      </p:sp>
      <p:sp>
        <p:nvSpPr>
          <p:cNvPr id="3" name="Content Placeholder 2"/>
          <p:cNvSpPr>
            <a:spLocks noGrp="1"/>
          </p:cNvSpPr>
          <p:nvPr>
            <p:ph idx="1"/>
          </p:nvPr>
        </p:nvSpPr>
        <p:spPr/>
        <p:txBody>
          <a:bodyPr/>
          <a:lstStyle/>
          <a:p>
            <a:r>
              <a:rPr lang="en-GB" dirty="0"/>
              <a:t>How did you come up with your solution? What strategies did you use to solve it. Could you write a step by step guide to solving another problem like this?</a:t>
            </a:r>
          </a:p>
          <a:p>
            <a:endParaRPr lang="en-GB" dirty="0"/>
          </a:p>
          <a:p>
            <a:endParaRPr lang="en-GB" dirty="0"/>
          </a:p>
        </p:txBody>
      </p:sp>
    </p:spTree>
    <p:extLst>
      <p:ext uri="{BB962C8B-B14F-4D97-AF65-F5344CB8AC3E}">
        <p14:creationId xmlns:p14="http://schemas.microsoft.com/office/powerpoint/2010/main" val="67752185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Extension	</a:t>
            </a:r>
          </a:p>
        </p:txBody>
      </p:sp>
      <p:sp>
        <p:nvSpPr>
          <p:cNvPr id="3" name="Content Placeholder 2"/>
          <p:cNvSpPr>
            <a:spLocks noGrp="1"/>
          </p:cNvSpPr>
          <p:nvPr>
            <p:ph idx="1"/>
          </p:nvPr>
        </p:nvSpPr>
        <p:spPr/>
        <p:txBody>
          <a:bodyPr/>
          <a:lstStyle/>
          <a:p>
            <a:r>
              <a:rPr lang="en-GB" dirty="0"/>
              <a:t>Can you create another similar puzzle to this? You could change the size of the grid or the number of shapes that you are using. The more shapes that you use the harder it becomes</a:t>
            </a:r>
          </a:p>
        </p:txBody>
      </p:sp>
    </p:spTree>
    <p:extLst>
      <p:ext uri="{BB962C8B-B14F-4D97-AF65-F5344CB8AC3E}">
        <p14:creationId xmlns:p14="http://schemas.microsoft.com/office/powerpoint/2010/main" val="2098067450"/>
      </p:ext>
    </p:extLst>
  </p:cSld>
  <p:clrMapOvr>
    <a:masterClrMapping/>
  </p:clrMapOvr>
</p:sld>
</file>

<file path=ppt/theme/theme1.xml><?xml version="1.0" encoding="utf-8"?>
<a:theme xmlns:a="http://schemas.openxmlformats.org/drawingml/2006/main" name="lesson intro">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6</TotalTime>
  <Words>504</Words>
  <Application>Microsoft Office PowerPoint</Application>
  <PresentationFormat>On-screen Show (4:3)</PresentationFormat>
  <Paragraphs>57</Paragraphs>
  <Slides>12</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12</vt:i4>
      </vt:variant>
    </vt:vector>
  </HeadingPairs>
  <TitlesOfParts>
    <vt:vector size="20" baseType="lpstr">
      <vt:lpstr>Microsoft YaHei</vt:lpstr>
      <vt:lpstr>Arial</vt:lpstr>
      <vt:lpstr>Calibri</vt:lpstr>
      <vt:lpstr>Cambria Math</vt:lpstr>
      <vt:lpstr>Comic Sans MS</vt:lpstr>
      <vt:lpstr>Times New Roman</vt:lpstr>
      <vt:lpstr>Wingdings</vt:lpstr>
      <vt:lpstr>lesson intro</vt:lpstr>
      <vt:lpstr>Coded Hundred Square</vt:lpstr>
      <vt:lpstr>Alien Number Grid</vt:lpstr>
      <vt:lpstr>Alien Questions Write your answers in our alien number system</vt:lpstr>
      <vt:lpstr>Sealed Solution</vt:lpstr>
      <vt:lpstr>Sealed Solution</vt:lpstr>
      <vt:lpstr>Sealed Solution</vt:lpstr>
      <vt:lpstr>Extension </vt:lpstr>
      <vt:lpstr>What’s It Worth?</vt:lpstr>
      <vt:lpstr>What’s It Worth? </vt:lpstr>
      <vt:lpstr>PowerPoint Presentation</vt:lpstr>
      <vt:lpstr>Reasoning</vt:lpstr>
      <vt:lpstr>Extension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Coded Hundred Square</dc:title>
  <dc:creator>G Braide</dc:creator>
  <cp:lastModifiedBy>G Braide</cp:lastModifiedBy>
  <cp:revision>1</cp:revision>
  <dcterms:created xsi:type="dcterms:W3CDTF">2021-06-09T06:46:55Z</dcterms:created>
  <dcterms:modified xsi:type="dcterms:W3CDTF">2021-06-09T06:53:03Z</dcterms:modified>
</cp:coreProperties>
</file>