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0D77B4-3FB1-6D0A-5D67-8EA2D2CF6AC5}" v="10" dt="2020-11-03T09:35:05.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21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EBB1038-23CE-4B7B-B8C9-1FE0F302230D}"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2356068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EBB1038-23CE-4B7B-B8C9-1FE0F302230D}"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2874431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B1038-23CE-4B7B-B8C9-1FE0F302230D}"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4235753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EBB1038-23CE-4B7B-B8C9-1FE0F302230D}" type="datetimeFigureOut">
              <a:rPr lang="en-GB" smtClean="0"/>
              <a:t>03/11/2020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3193659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EBB1038-23CE-4B7B-B8C9-1FE0F302230D}" type="datetimeFigureOut">
              <a:rPr lang="en-GB" smtClean="0"/>
              <a:t>03/11/2020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988782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EBB1038-23CE-4B7B-B8C9-1FE0F302230D}" type="datetimeFigureOut">
              <a:rPr lang="en-GB" smtClean="0"/>
              <a:t>03/11/2020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1508020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BB1038-23CE-4B7B-B8C9-1FE0F302230D}" type="datetimeFigureOut">
              <a:rPr lang="en-GB" smtClean="0"/>
              <a:t>03/11/2020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2577381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BB1038-23CE-4B7B-B8C9-1FE0F302230D}" type="datetimeFigureOut">
              <a:rPr lang="en-GB" smtClean="0"/>
              <a:t>03/11/2020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2386556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BB1038-23CE-4B7B-B8C9-1FE0F302230D}" type="datetimeFigureOut">
              <a:rPr lang="en-GB" smtClean="0"/>
              <a:t>03/11/2020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2742677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EBB1038-23CE-4B7B-B8C9-1FE0F302230D}"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3430019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EBB1038-23CE-4B7B-B8C9-1FE0F302230D}"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637394-79C3-4458-A346-1116880A5391}" type="slidenum">
              <a:rPr lang="en-GB" smtClean="0"/>
              <a:t>‹#›</a:t>
            </a:fld>
            <a:endParaRPr lang="en-GB"/>
          </a:p>
        </p:txBody>
      </p:sp>
    </p:spTree>
    <p:extLst>
      <p:ext uri="{BB962C8B-B14F-4D97-AF65-F5344CB8AC3E}">
        <p14:creationId xmlns:p14="http://schemas.microsoft.com/office/powerpoint/2010/main" val="2188144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BB1038-23CE-4B7B-B8C9-1FE0F302230D}" type="datetimeFigureOut">
              <a:rPr lang="en-GB" smtClean="0"/>
              <a:t>03/11/2020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637394-79C3-4458-A346-1116880A5391}" type="slidenum">
              <a:rPr lang="en-GB" smtClean="0"/>
              <a:t>‹#›</a:t>
            </a:fld>
            <a:endParaRPr lang="en-GB"/>
          </a:p>
        </p:txBody>
      </p:sp>
    </p:spTree>
    <p:extLst>
      <p:ext uri="{BB962C8B-B14F-4D97-AF65-F5344CB8AC3E}">
        <p14:creationId xmlns:p14="http://schemas.microsoft.com/office/powerpoint/2010/main" val="2405996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lated image"/>
          <p:cNvPicPr/>
          <p:nvPr/>
        </p:nvPicPr>
        <p:blipFill>
          <a:blip r:embed="rId2">
            <a:extLst>
              <a:ext uri="{28A0092B-C50C-407E-A947-70E740481C1C}">
                <a14:useLocalDpi xmlns:a14="http://schemas.microsoft.com/office/drawing/2010/main" val="0"/>
              </a:ext>
            </a:extLst>
          </a:blip>
          <a:srcRect/>
          <a:stretch>
            <a:fillRect/>
          </a:stretch>
        </p:blipFill>
        <p:spPr bwMode="auto">
          <a:xfrm>
            <a:off x="690839" y="1700808"/>
            <a:ext cx="3305097" cy="4740644"/>
          </a:xfrm>
          <a:prstGeom prst="rect">
            <a:avLst/>
          </a:prstGeom>
          <a:noFill/>
          <a:ln>
            <a:noFill/>
          </a:ln>
        </p:spPr>
      </p:pic>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7308304" y="122741"/>
            <a:ext cx="1590040" cy="1517015"/>
          </a:xfrm>
          <a:prstGeom prst="rect">
            <a:avLst/>
          </a:prstGeom>
        </p:spPr>
      </p:pic>
      <p:sp>
        <p:nvSpPr>
          <p:cNvPr id="7" name="Rectangle 6"/>
          <p:cNvSpPr/>
          <p:nvPr/>
        </p:nvSpPr>
        <p:spPr>
          <a:xfrm>
            <a:off x="395536" y="419584"/>
            <a:ext cx="4496744" cy="923330"/>
          </a:xfrm>
          <a:prstGeom prst="rect">
            <a:avLst/>
          </a:prstGeom>
        </p:spPr>
        <p:txBody>
          <a:bodyPr wrap="none" lIns="91440" tIns="45720" rIns="91440" bIns="45720" anchor="t">
            <a:spAutoFit/>
          </a:bodyPr>
          <a:lstStyle/>
          <a:p>
            <a:r>
              <a:rPr lang="en-GB" sz="5400" dirty="0">
                <a:effectLst/>
                <a:latin typeface="Bookman Old Style"/>
                <a:ea typeface="Calibri"/>
                <a:cs typeface="Times New Roman"/>
              </a:rPr>
              <a:t>Success Fair</a:t>
            </a:r>
            <a:endParaRPr lang="en-GB" sz="5400" dirty="0"/>
          </a:p>
        </p:txBody>
      </p:sp>
      <p:sp>
        <p:nvSpPr>
          <p:cNvPr id="8" name="Rectangle 7"/>
          <p:cNvSpPr/>
          <p:nvPr/>
        </p:nvSpPr>
        <p:spPr>
          <a:xfrm>
            <a:off x="4211960" y="2780928"/>
            <a:ext cx="4824536" cy="3785652"/>
          </a:xfrm>
          <a:prstGeom prst="rect">
            <a:avLst/>
          </a:prstGeom>
        </p:spPr>
        <p:txBody>
          <a:bodyPr wrap="square" lIns="91440" tIns="45720" rIns="91440" bIns="45720" anchor="t">
            <a:spAutoFit/>
          </a:bodyPr>
          <a:lstStyle/>
          <a:p>
            <a:pPr algn="r"/>
            <a:r>
              <a:rPr lang="en-GB" sz="4800" dirty="0">
                <a:effectLst/>
                <a:latin typeface="Bookman Old Style"/>
                <a:ea typeface="Calibri"/>
                <a:cs typeface="Times New Roman"/>
              </a:rPr>
              <a:t>Useful Revision Techniques</a:t>
            </a:r>
            <a:r>
              <a:rPr lang="en-GB" sz="4800" dirty="0">
                <a:latin typeface="Bookman Old Style"/>
                <a:ea typeface="Calibri"/>
                <a:cs typeface="Times New Roman"/>
              </a:rPr>
              <a:t> </a:t>
            </a:r>
            <a:endParaRPr lang="en-GB" sz="4800">
              <a:effectLst/>
              <a:latin typeface="Bookman Old Style"/>
              <a:ea typeface="Calibri"/>
              <a:cs typeface="Times New Roman"/>
            </a:endParaRPr>
          </a:p>
          <a:p>
            <a:pPr algn="r"/>
            <a:endParaRPr lang="en-GB" sz="4800" dirty="0">
              <a:latin typeface="Bookman Old Style"/>
              <a:cs typeface="Times New Roman"/>
            </a:endParaRPr>
          </a:p>
          <a:p>
            <a:pPr algn="r"/>
            <a:endParaRPr lang="en-GB" sz="4800" dirty="0">
              <a:latin typeface="Bookman Old Style"/>
              <a:cs typeface="Times New Roman"/>
            </a:endParaRPr>
          </a:p>
          <a:p>
            <a:pPr algn="r"/>
            <a:endParaRPr lang="en-GB" sz="4800" dirty="0">
              <a:latin typeface="Bookman Old Style"/>
              <a:cs typeface="Times New Roman"/>
            </a:endParaRPr>
          </a:p>
        </p:txBody>
      </p:sp>
    </p:spTree>
    <p:extLst>
      <p:ext uri="{BB962C8B-B14F-4D97-AF65-F5344CB8AC3E}">
        <p14:creationId xmlns:p14="http://schemas.microsoft.com/office/powerpoint/2010/main" val="3204733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lated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3" y="692696"/>
            <a:ext cx="3193415" cy="2328545"/>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5" name="Rectangle 4"/>
          <p:cNvSpPr/>
          <p:nvPr/>
        </p:nvSpPr>
        <p:spPr>
          <a:xfrm>
            <a:off x="107504" y="116632"/>
            <a:ext cx="4681090" cy="830997"/>
          </a:xfrm>
          <a:prstGeom prst="rect">
            <a:avLst/>
          </a:prstGeom>
        </p:spPr>
        <p:txBody>
          <a:bodyPr wrap="none">
            <a:spAutoFit/>
          </a:bodyPr>
          <a:lstStyle/>
          <a:p>
            <a:r>
              <a:rPr lang="en-GB" sz="4800" u="sng" dirty="0">
                <a:effectLst/>
                <a:latin typeface="Bookman Old Style"/>
                <a:ea typeface="Calibri"/>
                <a:cs typeface="Times New Roman"/>
              </a:rPr>
              <a:t>General Advice</a:t>
            </a:r>
            <a:endParaRPr lang="en-GB" sz="4800" dirty="0"/>
          </a:p>
        </p:txBody>
      </p:sp>
      <p:sp>
        <p:nvSpPr>
          <p:cNvPr id="6" name="Rectangle 5"/>
          <p:cNvSpPr/>
          <p:nvPr/>
        </p:nvSpPr>
        <p:spPr>
          <a:xfrm>
            <a:off x="395536" y="1268760"/>
            <a:ext cx="4464496" cy="5207836"/>
          </a:xfrm>
          <a:prstGeom prst="rect">
            <a:avLst/>
          </a:prstGeom>
        </p:spPr>
        <p:txBody>
          <a:bodyPr wrap="square">
            <a:spAutoFit/>
          </a:bodyPr>
          <a:lstStyle/>
          <a:p>
            <a:pPr marL="342900" lvl="0" indent="-342900">
              <a:lnSpc>
                <a:spcPct val="107000"/>
              </a:lnSpc>
              <a:spcAft>
                <a:spcPts val="600"/>
              </a:spcAft>
              <a:buFont typeface="+mj-lt"/>
              <a:buAutoNum type="arabicPeriod"/>
            </a:pPr>
            <a:r>
              <a:rPr lang="en-GB" dirty="0">
                <a:latin typeface="Arial"/>
                <a:ea typeface="Calibri"/>
                <a:cs typeface="Times New Roman"/>
              </a:rPr>
              <a:t>Set a revision timetable to ensure all subjects are covered – mix your favourite/easiest subjects with some of the harder subjects you are not looking forward to.</a:t>
            </a:r>
          </a:p>
          <a:p>
            <a:pPr marL="342900" lvl="0" indent="-342900">
              <a:lnSpc>
                <a:spcPct val="107000"/>
              </a:lnSpc>
              <a:spcAft>
                <a:spcPts val="600"/>
              </a:spcAft>
              <a:buFont typeface="+mj-lt"/>
              <a:buAutoNum type="arabicPeriod"/>
            </a:pPr>
            <a:endParaRPr lang="en-GB" sz="1100" dirty="0">
              <a:ea typeface="Calibri"/>
              <a:cs typeface="Times New Roman"/>
            </a:endParaRPr>
          </a:p>
          <a:p>
            <a:pPr marL="342900" lvl="0" indent="-342900">
              <a:lnSpc>
                <a:spcPct val="107000"/>
              </a:lnSpc>
              <a:spcAft>
                <a:spcPts val="600"/>
              </a:spcAft>
              <a:buFont typeface="+mj-lt"/>
              <a:buAutoNum type="arabicPeriod"/>
            </a:pPr>
            <a:r>
              <a:rPr lang="en-GB" dirty="0">
                <a:latin typeface="Arial"/>
                <a:ea typeface="Calibri"/>
                <a:cs typeface="Times New Roman"/>
              </a:rPr>
              <a:t>Set achievable goals – this should be something specific that you can check, for example “create a timeline of the causes of WWII”, rather than “revise WWII”.</a:t>
            </a:r>
          </a:p>
          <a:p>
            <a:pPr marL="342900" lvl="0" indent="-342900">
              <a:lnSpc>
                <a:spcPct val="107000"/>
              </a:lnSpc>
              <a:spcAft>
                <a:spcPts val="600"/>
              </a:spcAft>
              <a:buFont typeface="+mj-lt"/>
              <a:buAutoNum type="arabicPeriod"/>
            </a:pPr>
            <a:endParaRPr lang="en-GB" sz="1100" dirty="0">
              <a:ea typeface="Calibri"/>
              <a:cs typeface="Times New Roman"/>
            </a:endParaRPr>
          </a:p>
          <a:p>
            <a:pPr marL="342900" lvl="0" indent="-342900">
              <a:lnSpc>
                <a:spcPct val="107000"/>
              </a:lnSpc>
              <a:spcAft>
                <a:spcPts val="600"/>
              </a:spcAft>
              <a:buFont typeface="+mj-lt"/>
              <a:buAutoNum type="arabicPeriod"/>
            </a:pPr>
            <a:r>
              <a:rPr lang="en-GB" dirty="0">
                <a:latin typeface="Arial"/>
                <a:ea typeface="Calibri"/>
                <a:cs typeface="Times New Roman"/>
              </a:rPr>
              <a:t>Take regular breaks – your revision will be much more effective if your brain is functioning well! Plan yourself some nice treats in between revision sessions.</a:t>
            </a:r>
            <a:endParaRPr lang="en-GB" sz="1100" dirty="0">
              <a:ea typeface="Calibri"/>
              <a:cs typeface="Times New Roman"/>
            </a:endParaRPr>
          </a:p>
        </p:txBody>
      </p:sp>
      <p:pic>
        <p:nvPicPr>
          <p:cNvPr id="9" name="Picture 8" descr="Image result for cup of tea"/>
          <p:cNvPicPr/>
          <p:nvPr/>
        </p:nvPicPr>
        <p:blipFill rotWithShape="1">
          <a:blip r:embed="rId3" cstate="print">
            <a:extLst>
              <a:ext uri="{28A0092B-C50C-407E-A947-70E740481C1C}">
                <a14:useLocalDpi xmlns:a14="http://schemas.microsoft.com/office/drawing/2010/main" val="0"/>
              </a:ext>
            </a:extLst>
          </a:blip>
          <a:srcRect l="14100" r="15221" b="16515"/>
          <a:stretch/>
        </p:blipFill>
        <p:spPr bwMode="auto">
          <a:xfrm>
            <a:off x="5838816" y="4876335"/>
            <a:ext cx="1811909" cy="142633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592385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4056" y="1412776"/>
            <a:ext cx="3635896" cy="3687356"/>
          </a:xfrm>
          <a:prstGeom prst="rect">
            <a:avLst/>
          </a:prstGeom>
        </p:spPr>
        <p:txBody>
          <a:bodyPr wrap="square">
            <a:spAutoFit/>
          </a:bodyPr>
          <a:lstStyle/>
          <a:p>
            <a:pPr marL="342900" lvl="0" indent="-342900">
              <a:lnSpc>
                <a:spcPct val="107000"/>
              </a:lnSpc>
              <a:spcAft>
                <a:spcPts val="600"/>
              </a:spcAft>
              <a:buFont typeface="+mj-lt"/>
              <a:buAutoNum type="arabicPeriod" startAt="4"/>
            </a:pPr>
            <a:r>
              <a:rPr lang="en-GB" dirty="0">
                <a:latin typeface="Arial"/>
                <a:ea typeface="Calibri"/>
                <a:cs typeface="Times New Roman"/>
              </a:rPr>
              <a:t>Use the specifications and past paper questions to know what you are working towards.</a:t>
            </a:r>
          </a:p>
          <a:p>
            <a:pPr marL="342900" lvl="0" indent="-342900">
              <a:lnSpc>
                <a:spcPct val="107000"/>
              </a:lnSpc>
              <a:spcAft>
                <a:spcPts val="600"/>
              </a:spcAft>
              <a:buFont typeface="+mj-lt"/>
              <a:buAutoNum type="arabicPeriod" startAt="4"/>
            </a:pPr>
            <a:endParaRPr lang="en-GB" sz="1100" dirty="0">
              <a:ea typeface="Calibri"/>
              <a:cs typeface="Times New Roman"/>
            </a:endParaRPr>
          </a:p>
          <a:p>
            <a:pPr marL="342900" indent="-342900">
              <a:lnSpc>
                <a:spcPct val="107000"/>
              </a:lnSpc>
              <a:spcAft>
                <a:spcPts val="600"/>
              </a:spcAft>
              <a:buFont typeface="+mj-lt"/>
              <a:buAutoNum type="arabicPeriod" startAt="4"/>
            </a:pPr>
            <a:r>
              <a:rPr lang="en-GB" dirty="0">
                <a:latin typeface="Arial"/>
                <a:ea typeface="Calibri"/>
                <a:cs typeface="Times New Roman"/>
              </a:rPr>
              <a:t>Do something active – highlighters can make a text look much prettier, but reading alone is not enough to remember large amounts of information. Make your own notes or try teaching the material to a classmate.</a:t>
            </a:r>
            <a:endParaRPr lang="en-GB" sz="1100" dirty="0">
              <a:ea typeface="Calibri"/>
              <a:cs typeface="Times New Roman"/>
            </a:endParaRPr>
          </a:p>
        </p:txBody>
      </p:sp>
      <p:sp>
        <p:nvSpPr>
          <p:cNvPr id="5" name="Rectangle 4"/>
          <p:cNvSpPr/>
          <p:nvPr/>
        </p:nvSpPr>
        <p:spPr>
          <a:xfrm>
            <a:off x="107504" y="116632"/>
            <a:ext cx="4681090" cy="830997"/>
          </a:xfrm>
          <a:prstGeom prst="rect">
            <a:avLst/>
          </a:prstGeom>
        </p:spPr>
        <p:txBody>
          <a:bodyPr wrap="none">
            <a:spAutoFit/>
          </a:bodyPr>
          <a:lstStyle/>
          <a:p>
            <a:r>
              <a:rPr lang="en-GB" sz="4800" u="sng" dirty="0">
                <a:effectLst/>
                <a:latin typeface="Bookman Old Style"/>
                <a:ea typeface="Calibri"/>
                <a:cs typeface="Times New Roman"/>
              </a:rPr>
              <a:t>General Advice</a:t>
            </a:r>
            <a:endParaRPr lang="en-GB" sz="4800" dirty="0"/>
          </a:p>
        </p:txBody>
      </p:sp>
      <p:pic>
        <p:nvPicPr>
          <p:cNvPr id="7" name="Picture 6" descr="Related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2456260"/>
            <a:ext cx="4165332" cy="2664297"/>
          </a:xfrm>
          <a:prstGeom prst="rect">
            <a:avLst/>
          </a:prstGeom>
          <a:noFill/>
          <a:ln>
            <a:noFill/>
          </a:ln>
        </p:spPr>
      </p:pic>
    </p:spTree>
    <p:extLst>
      <p:ext uri="{BB962C8B-B14F-4D97-AF65-F5344CB8AC3E}">
        <p14:creationId xmlns:p14="http://schemas.microsoft.com/office/powerpoint/2010/main" val="2700869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504" y="37733"/>
            <a:ext cx="8856984" cy="3781933"/>
          </a:xfrm>
          <a:prstGeom prst="rect">
            <a:avLst/>
          </a:prstGeom>
        </p:spPr>
        <p:txBody>
          <a:bodyPr wrap="square">
            <a:spAutoFit/>
          </a:bodyPr>
          <a:lstStyle/>
          <a:p>
            <a:pPr>
              <a:lnSpc>
                <a:spcPct val="107000"/>
              </a:lnSpc>
              <a:spcAft>
                <a:spcPts val="800"/>
              </a:spcAft>
            </a:pPr>
            <a:r>
              <a:rPr lang="en-GB" sz="2800" u="sng" dirty="0">
                <a:effectLst/>
                <a:latin typeface="Bookman Old Style"/>
                <a:ea typeface="Calibri"/>
                <a:cs typeface="Times New Roman"/>
              </a:rPr>
              <a:t>Technique 1 – Mind maps</a:t>
            </a:r>
            <a:endParaRPr lang="en-GB" sz="1200" dirty="0">
              <a:ea typeface="Calibri"/>
              <a:cs typeface="Times New Roman"/>
            </a:endParaRPr>
          </a:p>
          <a:p>
            <a:pPr>
              <a:lnSpc>
                <a:spcPct val="107000"/>
              </a:lnSpc>
              <a:spcAft>
                <a:spcPts val="800"/>
              </a:spcAft>
            </a:pPr>
            <a:r>
              <a:rPr lang="en-GB" sz="2000" dirty="0">
                <a:latin typeface="Arial"/>
                <a:ea typeface="Calibri"/>
                <a:cs typeface="Times New Roman"/>
              </a:rPr>
              <a:t>Mind maps are a useful tool for summarising information on a topic. Start with the topic or key question in the centre and begin by breaking this down into the key ideas, sub-themes or ‘branches’. Then, add on the ‘twigs’ by adding on all related ideas.</a:t>
            </a:r>
            <a:endParaRPr lang="en-GB" sz="1200" dirty="0">
              <a:ea typeface="Calibri"/>
              <a:cs typeface="Times New Roman"/>
            </a:endParaRPr>
          </a:p>
          <a:p>
            <a:pPr marL="342900" lvl="0" indent="-342900">
              <a:lnSpc>
                <a:spcPct val="107000"/>
              </a:lnSpc>
              <a:spcAft>
                <a:spcPts val="0"/>
              </a:spcAft>
              <a:buFont typeface="Symbol"/>
              <a:buChar char=""/>
            </a:pPr>
            <a:r>
              <a:rPr lang="en-GB" sz="2000" dirty="0">
                <a:latin typeface="Arial"/>
                <a:ea typeface="Calibri"/>
                <a:cs typeface="Times New Roman"/>
              </a:rPr>
              <a:t>Keep the information short, ideally single words</a:t>
            </a:r>
            <a:endParaRPr lang="en-GB" sz="1200" dirty="0">
              <a:ea typeface="Calibri"/>
              <a:cs typeface="Times New Roman"/>
            </a:endParaRPr>
          </a:p>
          <a:p>
            <a:pPr marL="342900" lvl="0" indent="-342900">
              <a:lnSpc>
                <a:spcPct val="107000"/>
              </a:lnSpc>
              <a:spcAft>
                <a:spcPts val="0"/>
              </a:spcAft>
              <a:buFont typeface="Symbol"/>
              <a:buChar char=""/>
            </a:pPr>
            <a:r>
              <a:rPr lang="en-GB" sz="2000" dirty="0">
                <a:latin typeface="Arial"/>
                <a:ea typeface="Calibri"/>
                <a:cs typeface="Times New Roman"/>
              </a:rPr>
              <a:t>Use different colours for different branches</a:t>
            </a:r>
            <a:endParaRPr lang="en-GB" sz="1200" dirty="0">
              <a:ea typeface="Calibri"/>
              <a:cs typeface="Times New Roman"/>
            </a:endParaRPr>
          </a:p>
          <a:p>
            <a:pPr marL="342900" lvl="0" indent="-342900">
              <a:lnSpc>
                <a:spcPct val="107000"/>
              </a:lnSpc>
              <a:spcAft>
                <a:spcPts val="800"/>
              </a:spcAft>
              <a:buFont typeface="Symbol"/>
              <a:buChar char=""/>
            </a:pPr>
            <a:r>
              <a:rPr lang="en-GB" sz="2000" dirty="0">
                <a:latin typeface="Arial"/>
                <a:ea typeface="Calibri"/>
                <a:cs typeface="Times New Roman"/>
              </a:rPr>
              <a:t>Make sure all ‘branches’ and ‘twigs’ relate back to the key theme/question</a:t>
            </a:r>
            <a:endParaRPr lang="en-GB" sz="1200" dirty="0">
              <a:ea typeface="Calibri"/>
              <a:cs typeface="Times New Roman"/>
            </a:endParaRPr>
          </a:p>
          <a:p>
            <a:r>
              <a:rPr lang="en-GB" sz="2000" dirty="0">
                <a:latin typeface="Arial"/>
                <a:ea typeface="Calibri"/>
              </a:rPr>
              <a:t>Try to create links between branches – can something fit into 2 sub-themes? What is the link?</a:t>
            </a:r>
            <a:endParaRPr lang="en-GB" sz="2000" dirty="0"/>
          </a:p>
        </p:txBody>
      </p:sp>
      <p:pic>
        <p:nvPicPr>
          <p:cNvPr id="5" name="Picture 4" descr="Related image"/>
          <p:cNvPicPr/>
          <p:nvPr/>
        </p:nvPicPr>
        <p:blipFill>
          <a:blip r:embed="rId2">
            <a:extLst>
              <a:ext uri="{28A0092B-C50C-407E-A947-70E740481C1C}">
                <a14:useLocalDpi xmlns:a14="http://schemas.microsoft.com/office/drawing/2010/main" val="0"/>
              </a:ext>
            </a:extLst>
          </a:blip>
          <a:srcRect/>
          <a:stretch>
            <a:fillRect/>
          </a:stretch>
        </p:blipFill>
        <p:spPr bwMode="auto">
          <a:xfrm>
            <a:off x="323528" y="3819666"/>
            <a:ext cx="5731510" cy="2807335"/>
          </a:xfrm>
          <a:prstGeom prst="rect">
            <a:avLst/>
          </a:prstGeom>
          <a:noFill/>
          <a:ln>
            <a:solidFill>
              <a:schemeClr val="tx1"/>
            </a:solidFill>
          </a:ln>
        </p:spPr>
      </p:pic>
      <p:sp>
        <p:nvSpPr>
          <p:cNvPr id="6" name="Rectangle 5"/>
          <p:cNvSpPr/>
          <p:nvPr/>
        </p:nvSpPr>
        <p:spPr>
          <a:xfrm>
            <a:off x="6156176" y="4154304"/>
            <a:ext cx="2808312" cy="1938992"/>
          </a:xfrm>
          <a:prstGeom prst="rect">
            <a:avLst/>
          </a:prstGeom>
        </p:spPr>
        <p:txBody>
          <a:bodyPr wrap="square">
            <a:spAutoFit/>
          </a:bodyPr>
          <a:lstStyle/>
          <a:p>
            <a:pPr>
              <a:spcAft>
                <a:spcPts val="1200"/>
              </a:spcAft>
            </a:pPr>
            <a:r>
              <a:rPr lang="en-GB" sz="2000" dirty="0"/>
              <a:t>Worried about making it messy? Try an online mind map generator:</a:t>
            </a:r>
          </a:p>
          <a:p>
            <a:pPr>
              <a:spcAft>
                <a:spcPts val="1200"/>
              </a:spcAft>
            </a:pPr>
            <a:r>
              <a:rPr lang="en-GB" sz="2000" i="1" u="sng" dirty="0"/>
              <a:t>app.mindmapmaker.org</a:t>
            </a:r>
            <a:endParaRPr lang="en-GB" sz="2000" dirty="0"/>
          </a:p>
          <a:p>
            <a:pPr>
              <a:spcAft>
                <a:spcPts val="1200"/>
              </a:spcAft>
            </a:pPr>
            <a:r>
              <a:rPr lang="en-GB" sz="2000" i="1" u="sng" dirty="0"/>
              <a:t>www.mindmup.com </a:t>
            </a:r>
            <a:endParaRPr lang="en-GB" sz="2000" dirty="0"/>
          </a:p>
        </p:txBody>
      </p:sp>
    </p:spTree>
    <p:extLst>
      <p:ext uri="{BB962C8B-B14F-4D97-AF65-F5344CB8AC3E}">
        <p14:creationId xmlns:p14="http://schemas.microsoft.com/office/powerpoint/2010/main" val="1718115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504" y="116632"/>
            <a:ext cx="8856984" cy="1643912"/>
          </a:xfrm>
          <a:prstGeom prst="rect">
            <a:avLst/>
          </a:prstGeom>
        </p:spPr>
        <p:txBody>
          <a:bodyPr wrap="square">
            <a:spAutoFit/>
          </a:bodyPr>
          <a:lstStyle/>
          <a:p>
            <a:pPr>
              <a:lnSpc>
                <a:spcPct val="107000"/>
              </a:lnSpc>
              <a:spcAft>
                <a:spcPts val="800"/>
              </a:spcAft>
            </a:pPr>
            <a:r>
              <a:rPr lang="en-GB" sz="2800" u="sng" dirty="0">
                <a:effectLst/>
                <a:latin typeface="Bookman Old Style"/>
                <a:ea typeface="Calibri"/>
                <a:cs typeface="Times New Roman"/>
              </a:rPr>
              <a:t>Technique 2 – Key word links</a:t>
            </a:r>
            <a:endParaRPr lang="en-GB" sz="1200" dirty="0">
              <a:ea typeface="Calibri"/>
              <a:cs typeface="Times New Roman"/>
            </a:endParaRPr>
          </a:p>
          <a:p>
            <a:pPr>
              <a:lnSpc>
                <a:spcPct val="107000"/>
              </a:lnSpc>
              <a:spcAft>
                <a:spcPts val="800"/>
              </a:spcAft>
            </a:pPr>
            <a:r>
              <a:rPr lang="en-GB" sz="2000" dirty="0">
                <a:latin typeface="Arial"/>
                <a:ea typeface="Calibri"/>
                <a:cs typeface="Times New Roman"/>
              </a:rPr>
              <a:t>Coming up with key words for a topic is a great starting point, but in an exam you will have to be able to explain the significance of each one or link ideas together to make a point.</a:t>
            </a:r>
            <a:endParaRPr lang="en-GB" sz="1200" dirty="0">
              <a:ea typeface="Calibri"/>
              <a:cs typeface="Times New Roman"/>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26918" y="1988840"/>
            <a:ext cx="5124450" cy="4120515"/>
          </a:xfrm>
          <a:prstGeom prst="rect">
            <a:avLst/>
          </a:prstGeom>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5364088" y="1988840"/>
            <a:ext cx="3572513" cy="4120515"/>
          </a:xfrm>
          <a:prstGeom prst="rect">
            <a:avLst/>
          </a:prstGeom>
        </p:spPr>
      </p:pic>
    </p:spTree>
    <p:extLst>
      <p:ext uri="{BB962C8B-B14F-4D97-AF65-F5344CB8AC3E}">
        <p14:creationId xmlns:p14="http://schemas.microsoft.com/office/powerpoint/2010/main" val="2449853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504" y="116632"/>
            <a:ext cx="8928992" cy="2930418"/>
          </a:xfrm>
          <a:prstGeom prst="rect">
            <a:avLst/>
          </a:prstGeom>
        </p:spPr>
        <p:txBody>
          <a:bodyPr wrap="square">
            <a:spAutoFit/>
          </a:bodyPr>
          <a:lstStyle/>
          <a:p>
            <a:pPr>
              <a:lnSpc>
                <a:spcPct val="107000"/>
              </a:lnSpc>
              <a:spcAft>
                <a:spcPts val="800"/>
              </a:spcAft>
            </a:pPr>
            <a:r>
              <a:rPr lang="en-GB" sz="2800" u="sng" dirty="0">
                <a:effectLst/>
                <a:latin typeface="Bookman Old Style"/>
                <a:ea typeface="Calibri"/>
                <a:cs typeface="Times New Roman"/>
              </a:rPr>
              <a:t>Technique 3 – Retrieval practice </a:t>
            </a:r>
            <a:endParaRPr lang="en-GB" sz="1200" dirty="0">
              <a:ea typeface="Calibri"/>
              <a:cs typeface="Times New Roman"/>
            </a:endParaRPr>
          </a:p>
          <a:p>
            <a:pPr>
              <a:lnSpc>
                <a:spcPct val="107000"/>
              </a:lnSpc>
              <a:spcAft>
                <a:spcPts val="600"/>
              </a:spcAft>
            </a:pPr>
            <a:r>
              <a:rPr lang="en-GB" sz="2000" dirty="0">
                <a:latin typeface="Arial"/>
                <a:ea typeface="Calibri"/>
                <a:cs typeface="Times New Roman"/>
              </a:rPr>
              <a:t>The best way to truly learn something is to test yourself repeatedly: revision, re-revision and re-re-revision.</a:t>
            </a:r>
            <a:endParaRPr lang="en-GB" sz="1200" dirty="0">
              <a:ea typeface="Calibri"/>
              <a:cs typeface="Times New Roman"/>
            </a:endParaRPr>
          </a:p>
          <a:p>
            <a:r>
              <a:rPr lang="en-GB" sz="2000" dirty="0">
                <a:latin typeface="Arial"/>
                <a:ea typeface="Calibri"/>
              </a:rPr>
              <a:t>Using websites like </a:t>
            </a:r>
            <a:r>
              <a:rPr lang="en-GB" sz="2000" dirty="0" err="1">
                <a:latin typeface="Arial"/>
                <a:ea typeface="Calibri"/>
              </a:rPr>
              <a:t>Memrise</a:t>
            </a:r>
            <a:r>
              <a:rPr lang="en-GB" sz="2000" dirty="0">
                <a:latin typeface="Arial"/>
                <a:ea typeface="Calibri"/>
              </a:rPr>
              <a:t> and Quizlet can be good for learning key words (vocabulary in languages, for example), definitions or equations. These websites work by constantly re-testing you at increased intervals on things you have already learned – you should aim to do the same thing in your own revision.</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776" y="3053799"/>
            <a:ext cx="5720467" cy="3399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6012160" y="3068960"/>
            <a:ext cx="3024336" cy="3693319"/>
          </a:xfrm>
          <a:prstGeom prst="rect">
            <a:avLst/>
          </a:prstGeom>
        </p:spPr>
        <p:txBody>
          <a:bodyPr wrap="square">
            <a:spAutoFit/>
          </a:bodyPr>
          <a:lstStyle/>
          <a:p>
            <a:r>
              <a:rPr lang="en-GB" dirty="0"/>
              <a:t>At the end of a revision session, write yourself a quiz of key questions. When you come back to this subject a few days later or the following week, start by testing yourself on this quiz to check you still remember what you previously revised. Maybe give a copy of the quiz and the answers to your parents so they can test you randomly around the house!</a:t>
            </a:r>
          </a:p>
        </p:txBody>
      </p:sp>
    </p:spTree>
    <p:extLst>
      <p:ext uri="{BB962C8B-B14F-4D97-AF65-F5344CB8AC3E}">
        <p14:creationId xmlns:p14="http://schemas.microsoft.com/office/powerpoint/2010/main" val="2037497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504" y="116632"/>
            <a:ext cx="8928992" cy="2665730"/>
          </a:xfrm>
          <a:prstGeom prst="rect">
            <a:avLst/>
          </a:prstGeom>
        </p:spPr>
        <p:txBody>
          <a:bodyPr wrap="square">
            <a:spAutoFit/>
          </a:bodyPr>
          <a:lstStyle/>
          <a:p>
            <a:pPr>
              <a:lnSpc>
                <a:spcPct val="107000"/>
              </a:lnSpc>
              <a:spcAft>
                <a:spcPts val="800"/>
              </a:spcAft>
            </a:pPr>
            <a:r>
              <a:rPr lang="en-GB" sz="2800" u="sng" dirty="0">
                <a:effectLst/>
                <a:latin typeface="Bookman Old Style"/>
                <a:ea typeface="Calibri"/>
                <a:cs typeface="Times New Roman"/>
              </a:rPr>
              <a:t>Technique 4 – Learn through song </a:t>
            </a:r>
            <a:endParaRPr lang="en-GB" sz="1200" dirty="0">
              <a:ea typeface="Calibri"/>
              <a:cs typeface="Times New Roman"/>
            </a:endParaRPr>
          </a:p>
          <a:p>
            <a:pPr>
              <a:lnSpc>
                <a:spcPct val="107000"/>
              </a:lnSpc>
              <a:spcAft>
                <a:spcPts val="600"/>
              </a:spcAft>
            </a:pPr>
            <a:r>
              <a:rPr lang="en-GB" sz="2000" dirty="0">
                <a:latin typeface="Arial"/>
                <a:ea typeface="Calibri"/>
                <a:cs typeface="Times New Roman"/>
              </a:rPr>
              <a:t>Your brain is really good at remembering information heard through music. Just turn on the radio and see how long it takes you to sing or hum along to the first song that comes on – you have thousands of song lyrics and melodies stored away in your long-term memory!</a:t>
            </a:r>
            <a:endParaRPr lang="en-GB" sz="1200" dirty="0">
              <a:ea typeface="Calibri"/>
              <a:cs typeface="Times New Roman"/>
            </a:endParaRPr>
          </a:p>
          <a:p>
            <a:r>
              <a:rPr lang="en-GB" sz="2000" dirty="0">
                <a:latin typeface="Arial"/>
                <a:ea typeface="Calibri"/>
              </a:rPr>
              <a:t>See if you can find songs (or write them if you’re particularly musical) that link with topics you are revising. YouTube is a great resource for this.</a:t>
            </a:r>
            <a:endParaRPr lang="en-GB" sz="2000" dirty="0"/>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6016685" y="2895992"/>
            <a:ext cx="2727036" cy="1742786"/>
          </a:xfrm>
          <a:prstGeom prst="rect">
            <a:avLst/>
          </a:prstGeom>
          <a:ln w="88900" cap="sq" cmpd="thickThin">
            <a:solidFill>
              <a:srgbClr val="000000"/>
            </a:solidFill>
            <a:prstDash val="solid"/>
            <a:miter lim="800000"/>
          </a:ln>
          <a:effectLst>
            <a:innerShdw blurRad="76200">
              <a:srgbClr val="000000"/>
            </a:innerShdw>
          </a:effectLst>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378116" y="2895992"/>
            <a:ext cx="2531918" cy="1740477"/>
          </a:xfrm>
          <a:prstGeom prst="rect">
            <a:avLst/>
          </a:prstGeom>
          <a:ln w="88900" cap="sq" cmpd="thickThin">
            <a:solidFill>
              <a:srgbClr val="000000"/>
            </a:solidFill>
            <a:prstDash val="solid"/>
            <a:miter lim="800000"/>
          </a:ln>
          <a:effectLst>
            <a:innerShdw blurRad="76200">
              <a:srgbClr val="000000"/>
            </a:innerShdw>
          </a:effectLst>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3180948" y="2895992"/>
            <a:ext cx="2564823" cy="1744518"/>
          </a:xfrm>
          <a:prstGeom prst="rect">
            <a:avLst/>
          </a:prstGeom>
          <a:ln w="88900" cap="sq" cmpd="thickThin">
            <a:solidFill>
              <a:srgbClr val="000000"/>
            </a:solidFill>
            <a:prstDash val="solid"/>
            <a:miter lim="800000"/>
          </a:ln>
          <a:effectLst>
            <a:innerShdw blurRad="76200">
              <a:srgbClr val="000000"/>
            </a:innerShdw>
          </a:effectLst>
        </p:spPr>
      </p:pic>
      <p:pic>
        <p:nvPicPr>
          <p:cNvPr id="9" name="Picture 8"/>
          <p:cNvPicPr/>
          <p:nvPr/>
        </p:nvPicPr>
        <p:blipFill>
          <a:blip r:embed="rId5" cstate="print">
            <a:extLst>
              <a:ext uri="{28A0092B-C50C-407E-A947-70E740481C1C}">
                <a14:useLocalDpi xmlns:a14="http://schemas.microsoft.com/office/drawing/2010/main" val="0"/>
              </a:ext>
            </a:extLst>
          </a:blip>
          <a:stretch>
            <a:fillRect/>
          </a:stretch>
        </p:blipFill>
        <p:spPr>
          <a:xfrm>
            <a:off x="350117" y="4989345"/>
            <a:ext cx="2587914" cy="1752023"/>
          </a:xfrm>
          <a:prstGeom prst="rect">
            <a:avLst/>
          </a:prstGeom>
          <a:ln w="88900" cap="sq" cmpd="thickThin">
            <a:solidFill>
              <a:srgbClr val="000000"/>
            </a:solidFill>
            <a:prstDash val="solid"/>
            <a:miter lim="800000"/>
          </a:ln>
          <a:effectLst>
            <a:innerShdw blurRad="76200">
              <a:srgbClr val="000000"/>
            </a:innerShdw>
          </a:effectLst>
        </p:spPr>
      </p:pic>
      <p:pic>
        <p:nvPicPr>
          <p:cNvPr id="10" name="Picture 9"/>
          <p:cNvPicPr/>
          <p:nvPr/>
        </p:nvPicPr>
        <p:blipFill>
          <a:blip r:embed="rId6" cstate="print">
            <a:extLst>
              <a:ext uri="{28A0092B-C50C-407E-A947-70E740481C1C}">
                <a14:useLocalDpi xmlns:a14="http://schemas.microsoft.com/office/drawing/2010/main" val="0"/>
              </a:ext>
            </a:extLst>
          </a:blip>
          <a:stretch>
            <a:fillRect/>
          </a:stretch>
        </p:blipFill>
        <p:spPr>
          <a:xfrm>
            <a:off x="3313302" y="4950668"/>
            <a:ext cx="2522682" cy="1790700"/>
          </a:xfrm>
          <a:prstGeom prst="rect">
            <a:avLst/>
          </a:prstGeom>
          <a:ln w="88900" cap="sq" cmpd="thickThin">
            <a:solidFill>
              <a:srgbClr val="000000"/>
            </a:solidFill>
            <a:prstDash val="solid"/>
            <a:miter lim="800000"/>
          </a:ln>
          <a:effectLst>
            <a:innerShdw blurRad="76200">
              <a:srgbClr val="000000"/>
            </a:innerShdw>
          </a:effectLst>
        </p:spPr>
      </p:pic>
      <p:pic>
        <p:nvPicPr>
          <p:cNvPr id="11" name="Picture 10"/>
          <p:cNvPicPr/>
          <p:nvPr/>
        </p:nvPicPr>
        <p:blipFill>
          <a:blip r:embed="rId7" cstate="print">
            <a:extLst>
              <a:ext uri="{28A0092B-C50C-407E-A947-70E740481C1C}">
                <a14:useLocalDpi xmlns:a14="http://schemas.microsoft.com/office/drawing/2010/main" val="0"/>
              </a:ext>
            </a:extLst>
          </a:blip>
          <a:stretch>
            <a:fillRect/>
          </a:stretch>
        </p:blipFill>
        <p:spPr>
          <a:xfrm>
            <a:off x="6211254" y="4909387"/>
            <a:ext cx="2541732" cy="183745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18535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070" y="116632"/>
            <a:ext cx="9002425" cy="1973232"/>
          </a:xfrm>
          <a:prstGeom prst="rect">
            <a:avLst/>
          </a:prstGeom>
        </p:spPr>
        <p:txBody>
          <a:bodyPr wrap="square">
            <a:spAutoFit/>
          </a:bodyPr>
          <a:lstStyle/>
          <a:p>
            <a:pPr>
              <a:lnSpc>
                <a:spcPct val="107000"/>
              </a:lnSpc>
              <a:spcAft>
                <a:spcPts val="800"/>
              </a:spcAft>
            </a:pPr>
            <a:r>
              <a:rPr lang="en-GB" sz="2800" u="sng" dirty="0">
                <a:effectLst/>
                <a:latin typeface="Bookman Old Style"/>
                <a:ea typeface="Calibri"/>
                <a:cs typeface="Times New Roman"/>
              </a:rPr>
              <a:t>Technique 5 – Space for a post-it</a:t>
            </a:r>
            <a:endParaRPr lang="en-GB" sz="1200" dirty="0">
              <a:ea typeface="Calibri"/>
              <a:cs typeface="Times New Roman"/>
            </a:endParaRPr>
          </a:p>
          <a:p>
            <a:pPr>
              <a:lnSpc>
                <a:spcPct val="107000"/>
              </a:lnSpc>
              <a:spcAft>
                <a:spcPts val="800"/>
              </a:spcAft>
            </a:pPr>
            <a:r>
              <a:rPr lang="en-GB" sz="2000" dirty="0">
                <a:latin typeface="Arial"/>
                <a:ea typeface="Calibri"/>
                <a:cs typeface="Times New Roman"/>
              </a:rPr>
              <a:t>Use post-it notes with key facts, figures, equations, key words, quotes etc. around your house in the places you see most often –the back of the bathroom door, the fridge, the kettle, the corner of the TV, the outside of the shower or the mirror where you put on your make-up.</a:t>
            </a:r>
            <a:endParaRPr lang="en-GB" sz="1200" dirty="0">
              <a:ea typeface="Calibri"/>
              <a:cs typeface="Times New Roman"/>
            </a:endParaRPr>
          </a:p>
        </p:txBody>
      </p:sp>
      <p:pic>
        <p:nvPicPr>
          <p:cNvPr id="5" name="Picture 4" descr="Image result for post it notes around the house"/>
          <p:cNvPicPr/>
          <p:nvPr/>
        </p:nvPicPr>
        <p:blipFill>
          <a:blip r:embed="rId2">
            <a:extLst>
              <a:ext uri="{28A0092B-C50C-407E-A947-70E740481C1C}">
                <a14:useLocalDpi xmlns:a14="http://schemas.microsoft.com/office/drawing/2010/main" val="0"/>
              </a:ext>
            </a:extLst>
          </a:blip>
          <a:srcRect/>
          <a:stretch>
            <a:fillRect/>
          </a:stretch>
        </p:blipFill>
        <p:spPr bwMode="auto">
          <a:xfrm>
            <a:off x="179512" y="2204864"/>
            <a:ext cx="3676650" cy="3274695"/>
          </a:xfrm>
          <a:prstGeom prst="rect">
            <a:avLst/>
          </a:prstGeom>
          <a:noFill/>
          <a:ln>
            <a:noFill/>
          </a:ln>
        </p:spPr>
      </p:pic>
      <p:sp>
        <p:nvSpPr>
          <p:cNvPr id="6" name="Rectangle 5"/>
          <p:cNvSpPr/>
          <p:nvPr/>
        </p:nvSpPr>
        <p:spPr>
          <a:xfrm>
            <a:off x="539552" y="5507940"/>
            <a:ext cx="2908617" cy="369332"/>
          </a:xfrm>
          <a:prstGeom prst="rect">
            <a:avLst/>
          </a:prstGeom>
        </p:spPr>
        <p:txBody>
          <a:bodyPr wrap="none">
            <a:spAutoFit/>
          </a:bodyPr>
          <a:lstStyle/>
          <a:p>
            <a:r>
              <a:rPr lang="en-GB" i="1" dirty="0"/>
              <a:t>(This is maybe a little too far)</a:t>
            </a:r>
            <a:endParaRPr lang="en-GB" dirty="0"/>
          </a:p>
        </p:txBody>
      </p:sp>
      <p:sp>
        <p:nvSpPr>
          <p:cNvPr id="9"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52"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7582" y="5472983"/>
            <a:ext cx="2728913" cy="13716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6"/>
          <p:cNvSpPr>
            <a:spLocks noChangeArrowheads="1"/>
          </p:cNvSpPr>
          <p:nvPr/>
        </p:nvSpPr>
        <p:spPr bwMode="auto">
          <a:xfrm>
            <a:off x="3928170" y="2172920"/>
            <a:ext cx="510832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itchFamily="34" charset="0"/>
                <a:ea typeface="Calibri" pitchFamily="34" charset="0"/>
                <a:cs typeface="Arial" pitchFamily="34" charset="0"/>
              </a:rPr>
              <a:t>Not only will you see these post-it notes every time you go to that place, but you will begin to associate the place with that fact. Try having a different subject in different rooms of the house or on different coloured post-its. In your exam, go on a mental tour of your house to remind you of where the post-its where and what was written on them.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itchFamily="34" charset="0"/>
                <a:ea typeface="Calibri" pitchFamily="34" charset="0"/>
                <a:cs typeface="Arial" pitchFamily="34" charset="0"/>
              </a:rPr>
              <a:t>You could even try putting 2 post-it notes on top of each other with a question on top and an answer underneath.</a:t>
            </a:r>
            <a:r>
              <a:rPr kumimoji="0" lang="en-GB" altLang="en-US" sz="800" b="0" i="0" u="none" strike="noStrike" cap="none" normalizeH="0" baseline="0" dirty="0">
                <a:ln>
                  <a:noFill/>
                </a:ln>
                <a:solidFill>
                  <a:schemeClr val="tx1"/>
                </a:solidFill>
                <a:effectLst/>
                <a:latin typeface="Arial" pitchFamily="34" charset="0"/>
                <a:cs typeface="Arial" pitchFamily="34" charset="0"/>
              </a:rPr>
              <a:t> </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13335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83145" y="2001646"/>
            <a:ext cx="4160855" cy="121859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229" y="3410464"/>
            <a:ext cx="4105275" cy="781050"/>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5449" y="4767021"/>
            <a:ext cx="3361302" cy="18656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107504" y="188640"/>
            <a:ext cx="4680520" cy="606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ts val="1800"/>
              </a:spcAft>
              <a:buClrTx/>
              <a:buSzTx/>
              <a:buFontTx/>
              <a:buNone/>
              <a:tabLst/>
            </a:pPr>
            <a:r>
              <a:rPr kumimoji="0" lang="en-GB" altLang="en-US" sz="2800" b="0" i="0" u="sng" strike="noStrike" cap="none" normalizeH="0" baseline="0" dirty="0">
                <a:ln>
                  <a:noFill/>
                </a:ln>
                <a:solidFill>
                  <a:schemeClr val="tx1"/>
                </a:solidFill>
                <a:effectLst/>
                <a:latin typeface="Bookman Old Style" pitchFamily="18" charset="0"/>
                <a:ea typeface="Calibri" pitchFamily="34" charset="0"/>
                <a:cs typeface="Times New Roman" pitchFamily="18" charset="0"/>
              </a:rPr>
              <a:t>Some other things to try</a:t>
            </a:r>
            <a:endParaRPr kumimoji="0" lang="en-GB" altLang="en-US" sz="900" b="0" i="0" u="none" strike="noStrike" cap="none" normalizeH="0" baseline="0" dirty="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ts val="180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solidFill>
                <a:effectLst/>
                <a:ea typeface="Calibri" pitchFamily="34" charset="0"/>
                <a:cs typeface="Arial" pitchFamily="34" charset="0"/>
              </a:rPr>
              <a:t>Record yourself </a:t>
            </a:r>
            <a:r>
              <a:rPr kumimoji="0" lang="en-GB" altLang="en-US" sz="2000" b="0" i="0" u="none" strike="noStrike" cap="none" normalizeH="0" baseline="0" dirty="0">
                <a:ln>
                  <a:noFill/>
                </a:ln>
                <a:solidFill>
                  <a:schemeClr val="tx1"/>
                </a:solidFill>
                <a:effectLst/>
                <a:latin typeface="Calibri"/>
                <a:ea typeface="Calibri" pitchFamily="34" charset="0"/>
                <a:cs typeface="Arial" pitchFamily="34" charset="0"/>
              </a:rPr>
              <a:t>–</a:t>
            </a:r>
            <a:r>
              <a:rPr kumimoji="0" lang="en-GB" altLang="en-US" sz="2000" b="0" i="0" u="none" strike="noStrike" cap="none" normalizeH="0" baseline="0" dirty="0">
                <a:ln>
                  <a:noFill/>
                </a:ln>
                <a:solidFill>
                  <a:schemeClr val="tx1"/>
                </a:solidFill>
                <a:effectLst/>
                <a:ea typeface="Calibri" pitchFamily="34" charset="0"/>
                <a:cs typeface="Arial" pitchFamily="34" charset="0"/>
              </a:rPr>
              <a:t> use the voice recorder on your phone to record yourself reading out some important notes or information and listen back to it while you</a:t>
            </a:r>
            <a:r>
              <a:rPr kumimoji="0" lang="en-GB" altLang="en-US" sz="2000" b="0" i="0" u="none" strike="noStrike" cap="none" normalizeH="0" baseline="0" dirty="0">
                <a:ln>
                  <a:noFill/>
                </a:ln>
                <a:solidFill>
                  <a:schemeClr val="tx1"/>
                </a:solidFill>
                <a:effectLst/>
                <a:latin typeface="Calibri"/>
                <a:ea typeface="Calibri" pitchFamily="34" charset="0"/>
                <a:cs typeface="Arial" pitchFamily="34" charset="0"/>
              </a:rPr>
              <a:t>’</a:t>
            </a:r>
            <a:r>
              <a:rPr kumimoji="0" lang="en-GB" altLang="en-US" sz="2000" b="0" i="0" u="none" strike="noStrike" cap="none" normalizeH="0" baseline="0" dirty="0">
                <a:ln>
                  <a:noFill/>
                </a:ln>
                <a:solidFill>
                  <a:schemeClr val="tx1"/>
                </a:solidFill>
                <a:effectLst/>
                <a:ea typeface="Calibri" pitchFamily="34" charset="0"/>
                <a:cs typeface="Arial" pitchFamily="34" charset="0"/>
              </a:rPr>
              <a:t>re on the bus on before you go to bed.</a:t>
            </a:r>
            <a:endParaRPr kumimoji="0" lang="en-GB" altLang="en-US" sz="900" b="0" i="0" u="none" strike="noStrike" cap="none" normalizeH="0" baseline="0" dirty="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ts val="1800"/>
              </a:spcAft>
              <a:buClrTx/>
              <a:buSzTx/>
              <a:buFont typeface="Arial" panose="020B0604020202020204" pitchFamily="34" charset="0"/>
              <a:buChar char="•"/>
              <a:tabLst/>
            </a:pPr>
            <a:r>
              <a:rPr kumimoji="0" lang="en-GB" altLang="en-US" sz="2000" b="0" i="0" u="none" strike="noStrike" cap="none" normalizeH="0" baseline="0" dirty="0">
                <a:ln>
                  <a:noFill/>
                </a:ln>
                <a:solidFill>
                  <a:schemeClr val="tx1"/>
                </a:solidFill>
                <a:effectLst/>
                <a:latin typeface="Arial" pitchFamily="34" charset="0"/>
                <a:ea typeface="Calibri" pitchFamily="34" charset="0"/>
                <a:cs typeface="Arial" pitchFamily="34" charset="0"/>
              </a:rPr>
              <a:t>Make links between things you are trying to remember. Try turning your notes into a story or depicting them through a series of pictures.</a:t>
            </a:r>
            <a:endParaRPr kumimoji="0" lang="en-GB" altLang="en-US" sz="900" b="0" i="0" u="none" strike="noStrike" cap="none" normalizeH="0" baseline="0" dirty="0">
              <a:ln>
                <a:noFill/>
              </a:ln>
              <a:solidFill>
                <a:schemeClr val="tx1"/>
              </a:solidFill>
              <a:effectLst/>
              <a:latin typeface="Arial" pitchFamily="34" charset="0"/>
              <a:cs typeface="Arial" pitchFamily="34" charset="0"/>
            </a:endParaRPr>
          </a:p>
          <a:p>
            <a:pPr marL="342900" lvl="0" indent="-342900">
              <a:spcAft>
                <a:spcPts val="1800"/>
              </a:spcAft>
              <a:buFont typeface="Arial" panose="020B0604020202020204" pitchFamily="34" charset="0"/>
              <a:buChar char="•"/>
            </a:pPr>
            <a:r>
              <a:rPr lang="en-GB" altLang="en-US" sz="2000" dirty="0">
                <a:ea typeface="Calibri" pitchFamily="34" charset="0"/>
              </a:rPr>
              <a:t>Schedule regular breaks. Try the Pomodoro method to keep your brain active (and learn the Italian word for </a:t>
            </a:r>
            <a:r>
              <a:rPr lang="en-GB" altLang="en-US" sz="2000" dirty="0">
                <a:latin typeface="Calibri"/>
                <a:ea typeface="Calibri" pitchFamily="34" charset="0"/>
              </a:rPr>
              <a:t>‘</a:t>
            </a:r>
            <a:r>
              <a:rPr lang="en-GB" altLang="en-US" sz="2000" dirty="0">
                <a:ea typeface="Calibri" pitchFamily="34" charset="0"/>
              </a:rPr>
              <a:t>tomato</a:t>
            </a:r>
            <a:r>
              <a:rPr lang="en-GB" altLang="en-US" sz="2000" dirty="0">
                <a:latin typeface="Calibri"/>
                <a:ea typeface="Calibri" pitchFamily="34" charset="0"/>
              </a:rPr>
              <a:t>’</a:t>
            </a:r>
            <a:r>
              <a:rPr lang="en-GB" altLang="en-US" sz="2000" dirty="0">
                <a:ea typeface="Calibri" pitchFamily="34" charset="0"/>
              </a:rPr>
              <a:t> at the same time!)</a:t>
            </a:r>
            <a:endParaRPr lang="en-GB" altLang="en-US" sz="2000" dirty="0"/>
          </a:p>
          <a:p>
            <a:pPr marL="0" marR="0" lvl="0" indent="0" algn="l" defTabSz="914400" rtl="0" eaLnBrk="0" fontAlgn="base" latinLnBrk="0" hangingPunct="0">
              <a:lnSpc>
                <a:spcPct val="100000"/>
              </a:lnSpc>
              <a:spcBef>
                <a:spcPct val="0"/>
              </a:spcBef>
              <a:spcAft>
                <a:spcPts val="1800"/>
              </a:spcAft>
              <a:buClrTx/>
              <a:buSzTx/>
              <a:buFontTx/>
              <a:buNone/>
              <a:tabLst/>
            </a:pPr>
            <a:endParaRPr kumimoji="0" lang="en-GB" altLang="en-US" sz="20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7"/>
          <p:cNvSpPr>
            <a:spLocks noChangeArrowheads="1"/>
          </p:cNvSpPr>
          <p:nvPr/>
        </p:nvSpPr>
        <p:spPr bwMode="auto">
          <a:xfrm>
            <a:off x="0" y="49434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0309304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830</Words>
  <Application>Microsoft Office PowerPoint</Application>
  <PresentationFormat>On-screen Show (4:3)</PresentationFormat>
  <Paragraphs>41</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Bookman Old Style</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stephen.farrell.87@gmail.com</dc:creator>
  <cp:lastModifiedBy>R Dempsey</cp:lastModifiedBy>
  <cp:revision>7</cp:revision>
  <dcterms:created xsi:type="dcterms:W3CDTF">2020-11-02T20:40:58Z</dcterms:created>
  <dcterms:modified xsi:type="dcterms:W3CDTF">2020-11-03T09:35:28Z</dcterms:modified>
</cp:coreProperties>
</file>