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318" r:id="rId2"/>
    <p:sldId id="326" r:id="rId3"/>
    <p:sldId id="327" r:id="rId4"/>
    <p:sldId id="334" r:id="rId5"/>
    <p:sldId id="333" r:id="rId6"/>
    <p:sldId id="335" r:id="rId7"/>
    <p:sldId id="328" r:id="rId8"/>
    <p:sldId id="331" r:id="rId9"/>
    <p:sldId id="329" r:id="rId10"/>
    <p:sldId id="332" r:id="rId11"/>
  </p:sldIdLst>
  <p:sldSz cx="9144000" cy="6858000" type="screen4x3"/>
  <p:notesSz cx="6875463" cy="100028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660066"/>
    <a:srgbClr val="00FF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80432" autoAdjust="0"/>
  </p:normalViewPr>
  <p:slideViewPr>
    <p:cSldViewPr>
      <p:cViewPr varScale="1">
        <p:scale>
          <a:sx n="53" d="100"/>
          <a:sy n="53" d="100"/>
        </p:scale>
        <p:origin x="1660"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9367" cy="500142"/>
          </a:xfrm>
          <a:prstGeom prst="rect">
            <a:avLst/>
          </a:prstGeom>
        </p:spPr>
        <p:txBody>
          <a:bodyPr vert="horz" lIns="96442" tIns="48221" rIns="96442" bIns="48221" rtlCol="0"/>
          <a:lstStyle>
            <a:lvl1pPr algn="l">
              <a:defRPr sz="1300"/>
            </a:lvl1pPr>
          </a:lstStyle>
          <a:p>
            <a:endParaRPr lang="en-GB" dirty="0"/>
          </a:p>
        </p:txBody>
      </p:sp>
      <p:sp>
        <p:nvSpPr>
          <p:cNvPr id="3" name="Date Placeholder 2"/>
          <p:cNvSpPr>
            <a:spLocks noGrp="1"/>
          </p:cNvSpPr>
          <p:nvPr>
            <p:ph type="dt" idx="1"/>
          </p:nvPr>
        </p:nvSpPr>
        <p:spPr>
          <a:xfrm>
            <a:off x="3894505" y="0"/>
            <a:ext cx="2979367" cy="500142"/>
          </a:xfrm>
          <a:prstGeom prst="rect">
            <a:avLst/>
          </a:prstGeom>
        </p:spPr>
        <p:txBody>
          <a:bodyPr vert="horz" lIns="96442" tIns="48221" rIns="96442" bIns="48221" rtlCol="0"/>
          <a:lstStyle>
            <a:lvl1pPr algn="r">
              <a:defRPr sz="1300"/>
            </a:lvl1pPr>
          </a:lstStyle>
          <a:p>
            <a:fld id="{CD50731C-BC96-4C0C-AB05-05C805D73C0F}" type="datetimeFigureOut">
              <a:rPr lang="en-GB" smtClean="0"/>
              <a:pPr/>
              <a:t>26/01/2021</a:t>
            </a:fld>
            <a:endParaRPr lang="en-GB" dirty="0"/>
          </a:p>
        </p:txBody>
      </p:sp>
      <p:sp>
        <p:nvSpPr>
          <p:cNvPr id="4" name="Slide Image Placeholder 3"/>
          <p:cNvSpPr>
            <a:spLocks noGrp="1" noRot="1" noChangeAspect="1"/>
          </p:cNvSpPr>
          <p:nvPr>
            <p:ph type="sldImg" idx="2"/>
          </p:nvPr>
        </p:nvSpPr>
        <p:spPr>
          <a:xfrm>
            <a:off x="938213" y="750888"/>
            <a:ext cx="4999037" cy="3749675"/>
          </a:xfrm>
          <a:prstGeom prst="rect">
            <a:avLst/>
          </a:prstGeom>
          <a:noFill/>
          <a:ln w="12700">
            <a:solidFill>
              <a:prstClr val="black"/>
            </a:solidFill>
          </a:ln>
        </p:spPr>
        <p:txBody>
          <a:bodyPr vert="horz" lIns="96442" tIns="48221" rIns="96442" bIns="48221" rtlCol="0" anchor="ctr"/>
          <a:lstStyle/>
          <a:p>
            <a:endParaRPr lang="en-GB" dirty="0"/>
          </a:p>
        </p:txBody>
      </p:sp>
      <p:sp>
        <p:nvSpPr>
          <p:cNvPr id="5" name="Notes Placeholder 4"/>
          <p:cNvSpPr>
            <a:spLocks noGrp="1"/>
          </p:cNvSpPr>
          <p:nvPr>
            <p:ph type="body" sz="quarter" idx="3"/>
          </p:nvPr>
        </p:nvSpPr>
        <p:spPr>
          <a:xfrm>
            <a:off x="687547" y="4751348"/>
            <a:ext cx="5500370" cy="4501277"/>
          </a:xfrm>
          <a:prstGeom prst="rect">
            <a:avLst/>
          </a:prstGeom>
        </p:spPr>
        <p:txBody>
          <a:bodyPr vert="horz" lIns="96442" tIns="48221" rIns="96442" bIns="4822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00960"/>
            <a:ext cx="2979367" cy="500142"/>
          </a:xfrm>
          <a:prstGeom prst="rect">
            <a:avLst/>
          </a:prstGeom>
        </p:spPr>
        <p:txBody>
          <a:bodyPr vert="horz" lIns="96442" tIns="48221" rIns="96442" bIns="48221" rtlCol="0" anchor="b"/>
          <a:lstStyle>
            <a:lvl1pPr algn="l">
              <a:defRPr sz="1300"/>
            </a:lvl1pPr>
          </a:lstStyle>
          <a:p>
            <a:endParaRPr lang="en-GB" dirty="0"/>
          </a:p>
        </p:txBody>
      </p:sp>
      <p:sp>
        <p:nvSpPr>
          <p:cNvPr id="7" name="Slide Number Placeholder 6"/>
          <p:cNvSpPr>
            <a:spLocks noGrp="1"/>
          </p:cNvSpPr>
          <p:nvPr>
            <p:ph type="sldNum" sz="quarter" idx="5"/>
          </p:nvPr>
        </p:nvSpPr>
        <p:spPr>
          <a:xfrm>
            <a:off x="3894505" y="9500960"/>
            <a:ext cx="2979367" cy="500142"/>
          </a:xfrm>
          <a:prstGeom prst="rect">
            <a:avLst/>
          </a:prstGeom>
        </p:spPr>
        <p:txBody>
          <a:bodyPr vert="horz" lIns="96442" tIns="48221" rIns="96442" bIns="48221" rtlCol="0" anchor="b"/>
          <a:lstStyle>
            <a:lvl1pPr algn="r">
              <a:defRPr sz="1300"/>
            </a:lvl1pPr>
          </a:lstStyle>
          <a:p>
            <a:fld id="{CB2AD60E-6556-447B-9275-C538C8D9D28C}" type="slidenum">
              <a:rPr lang="en-GB" smtClean="0"/>
              <a:pPr/>
              <a:t>‹#›</a:t>
            </a:fld>
            <a:endParaRPr lang="en-GB" dirty="0"/>
          </a:p>
        </p:txBody>
      </p:sp>
    </p:spTree>
    <p:extLst>
      <p:ext uri="{BB962C8B-B14F-4D97-AF65-F5344CB8AC3E}">
        <p14:creationId xmlns:p14="http://schemas.microsoft.com/office/powerpoint/2010/main" val="3758458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900" b="1" dirty="0"/>
              <a:t>At High school, you will learn one of 3 European languages: French, German or Spanish. However, language learning is not just about these 3. it’s also about noticing patterns and working out meanings</a:t>
            </a:r>
          </a:p>
          <a:p>
            <a:endParaRPr lang="en-GB" sz="1900" b="1" dirty="0"/>
          </a:p>
          <a:p>
            <a:r>
              <a:rPr lang="en-GB" sz="1900" b="1" dirty="0"/>
              <a:t>Answers to the quiz  at the end of the lesson</a:t>
            </a:r>
          </a:p>
        </p:txBody>
      </p:sp>
      <p:sp>
        <p:nvSpPr>
          <p:cNvPr id="4" name="Slide Number Placeholder 3"/>
          <p:cNvSpPr>
            <a:spLocks noGrp="1"/>
          </p:cNvSpPr>
          <p:nvPr>
            <p:ph type="sldNum" sz="quarter" idx="10"/>
          </p:nvPr>
        </p:nvSpPr>
        <p:spPr/>
        <p:txBody>
          <a:bodyPr/>
          <a:lstStyle/>
          <a:p>
            <a:fld id="{CB2AD60E-6556-447B-9275-C538C8D9D28C}" type="slidenum">
              <a:rPr lang="en-GB" smtClean="0"/>
              <a:pPr/>
              <a:t>1</a:t>
            </a:fld>
            <a:endParaRPr lang="en-GB" dirty="0"/>
          </a:p>
        </p:txBody>
      </p:sp>
    </p:spTree>
    <p:extLst>
      <p:ext uri="{BB962C8B-B14F-4D97-AF65-F5344CB8AC3E}">
        <p14:creationId xmlns:p14="http://schemas.microsoft.com/office/powerpoint/2010/main" val="4212749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activity</a:t>
            </a:r>
            <a:r>
              <a:rPr lang="en-GB" baseline="0" dirty="0"/>
              <a:t> is to show students that you don’t need to know anything about a language to work out some words for yourself.</a:t>
            </a:r>
            <a:endParaRPr lang="en-GB" dirty="0"/>
          </a:p>
        </p:txBody>
      </p:sp>
      <p:sp>
        <p:nvSpPr>
          <p:cNvPr id="4" name="Slide Number Placeholder 3"/>
          <p:cNvSpPr>
            <a:spLocks noGrp="1"/>
          </p:cNvSpPr>
          <p:nvPr>
            <p:ph type="sldNum" sz="quarter" idx="10"/>
          </p:nvPr>
        </p:nvSpPr>
        <p:spPr/>
        <p:txBody>
          <a:bodyPr/>
          <a:lstStyle/>
          <a:p>
            <a:fld id="{CB2AD60E-6556-447B-9275-C538C8D9D28C}" type="slidenum">
              <a:rPr lang="en-GB" smtClean="0"/>
              <a:pPr/>
              <a:t>2</a:t>
            </a:fld>
            <a:endParaRPr lang="en-GB" dirty="0"/>
          </a:p>
        </p:txBody>
      </p:sp>
    </p:spTree>
    <p:extLst>
      <p:ext uri="{BB962C8B-B14F-4D97-AF65-F5344CB8AC3E}">
        <p14:creationId xmlns:p14="http://schemas.microsoft.com/office/powerpoint/2010/main" val="3576005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a:t>
            </a:r>
            <a:r>
              <a:rPr lang="en-GB" baseline="0" dirty="0"/>
              <a:t> in groups of 2 or 3 depending on numbers, activities b-d are extensions</a:t>
            </a:r>
          </a:p>
          <a:p>
            <a:r>
              <a:rPr lang="en-GB" baseline="0" dirty="0"/>
              <a:t>10min max</a:t>
            </a:r>
            <a:endParaRPr lang="en-GB" dirty="0"/>
          </a:p>
        </p:txBody>
      </p:sp>
      <p:sp>
        <p:nvSpPr>
          <p:cNvPr id="4" name="Slide Number Placeholder 3"/>
          <p:cNvSpPr>
            <a:spLocks noGrp="1"/>
          </p:cNvSpPr>
          <p:nvPr>
            <p:ph type="sldNum" sz="quarter" idx="10"/>
          </p:nvPr>
        </p:nvSpPr>
        <p:spPr/>
        <p:txBody>
          <a:bodyPr/>
          <a:lstStyle/>
          <a:p>
            <a:fld id="{CB2AD60E-6556-447B-9275-C538C8D9D28C}" type="slidenum">
              <a:rPr lang="en-GB" smtClean="0"/>
              <a:pPr/>
              <a:t>3</a:t>
            </a:fld>
            <a:endParaRPr lang="en-GB" dirty="0"/>
          </a:p>
        </p:txBody>
      </p:sp>
    </p:spTree>
    <p:extLst>
      <p:ext uri="{BB962C8B-B14F-4D97-AF65-F5344CB8AC3E}">
        <p14:creationId xmlns:p14="http://schemas.microsoft.com/office/powerpoint/2010/main" val="14014876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B2AD60E-6556-447B-9275-C538C8D9D28C}" type="slidenum">
              <a:rPr lang="en-GB" smtClean="0"/>
              <a:pPr/>
              <a:t>5</a:t>
            </a:fld>
            <a:endParaRPr lang="en-GB" dirty="0"/>
          </a:p>
        </p:txBody>
      </p:sp>
    </p:spTree>
    <p:extLst>
      <p:ext uri="{BB962C8B-B14F-4D97-AF65-F5344CB8AC3E}">
        <p14:creationId xmlns:p14="http://schemas.microsoft.com/office/powerpoint/2010/main" val="3580558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Language</a:t>
            </a:r>
            <a:r>
              <a:rPr lang="en-GB" baseline="0" dirty="0"/>
              <a:t> is not just about words it is also a different way of seeing the world and that’s reflected in the syntax or word order.</a:t>
            </a:r>
          </a:p>
          <a:p>
            <a:endParaRPr lang="en-GB" baseline="0" dirty="0"/>
          </a:p>
          <a:p>
            <a:r>
              <a:rPr lang="en-GB" dirty="0"/>
              <a:t>Students</a:t>
            </a:r>
            <a:r>
              <a:rPr lang="en-GB" baseline="0" dirty="0"/>
              <a:t> can do a “think-pair-share” type activity or a whole class discussion </a:t>
            </a:r>
            <a:endParaRPr lang="en-GB" dirty="0"/>
          </a:p>
        </p:txBody>
      </p:sp>
      <p:sp>
        <p:nvSpPr>
          <p:cNvPr id="4" name="Slide Number Placeholder 3"/>
          <p:cNvSpPr>
            <a:spLocks noGrp="1"/>
          </p:cNvSpPr>
          <p:nvPr>
            <p:ph type="sldNum" sz="quarter" idx="10"/>
          </p:nvPr>
        </p:nvSpPr>
        <p:spPr/>
        <p:txBody>
          <a:bodyPr/>
          <a:lstStyle/>
          <a:p>
            <a:fld id="{CB2AD60E-6556-447B-9275-C538C8D9D28C}" type="slidenum">
              <a:rPr lang="en-GB" smtClean="0"/>
              <a:pPr/>
              <a:t>7</a:t>
            </a:fld>
            <a:endParaRPr lang="en-GB" dirty="0"/>
          </a:p>
        </p:txBody>
      </p:sp>
    </p:spTree>
    <p:extLst>
      <p:ext uri="{BB962C8B-B14F-4D97-AF65-F5344CB8AC3E}">
        <p14:creationId xmlns:p14="http://schemas.microsoft.com/office/powerpoint/2010/main" val="3949179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students</a:t>
            </a:r>
            <a:r>
              <a:rPr lang="en-GB" baseline="0" dirty="0"/>
              <a:t> to work out where the verb and subject go in a </a:t>
            </a:r>
            <a:r>
              <a:rPr lang="en-GB" baseline="0" dirty="0" err="1"/>
              <a:t>Yodaspeak</a:t>
            </a:r>
            <a:r>
              <a:rPr lang="en-GB" baseline="0" dirty="0"/>
              <a:t> sentence: they both go at the end of the sentence</a:t>
            </a:r>
            <a:endParaRPr lang="en-GB" dirty="0"/>
          </a:p>
        </p:txBody>
      </p:sp>
      <p:sp>
        <p:nvSpPr>
          <p:cNvPr id="4" name="Slide Number Placeholder 3"/>
          <p:cNvSpPr>
            <a:spLocks noGrp="1"/>
          </p:cNvSpPr>
          <p:nvPr>
            <p:ph type="sldNum" sz="quarter" idx="10"/>
          </p:nvPr>
        </p:nvSpPr>
        <p:spPr/>
        <p:txBody>
          <a:bodyPr/>
          <a:lstStyle/>
          <a:p>
            <a:fld id="{CB2AD60E-6556-447B-9275-C538C8D9D28C}" type="slidenum">
              <a:rPr lang="en-GB" smtClean="0"/>
              <a:pPr/>
              <a:t>8</a:t>
            </a:fld>
            <a:endParaRPr lang="en-GB" dirty="0"/>
          </a:p>
        </p:txBody>
      </p:sp>
    </p:spTree>
    <p:extLst>
      <p:ext uri="{BB962C8B-B14F-4D97-AF65-F5344CB8AC3E}">
        <p14:creationId xmlns:p14="http://schemas.microsoft.com/office/powerpoint/2010/main" val="15185841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we know how to</a:t>
            </a:r>
            <a:r>
              <a:rPr lang="en-GB" baseline="0" dirty="0"/>
              <a:t> make a sentence in </a:t>
            </a:r>
            <a:r>
              <a:rPr lang="en-GB" baseline="0" dirty="0" err="1"/>
              <a:t>Yodaspeak</a:t>
            </a:r>
            <a:r>
              <a:rPr lang="en-GB" baseline="0" dirty="0"/>
              <a:t>, can you rewrite these English sentences into Yoda’s language?</a:t>
            </a:r>
            <a:endParaRPr lang="en-GB" dirty="0"/>
          </a:p>
        </p:txBody>
      </p:sp>
      <p:sp>
        <p:nvSpPr>
          <p:cNvPr id="4" name="Slide Number Placeholder 3"/>
          <p:cNvSpPr>
            <a:spLocks noGrp="1"/>
          </p:cNvSpPr>
          <p:nvPr>
            <p:ph type="sldNum" sz="quarter" idx="10"/>
          </p:nvPr>
        </p:nvSpPr>
        <p:spPr/>
        <p:txBody>
          <a:bodyPr/>
          <a:lstStyle/>
          <a:p>
            <a:fld id="{CB2AD60E-6556-447B-9275-C538C8D9D28C}" type="slidenum">
              <a:rPr lang="en-GB" smtClean="0"/>
              <a:pPr/>
              <a:t>9</a:t>
            </a:fld>
            <a:endParaRPr lang="en-GB" dirty="0"/>
          </a:p>
        </p:txBody>
      </p:sp>
    </p:spTree>
    <p:extLst>
      <p:ext uri="{BB962C8B-B14F-4D97-AF65-F5344CB8AC3E}">
        <p14:creationId xmlns:p14="http://schemas.microsoft.com/office/powerpoint/2010/main" val="31994510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 </a:t>
            </a:r>
            <a:r>
              <a:rPr lang="en-GB" sz="1300" dirty="0"/>
              <a:t>There are roughly 6,500 spoken languages in the world today. However, about 2,000 of those languages have fewer than 1,000 speakers. The most popular language in the world is Mandarin Chinese. There are 1,213,000,000 people in the world that speak that language.</a:t>
            </a:r>
          </a:p>
          <a:p>
            <a:r>
              <a:rPr lang="en-GB" sz="1300" dirty="0"/>
              <a:t>2- </a:t>
            </a:r>
            <a:r>
              <a:rPr lang="en-GB" b="0" dirty="0"/>
              <a:t>Azeri is the language from </a:t>
            </a:r>
            <a:r>
              <a:rPr lang="en-GB" b="0" dirty="0" err="1"/>
              <a:t>Azerbajian</a:t>
            </a:r>
            <a:r>
              <a:rPr lang="en-GB" b="0" dirty="0"/>
              <a:t>,</a:t>
            </a:r>
            <a:r>
              <a:rPr lang="en-GB" b="0" baseline="0" dirty="0"/>
              <a:t> Persian or Farsi is spoken in Iran, Hebrew in Israel, Arabic in the Middle East, Urdu in Pakistan and India</a:t>
            </a:r>
          </a:p>
          <a:p>
            <a:r>
              <a:rPr lang="en-GB" b="0" baseline="0" dirty="0"/>
              <a:t>4- </a:t>
            </a:r>
            <a:r>
              <a:rPr lang="en-GB" sz="1300" dirty="0"/>
              <a:t>Most of the world’s languages are spoken in Asia and Africa. </a:t>
            </a:r>
            <a:endParaRPr lang="en-GB" b="0" dirty="0"/>
          </a:p>
        </p:txBody>
      </p:sp>
      <p:sp>
        <p:nvSpPr>
          <p:cNvPr id="4" name="Slide Number Placeholder 3"/>
          <p:cNvSpPr>
            <a:spLocks noGrp="1"/>
          </p:cNvSpPr>
          <p:nvPr>
            <p:ph type="sldNum" sz="quarter" idx="10"/>
          </p:nvPr>
        </p:nvSpPr>
        <p:spPr/>
        <p:txBody>
          <a:bodyPr/>
          <a:lstStyle/>
          <a:p>
            <a:fld id="{CB2AD60E-6556-447B-9275-C538C8D9D28C}" type="slidenum">
              <a:rPr lang="en-GB" smtClean="0"/>
              <a:pPr/>
              <a:t>10</a:t>
            </a:fld>
            <a:endParaRPr lang="en-GB" dirty="0"/>
          </a:p>
        </p:txBody>
      </p:sp>
    </p:spTree>
    <p:extLst>
      <p:ext uri="{BB962C8B-B14F-4D97-AF65-F5344CB8AC3E}">
        <p14:creationId xmlns:p14="http://schemas.microsoft.com/office/powerpoint/2010/main" val="3952953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21CA87E-B04E-49B8-A1EA-8C54FAE900B8}" type="datetimeFigureOut">
              <a:rPr lang="en-GB" smtClean="0"/>
              <a:pPr/>
              <a:t>26/01/2021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8C181A3-77BC-4942-8BB5-122F8FD75DDD}"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21CA87E-B04E-49B8-A1EA-8C54FAE900B8}" type="datetimeFigureOut">
              <a:rPr lang="en-GB" smtClean="0"/>
              <a:pPr/>
              <a:t>26/01/2021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8C181A3-77BC-4942-8BB5-122F8FD75DDD}"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1CA87E-B04E-49B8-A1EA-8C54FAE900B8}" type="datetimeFigureOut">
              <a:rPr lang="en-GB" smtClean="0"/>
              <a:pPr/>
              <a:t>26/01/2021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8C181A3-77BC-4942-8BB5-122F8FD75DDD}"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21CA87E-B04E-49B8-A1EA-8C54FAE900B8}" type="datetimeFigureOut">
              <a:rPr lang="en-GB" smtClean="0"/>
              <a:pPr/>
              <a:t>26/01/2021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8C181A3-77BC-4942-8BB5-122F8FD75DDD}"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21CA87E-B04E-49B8-A1EA-8C54FAE900B8}" type="datetimeFigureOut">
              <a:rPr lang="en-GB" smtClean="0"/>
              <a:pPr/>
              <a:t>26/01/2021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8C181A3-77BC-4942-8BB5-122F8FD75DDD}"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21CA87E-B04E-49B8-A1EA-8C54FAE900B8}" type="datetimeFigureOut">
              <a:rPr lang="en-GB" smtClean="0"/>
              <a:pPr/>
              <a:t>26/01/2021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8C181A3-77BC-4942-8BB5-122F8FD75DDD}"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1CA87E-B04E-49B8-A1EA-8C54FAE900B8}" type="datetimeFigureOut">
              <a:rPr lang="en-GB" smtClean="0"/>
              <a:pPr/>
              <a:t>26/01/2021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8C181A3-77BC-4942-8BB5-122F8FD75DDD}"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1CA87E-B04E-49B8-A1EA-8C54FAE900B8}" type="datetimeFigureOut">
              <a:rPr lang="en-GB" smtClean="0"/>
              <a:pPr/>
              <a:t>26/01/2021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8C181A3-77BC-4942-8BB5-122F8FD75DDD}"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1CA87E-B04E-49B8-A1EA-8C54FAE900B8}" type="datetimeFigureOut">
              <a:rPr lang="en-GB" smtClean="0"/>
              <a:pPr/>
              <a:t>26/01/2021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8C181A3-77BC-4942-8BB5-122F8FD75DDD}"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21CA87E-B04E-49B8-A1EA-8C54FAE900B8}" type="datetimeFigureOut">
              <a:rPr lang="en-GB" smtClean="0"/>
              <a:pPr/>
              <a:t>26/01/2021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8C181A3-77BC-4942-8BB5-122F8FD75DDD}"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21CA87E-B04E-49B8-A1EA-8C54FAE900B8}" type="datetimeFigureOut">
              <a:rPr lang="en-GB" smtClean="0"/>
              <a:pPr/>
              <a:t>26/01/2021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8C181A3-77BC-4942-8BB5-122F8FD75DDD}"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5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1CA87E-B04E-49B8-A1EA-8C54FAE900B8}" type="datetimeFigureOut">
              <a:rPr lang="en-GB" smtClean="0"/>
              <a:pPr/>
              <a:t>26/01/2021</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C181A3-77BC-4942-8BB5-122F8FD75DDD}"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511" y="3068960"/>
            <a:ext cx="8712969" cy="3600400"/>
          </a:xfrm>
          <a:prstGeom prst="roundRect">
            <a:avLst/>
          </a:prstGeom>
          <a:solidFill>
            <a:srgbClr val="E2C5FF"/>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800" b="1" u="sng" dirty="0">
                <a:solidFill>
                  <a:schemeClr val="tx1"/>
                </a:solidFill>
                <a:latin typeface="Calibri" pitchFamily="34" charset="0"/>
              </a:rPr>
              <a:t>To get us started:</a:t>
            </a:r>
          </a:p>
          <a:p>
            <a:endParaRPr lang="en-GB" sz="2800" dirty="0">
              <a:solidFill>
                <a:schemeClr val="tx1"/>
              </a:solidFill>
              <a:latin typeface="Calibri" pitchFamily="34" charset="0"/>
            </a:endParaRPr>
          </a:p>
          <a:p>
            <a:pPr marL="457200" indent="-457200">
              <a:spcAft>
                <a:spcPts val="1200"/>
              </a:spcAft>
              <a:buFont typeface="+mj-lt"/>
              <a:buAutoNum type="arabicPeriod"/>
            </a:pPr>
            <a:r>
              <a:rPr lang="en-GB" sz="2200" b="1" dirty="0">
                <a:solidFill>
                  <a:schemeClr val="tx1"/>
                </a:solidFill>
                <a:latin typeface="Calibri" pitchFamily="34" charset="0"/>
              </a:rPr>
              <a:t>How many languages are there in the world? </a:t>
            </a:r>
            <a:r>
              <a:rPr lang="en-GB" sz="2200" dirty="0">
                <a:solidFill>
                  <a:schemeClr val="tx1"/>
                </a:solidFill>
                <a:latin typeface="Calibri" pitchFamily="34" charset="0"/>
              </a:rPr>
              <a:t>2800 – 4200 – 6500</a:t>
            </a:r>
          </a:p>
          <a:p>
            <a:pPr marL="457200" indent="-457200">
              <a:spcAft>
                <a:spcPts val="1200"/>
              </a:spcAft>
              <a:buFont typeface="+mj-lt"/>
              <a:buAutoNum type="arabicPeriod"/>
            </a:pPr>
            <a:r>
              <a:rPr lang="en-GB" sz="2200" b="1" dirty="0">
                <a:solidFill>
                  <a:schemeClr val="tx1"/>
                </a:solidFill>
                <a:latin typeface="Calibri" pitchFamily="34" charset="0"/>
              </a:rPr>
              <a:t>Can you name a language that reads right to left?</a:t>
            </a:r>
          </a:p>
          <a:p>
            <a:pPr marL="457200" indent="-457200">
              <a:spcAft>
                <a:spcPts val="1200"/>
              </a:spcAft>
              <a:buFont typeface="+mj-lt"/>
              <a:buAutoNum type="arabicPeriod"/>
            </a:pPr>
            <a:r>
              <a:rPr lang="en-GB" sz="2200" b="1" dirty="0">
                <a:solidFill>
                  <a:schemeClr val="tx1"/>
                </a:solidFill>
                <a:latin typeface="Calibri" pitchFamily="34" charset="0"/>
              </a:rPr>
              <a:t>In which country is the Cymreag spoken?</a:t>
            </a:r>
          </a:p>
          <a:p>
            <a:pPr marL="457200" indent="-457200">
              <a:spcAft>
                <a:spcPts val="1200"/>
              </a:spcAft>
              <a:buFont typeface="+mj-lt"/>
              <a:buAutoNum type="arabicPeriod"/>
            </a:pPr>
            <a:r>
              <a:rPr lang="en-GB" sz="2200" b="1" dirty="0">
                <a:solidFill>
                  <a:schemeClr val="tx1"/>
                </a:solidFill>
                <a:latin typeface="Calibri" pitchFamily="34" charset="0"/>
              </a:rPr>
              <a:t>Which proportion of the world languages are spoken in Africa?  </a:t>
            </a:r>
            <a:r>
              <a:rPr lang="en-GB" sz="2200" dirty="0">
                <a:solidFill>
                  <a:schemeClr val="tx1"/>
                </a:solidFill>
                <a:latin typeface="Calibri" pitchFamily="34" charset="0"/>
              </a:rPr>
              <a:t>Half – 10% - a third?</a:t>
            </a:r>
          </a:p>
        </p:txBody>
      </p:sp>
      <p:sp>
        <p:nvSpPr>
          <p:cNvPr id="4" name="Rounded Rectangle 3"/>
          <p:cNvSpPr/>
          <p:nvPr/>
        </p:nvSpPr>
        <p:spPr>
          <a:xfrm>
            <a:off x="179512" y="188640"/>
            <a:ext cx="8712968" cy="1656184"/>
          </a:xfrm>
          <a:prstGeom prst="roundRect">
            <a:avLst/>
          </a:prstGeom>
          <a:solidFill>
            <a:schemeClr val="accent5">
              <a:lumMod val="20000"/>
              <a:lumOff val="80000"/>
            </a:schemeClr>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b="1" u="sng" dirty="0">
                <a:solidFill>
                  <a:srgbClr val="002060"/>
                </a:solidFill>
                <a:latin typeface="Calibri" pitchFamily="34" charset="0"/>
              </a:rPr>
              <a:t>Modern Foreign Languages online lesson</a:t>
            </a:r>
          </a:p>
          <a:p>
            <a:r>
              <a:rPr lang="en-GB" sz="3600" b="1" u="sng" dirty="0">
                <a:solidFill>
                  <a:srgbClr val="002060"/>
                </a:solidFill>
                <a:latin typeface="Calibri" pitchFamily="34" charset="0"/>
              </a:rPr>
              <a:t>Can you speak like a Jedi?</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2218" y="980728"/>
            <a:ext cx="830261" cy="792088"/>
          </a:xfrm>
          <a:prstGeom prst="rect">
            <a:avLst/>
          </a:prstGeom>
        </p:spPr>
      </p:pic>
      <p:sp>
        <p:nvSpPr>
          <p:cNvPr id="6" name="Rounded Rectangle 5"/>
          <p:cNvSpPr/>
          <p:nvPr/>
        </p:nvSpPr>
        <p:spPr>
          <a:xfrm>
            <a:off x="179511" y="1988840"/>
            <a:ext cx="8712967" cy="936104"/>
          </a:xfrm>
          <a:prstGeom prst="roundRect">
            <a:avLst/>
          </a:prstGeom>
          <a:solidFill>
            <a:schemeClr val="accent5">
              <a:lumMod val="20000"/>
              <a:lumOff val="80000"/>
            </a:schemeClr>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800" b="1" u="sng" dirty="0">
                <a:solidFill>
                  <a:srgbClr val="002060"/>
                </a:solidFill>
                <a:latin typeface="Calibri" pitchFamily="34" charset="0"/>
              </a:rPr>
              <a:t>Learning Objective:</a:t>
            </a:r>
            <a:r>
              <a:rPr lang="en-GB" sz="2800" b="1" dirty="0">
                <a:solidFill>
                  <a:srgbClr val="002060"/>
                </a:solidFill>
                <a:latin typeface="Calibri" pitchFamily="34" charset="0"/>
              </a:rPr>
              <a:t> </a:t>
            </a:r>
            <a:r>
              <a:rPr lang="en-GB" sz="2800" dirty="0">
                <a:solidFill>
                  <a:srgbClr val="002060"/>
                </a:solidFill>
                <a:latin typeface="Calibri" pitchFamily="34" charset="0"/>
              </a:rPr>
              <a:t>To be able to solve puzzles in different languages</a:t>
            </a:r>
          </a:p>
          <a:p>
            <a:endParaRPr lang="en-GB" sz="2800" b="1" u="sng" dirty="0">
              <a:solidFill>
                <a:srgbClr val="002060"/>
              </a:solidFill>
              <a:latin typeface="Calibri" pitchFamily="34" charset="0"/>
            </a:endParaRPr>
          </a:p>
        </p:txBody>
      </p:sp>
    </p:spTree>
    <p:extLst>
      <p:ext uri="{BB962C8B-B14F-4D97-AF65-F5344CB8AC3E}">
        <p14:creationId xmlns:p14="http://schemas.microsoft.com/office/powerpoint/2010/main" val="3518775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0"/>
            <a:ext cx="8557293" cy="769441"/>
          </a:xfrm>
          <a:prstGeom prst="rect">
            <a:avLst/>
          </a:prstGeom>
          <a:noFill/>
        </p:spPr>
        <p:txBody>
          <a:bodyPr wrap="square" lIns="91440" tIns="45720" rIns="91440" bIns="45720">
            <a:spAutoFit/>
          </a:bodyPr>
          <a:lstStyle/>
          <a:p>
            <a:pPr algn="ctr"/>
            <a:r>
              <a:rPr lang="en-US" sz="4400" b="0" cap="none" spc="0" dirty="0">
                <a:ln w="1841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ooper Black" panose="0208090404030B020404" pitchFamily="18" charset="0"/>
              </a:rPr>
              <a:t>Can you count in Bambara?</a:t>
            </a:r>
          </a:p>
        </p:txBody>
      </p:sp>
      <p:sp>
        <p:nvSpPr>
          <p:cNvPr id="2" name="Rounded Rectangle 1"/>
          <p:cNvSpPr/>
          <p:nvPr/>
        </p:nvSpPr>
        <p:spPr>
          <a:xfrm>
            <a:off x="107504" y="836712"/>
            <a:ext cx="3816424" cy="2424139"/>
          </a:xfrm>
          <a:prstGeom prst="round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nSpc>
                <a:spcPct val="115000"/>
              </a:lnSpc>
              <a:spcAft>
                <a:spcPts val="1000"/>
              </a:spcAft>
            </a:pPr>
            <a:r>
              <a:rPr lang="en-GB" sz="2400" dirty="0">
                <a:latin typeface="Calibri" panose="020F0502020204030204" pitchFamily="34" charset="0"/>
                <a:ea typeface="Calibri" panose="020F0502020204030204" pitchFamily="34" charset="0"/>
                <a:cs typeface="Times New Roman" panose="02020603050405020304" pitchFamily="18" charset="0"/>
              </a:rPr>
              <a:t>Bambara, also known as Bamana and Bamanakan, is spoken mainly in Mali in West Africa. It has about 6 million speakers.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4067944" y="1052736"/>
            <a:ext cx="4867275" cy="4733925"/>
          </a:xfrm>
          <a:prstGeom prst="rect">
            <a:avLst/>
          </a:prstGeom>
        </p:spPr>
      </p:pic>
    </p:spTree>
    <p:extLst>
      <p:ext uri="{BB962C8B-B14F-4D97-AF65-F5344CB8AC3E}">
        <p14:creationId xmlns:p14="http://schemas.microsoft.com/office/powerpoint/2010/main" val="257568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07504" y="116632"/>
            <a:ext cx="9001000" cy="2849788"/>
          </a:xfrm>
          <a:prstGeom prst="round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nSpc>
                <a:spcPct val="115000"/>
              </a:lnSpc>
              <a:spcAft>
                <a:spcPts val="1000"/>
              </a:spcAft>
            </a:pPr>
            <a:r>
              <a:rPr lang="en-GB" sz="2400" b="1" kern="1400" dirty="0">
                <a:latin typeface="Calibri" panose="020F0502020204030204" pitchFamily="34" charset="0"/>
                <a:ea typeface="Times New Roman" panose="02020603050405020304" pitchFamily="18" charset="0"/>
                <a:cs typeface="Arial" panose="020B0604020202020204" pitchFamily="34" charset="0"/>
              </a:rPr>
              <a:t>you will now study a list of numbers in the Bambara language.  Some are missing!  </a:t>
            </a:r>
          </a:p>
          <a:p>
            <a:pPr>
              <a:lnSpc>
                <a:spcPct val="115000"/>
              </a:lnSpc>
              <a:spcAft>
                <a:spcPts val="1000"/>
              </a:spcAft>
            </a:pPr>
            <a:r>
              <a:rPr lang="en-GB" sz="2400" b="1" kern="1400" dirty="0">
                <a:latin typeface="Calibri" panose="020F0502020204030204" pitchFamily="34" charset="0"/>
                <a:ea typeface="Times New Roman" panose="02020603050405020304" pitchFamily="18" charset="0"/>
                <a:cs typeface="Arial" panose="020B0604020202020204" pitchFamily="34" charset="0"/>
              </a:rPr>
              <a:t>Look carefully at the table and think about:</a:t>
            </a:r>
            <a:endParaRPr lang="en-GB" sz="2000" b="1"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kern="1400" dirty="0">
                <a:latin typeface="Calibri" panose="020F0502020204030204" pitchFamily="34" charset="0"/>
                <a:ea typeface="Times New Roman" panose="02020603050405020304" pitchFamily="18" charset="0"/>
                <a:cs typeface="Arial" panose="020B0604020202020204" pitchFamily="34" charset="0"/>
              </a:rPr>
              <a:t> </a:t>
            </a:r>
            <a:r>
              <a:rPr lang="en-GB" sz="2400" kern="1400" dirty="0">
                <a:latin typeface="Calibri" panose="020F0502020204030204" pitchFamily="34" charset="0"/>
                <a:ea typeface="Times New Roman" panose="02020603050405020304" pitchFamily="18" charset="0"/>
                <a:cs typeface="Arial" panose="020B0604020202020204" pitchFamily="34" charset="0"/>
              </a:rPr>
              <a:t>a) any patterns you notice which are used to form the numbers</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2400" kern="1400" dirty="0">
                <a:latin typeface="Calibri" panose="020F0502020204030204" pitchFamily="34" charset="0"/>
                <a:ea typeface="Times New Roman" panose="02020603050405020304" pitchFamily="18" charset="0"/>
                <a:cs typeface="Arial" panose="020B0604020202020204" pitchFamily="34" charset="0"/>
              </a:rPr>
              <a:t>b) how you would write the missing numbers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rotWithShape="1">
          <a:blip r:embed="rId3"/>
          <a:srcRect l="34649" t="11200" r="34640" b="16000"/>
          <a:stretch/>
        </p:blipFill>
        <p:spPr>
          <a:xfrm>
            <a:off x="2807804" y="2348880"/>
            <a:ext cx="3528392" cy="4704523"/>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1412522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p:cNvPicPr>
            <a:picLocks noChangeAspect="1"/>
          </p:cNvPicPr>
          <p:nvPr/>
        </p:nvPicPr>
        <p:blipFill>
          <a:blip r:embed="rId2"/>
          <a:stretch>
            <a:fillRect/>
          </a:stretch>
        </p:blipFill>
        <p:spPr>
          <a:xfrm>
            <a:off x="899592" y="144274"/>
            <a:ext cx="7344816" cy="6713726"/>
          </a:xfrm>
          <a:prstGeom prst="rect">
            <a:avLst/>
          </a:prstGeom>
        </p:spPr>
      </p:pic>
    </p:spTree>
    <p:extLst>
      <p:ext uri="{BB962C8B-B14F-4D97-AF65-F5344CB8AC3E}">
        <p14:creationId xmlns:p14="http://schemas.microsoft.com/office/powerpoint/2010/main" val="40911385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766604642"/>
              </p:ext>
            </p:extLst>
          </p:nvPr>
        </p:nvGraphicFramePr>
        <p:xfrm>
          <a:off x="605731" y="505169"/>
          <a:ext cx="7848870" cy="5939028"/>
        </p:xfrm>
        <a:graphic>
          <a:graphicData uri="http://schemas.openxmlformats.org/drawingml/2006/table">
            <a:tbl>
              <a:tblPr firstRow="1" firstCol="1" bandRow="1">
                <a:tableStyleId>{5940675A-B579-460E-94D1-54222C63F5DA}</a:tableStyleId>
              </a:tblPr>
              <a:tblGrid>
                <a:gridCol w="699541">
                  <a:extLst>
                    <a:ext uri="{9D8B030D-6E8A-4147-A177-3AD203B41FA5}">
                      <a16:colId xmlns:a16="http://schemas.microsoft.com/office/drawing/2014/main" val="20000"/>
                    </a:ext>
                  </a:extLst>
                </a:gridCol>
                <a:gridCol w="3077389">
                  <a:extLst>
                    <a:ext uri="{9D8B030D-6E8A-4147-A177-3AD203B41FA5}">
                      <a16:colId xmlns:a16="http://schemas.microsoft.com/office/drawing/2014/main" val="20001"/>
                    </a:ext>
                  </a:extLst>
                </a:gridCol>
                <a:gridCol w="739994">
                  <a:extLst>
                    <a:ext uri="{9D8B030D-6E8A-4147-A177-3AD203B41FA5}">
                      <a16:colId xmlns:a16="http://schemas.microsoft.com/office/drawing/2014/main" val="20002"/>
                    </a:ext>
                  </a:extLst>
                </a:gridCol>
                <a:gridCol w="3331946">
                  <a:extLst>
                    <a:ext uri="{9D8B030D-6E8A-4147-A177-3AD203B41FA5}">
                      <a16:colId xmlns:a16="http://schemas.microsoft.com/office/drawing/2014/main" val="20003"/>
                    </a:ext>
                  </a:extLst>
                </a:gridCol>
              </a:tblGrid>
              <a:tr h="0">
                <a:tc>
                  <a:txBody>
                    <a:bodyPr/>
                    <a:lstStyle/>
                    <a:p>
                      <a:pPr>
                        <a:lnSpc>
                          <a:spcPct val="115000"/>
                        </a:lnSpc>
                        <a:spcBef>
                          <a:spcPts val="300"/>
                        </a:spcBef>
                        <a:spcAft>
                          <a:spcPts val="300"/>
                        </a:spcAft>
                      </a:pPr>
                      <a:r>
                        <a:rPr lang="en-GB" sz="2000" dirty="0">
                          <a:effectLst/>
                        </a:rPr>
                        <a:t>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kelen</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19</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endParaRPr lang="en-GB"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00"/>
                  </a:ext>
                </a:extLst>
              </a:tr>
              <a:tr h="0">
                <a:tc>
                  <a:txBody>
                    <a:bodyPr/>
                    <a:lstStyle/>
                    <a:p>
                      <a:pPr>
                        <a:lnSpc>
                          <a:spcPct val="115000"/>
                        </a:lnSpc>
                        <a:spcBef>
                          <a:spcPts val="300"/>
                        </a:spcBef>
                        <a:spcAft>
                          <a:spcPts val="300"/>
                        </a:spcAft>
                      </a:pPr>
                      <a:r>
                        <a:rPr lang="en-GB" sz="2000">
                          <a:effectLst/>
                        </a:rPr>
                        <a:t>2</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fla</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20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mugan</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01"/>
                  </a:ext>
                </a:extLst>
              </a:tr>
              <a:tr h="0">
                <a:tc>
                  <a:txBody>
                    <a:bodyPr/>
                    <a:lstStyle/>
                    <a:p>
                      <a:pPr>
                        <a:lnSpc>
                          <a:spcPct val="115000"/>
                        </a:lnSpc>
                        <a:spcBef>
                          <a:spcPts val="300"/>
                        </a:spcBef>
                        <a:spcAft>
                          <a:spcPts val="300"/>
                        </a:spcAft>
                      </a:pPr>
                      <a:r>
                        <a:rPr lang="en-GB" sz="2000">
                          <a:effectLst/>
                        </a:rPr>
                        <a:t>3</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endParaRPr lang="en-GB"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21</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endParaRPr lang="en-GB"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02"/>
                  </a:ext>
                </a:extLst>
              </a:tr>
              <a:tr h="0">
                <a:tc>
                  <a:txBody>
                    <a:bodyPr/>
                    <a:lstStyle/>
                    <a:p>
                      <a:pPr>
                        <a:lnSpc>
                          <a:spcPct val="115000"/>
                        </a:lnSpc>
                        <a:spcBef>
                          <a:spcPts val="300"/>
                        </a:spcBef>
                        <a:spcAft>
                          <a:spcPts val="300"/>
                        </a:spcAft>
                      </a:pPr>
                      <a:r>
                        <a:rPr lang="en-GB" sz="2000">
                          <a:effectLst/>
                        </a:rPr>
                        <a:t>4</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dirty="0" err="1">
                          <a:effectLst/>
                        </a:rPr>
                        <a:t>naani</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22</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mugan ni fla</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03"/>
                  </a:ext>
                </a:extLst>
              </a:tr>
              <a:tr h="0">
                <a:tc>
                  <a:txBody>
                    <a:bodyPr/>
                    <a:lstStyle/>
                    <a:p>
                      <a:pPr>
                        <a:lnSpc>
                          <a:spcPct val="115000"/>
                        </a:lnSpc>
                        <a:spcBef>
                          <a:spcPts val="300"/>
                        </a:spcBef>
                        <a:spcAft>
                          <a:spcPts val="300"/>
                        </a:spcAft>
                      </a:pPr>
                      <a:r>
                        <a:rPr lang="en-GB" sz="2000">
                          <a:effectLst/>
                        </a:rPr>
                        <a:t>5</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duurun</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23</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mugan ni saba</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04"/>
                  </a:ext>
                </a:extLst>
              </a:tr>
              <a:tr h="0">
                <a:tc>
                  <a:txBody>
                    <a:bodyPr/>
                    <a:lstStyle/>
                    <a:p>
                      <a:pPr>
                        <a:lnSpc>
                          <a:spcPct val="115000"/>
                        </a:lnSpc>
                        <a:spcBef>
                          <a:spcPts val="300"/>
                        </a:spcBef>
                        <a:spcAft>
                          <a:spcPts val="300"/>
                        </a:spcAft>
                      </a:pPr>
                      <a:r>
                        <a:rPr lang="en-GB" sz="2000">
                          <a:effectLst/>
                        </a:rPr>
                        <a:t>6</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endParaRPr lang="en-GB"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dirty="0">
                          <a:effectLst/>
                        </a:rPr>
                        <a:t>30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bi saba</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05"/>
                  </a:ext>
                </a:extLst>
              </a:tr>
              <a:tr h="0">
                <a:tc>
                  <a:txBody>
                    <a:bodyPr/>
                    <a:lstStyle/>
                    <a:p>
                      <a:pPr>
                        <a:lnSpc>
                          <a:spcPct val="115000"/>
                        </a:lnSpc>
                        <a:spcBef>
                          <a:spcPts val="300"/>
                        </a:spcBef>
                        <a:spcAft>
                          <a:spcPts val="300"/>
                        </a:spcAft>
                      </a:pPr>
                      <a:r>
                        <a:rPr lang="en-GB" sz="2000">
                          <a:effectLst/>
                        </a:rPr>
                        <a:t>7</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endParaRPr lang="en-GB"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40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bi naani</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06"/>
                  </a:ext>
                </a:extLst>
              </a:tr>
              <a:tr h="0">
                <a:tc>
                  <a:txBody>
                    <a:bodyPr/>
                    <a:lstStyle/>
                    <a:p>
                      <a:pPr>
                        <a:lnSpc>
                          <a:spcPct val="115000"/>
                        </a:lnSpc>
                        <a:spcBef>
                          <a:spcPts val="300"/>
                        </a:spcBef>
                        <a:spcAft>
                          <a:spcPts val="300"/>
                        </a:spcAft>
                      </a:pPr>
                      <a:r>
                        <a:rPr lang="en-GB" sz="2000">
                          <a:effectLst/>
                        </a:rPr>
                        <a:t>8</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segi</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50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endParaRPr lang="en-GB"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07"/>
                  </a:ext>
                </a:extLst>
              </a:tr>
              <a:tr h="0">
                <a:tc>
                  <a:txBody>
                    <a:bodyPr/>
                    <a:lstStyle/>
                    <a:p>
                      <a:pPr>
                        <a:lnSpc>
                          <a:spcPct val="115000"/>
                        </a:lnSpc>
                        <a:spcBef>
                          <a:spcPts val="300"/>
                        </a:spcBef>
                        <a:spcAft>
                          <a:spcPts val="300"/>
                        </a:spcAft>
                      </a:pPr>
                      <a:r>
                        <a:rPr lang="en-GB" sz="2000">
                          <a:effectLst/>
                        </a:rPr>
                        <a:t>9</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kononto</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55</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endParaRPr lang="en-GB"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08"/>
                  </a:ext>
                </a:extLst>
              </a:tr>
              <a:tr h="0">
                <a:tc>
                  <a:txBody>
                    <a:bodyPr/>
                    <a:lstStyle/>
                    <a:p>
                      <a:pPr>
                        <a:lnSpc>
                          <a:spcPct val="115000"/>
                        </a:lnSpc>
                        <a:spcBef>
                          <a:spcPts val="300"/>
                        </a:spcBef>
                        <a:spcAft>
                          <a:spcPts val="300"/>
                        </a:spcAft>
                      </a:pPr>
                      <a:r>
                        <a:rPr lang="en-GB" sz="2000">
                          <a:effectLst/>
                        </a:rPr>
                        <a:t>10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tan</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60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endParaRPr lang="en-GB"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09"/>
                  </a:ext>
                </a:extLst>
              </a:tr>
              <a:tr h="0">
                <a:tc>
                  <a:txBody>
                    <a:bodyPr/>
                    <a:lstStyle/>
                    <a:p>
                      <a:pPr>
                        <a:lnSpc>
                          <a:spcPct val="115000"/>
                        </a:lnSpc>
                        <a:spcBef>
                          <a:spcPts val="300"/>
                        </a:spcBef>
                        <a:spcAft>
                          <a:spcPts val="300"/>
                        </a:spcAft>
                      </a:pPr>
                      <a:r>
                        <a:rPr lang="en-GB" sz="2000">
                          <a:effectLst/>
                        </a:rPr>
                        <a:t>11</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tan ni kelen</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70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dirty="0">
                          <a:effectLst/>
                        </a:rPr>
                        <a:t>bi </a:t>
                      </a:r>
                      <a:r>
                        <a:rPr lang="en-GB" sz="2000" dirty="0" err="1">
                          <a:effectLst/>
                        </a:rPr>
                        <a:t>wolonfla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10"/>
                  </a:ext>
                </a:extLst>
              </a:tr>
              <a:tr h="0">
                <a:tc>
                  <a:txBody>
                    <a:bodyPr/>
                    <a:lstStyle/>
                    <a:p>
                      <a:pPr>
                        <a:lnSpc>
                          <a:spcPct val="115000"/>
                        </a:lnSpc>
                        <a:spcBef>
                          <a:spcPts val="300"/>
                        </a:spcBef>
                        <a:spcAft>
                          <a:spcPts val="300"/>
                        </a:spcAft>
                      </a:pPr>
                      <a:r>
                        <a:rPr lang="en-GB" sz="2000">
                          <a:effectLst/>
                        </a:rPr>
                        <a:t>12</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endParaRPr lang="en-GB"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80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bi segi</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11"/>
                  </a:ext>
                </a:extLst>
              </a:tr>
              <a:tr h="0">
                <a:tc>
                  <a:txBody>
                    <a:bodyPr/>
                    <a:lstStyle/>
                    <a:p>
                      <a:pPr>
                        <a:lnSpc>
                          <a:spcPct val="115000"/>
                        </a:lnSpc>
                        <a:spcBef>
                          <a:spcPts val="300"/>
                        </a:spcBef>
                        <a:spcAft>
                          <a:spcPts val="300"/>
                        </a:spcAft>
                      </a:pPr>
                      <a:r>
                        <a:rPr lang="en-GB" sz="2000">
                          <a:effectLst/>
                        </a:rPr>
                        <a:t>13</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endParaRPr lang="en-GB"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90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endParaRPr lang="en-GB"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12"/>
                  </a:ext>
                </a:extLst>
              </a:tr>
              <a:tr h="0">
                <a:tc>
                  <a:txBody>
                    <a:bodyPr/>
                    <a:lstStyle/>
                    <a:p>
                      <a:pPr>
                        <a:lnSpc>
                          <a:spcPct val="115000"/>
                        </a:lnSpc>
                        <a:spcBef>
                          <a:spcPts val="300"/>
                        </a:spcBef>
                        <a:spcAft>
                          <a:spcPts val="300"/>
                        </a:spcAft>
                      </a:pPr>
                      <a:r>
                        <a:rPr lang="en-GB" sz="2000">
                          <a:effectLst/>
                        </a:rPr>
                        <a:t>14</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tan ni naani</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100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dirty="0" err="1">
                          <a:effectLst/>
                        </a:rPr>
                        <a:t>keme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13"/>
                  </a:ext>
                </a:extLst>
              </a:tr>
              <a:tr h="0">
                <a:tc>
                  <a:txBody>
                    <a:bodyPr/>
                    <a:lstStyle/>
                    <a:p>
                      <a:pPr>
                        <a:lnSpc>
                          <a:spcPct val="115000"/>
                        </a:lnSpc>
                        <a:spcBef>
                          <a:spcPts val="300"/>
                        </a:spcBef>
                        <a:spcAft>
                          <a:spcPts val="300"/>
                        </a:spcAft>
                      </a:pPr>
                      <a:r>
                        <a:rPr lang="en-GB" sz="2000">
                          <a:effectLst/>
                        </a:rPr>
                        <a:t>15</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endParaRPr lang="en-GB"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200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dirty="0" err="1">
                          <a:effectLst/>
                        </a:rPr>
                        <a:t>keme</a:t>
                      </a:r>
                      <a:r>
                        <a:rPr lang="en-GB" sz="2000" dirty="0">
                          <a:effectLst/>
                        </a:rPr>
                        <a:t> </a:t>
                      </a:r>
                      <a:r>
                        <a:rPr lang="en-GB" sz="2000" dirty="0" err="1">
                          <a:effectLst/>
                        </a:rPr>
                        <a:t>fla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14"/>
                  </a:ext>
                </a:extLst>
              </a:tr>
              <a:tr h="0">
                <a:tc>
                  <a:txBody>
                    <a:bodyPr/>
                    <a:lstStyle/>
                    <a:p>
                      <a:pPr>
                        <a:lnSpc>
                          <a:spcPct val="115000"/>
                        </a:lnSpc>
                        <a:spcBef>
                          <a:spcPts val="300"/>
                        </a:spcBef>
                        <a:spcAft>
                          <a:spcPts val="300"/>
                        </a:spcAft>
                      </a:pPr>
                      <a:r>
                        <a:rPr lang="en-GB" sz="2000">
                          <a:effectLst/>
                        </a:rPr>
                        <a:t>16</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tan ni wooro</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300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endParaRPr lang="en-GB"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15"/>
                  </a:ext>
                </a:extLst>
              </a:tr>
              <a:tr h="0">
                <a:tc>
                  <a:txBody>
                    <a:bodyPr/>
                    <a:lstStyle/>
                    <a:p>
                      <a:pPr>
                        <a:lnSpc>
                          <a:spcPct val="115000"/>
                        </a:lnSpc>
                        <a:spcBef>
                          <a:spcPts val="300"/>
                        </a:spcBef>
                        <a:spcAft>
                          <a:spcPts val="300"/>
                        </a:spcAft>
                      </a:pPr>
                      <a:r>
                        <a:rPr lang="en-GB" sz="2000">
                          <a:effectLst/>
                        </a:rPr>
                        <a:t>17</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tan ni wolonfla</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1000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dirty="0" err="1">
                          <a:effectLst/>
                        </a:rPr>
                        <a:t>wa</a:t>
                      </a:r>
                      <a:r>
                        <a:rPr lang="en-GB" sz="2000" dirty="0">
                          <a:effectLst/>
                        </a:rPr>
                        <a:t> </a:t>
                      </a:r>
                      <a:r>
                        <a:rPr lang="en-GB" sz="2000" dirty="0" err="1">
                          <a:effectLst/>
                        </a:rPr>
                        <a:t>kelen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16"/>
                  </a:ext>
                </a:extLst>
              </a:tr>
              <a:tr h="0">
                <a:tc>
                  <a:txBody>
                    <a:bodyPr/>
                    <a:lstStyle/>
                    <a:p>
                      <a:pPr>
                        <a:lnSpc>
                          <a:spcPct val="115000"/>
                        </a:lnSpc>
                        <a:spcBef>
                          <a:spcPts val="300"/>
                        </a:spcBef>
                        <a:spcAft>
                          <a:spcPts val="300"/>
                        </a:spcAft>
                      </a:pPr>
                      <a:r>
                        <a:rPr lang="en-GB" sz="2000">
                          <a:effectLst/>
                        </a:rPr>
                        <a:t>18</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dirty="0">
                          <a:effectLst/>
                        </a:rPr>
                        <a:t>tan </a:t>
                      </a:r>
                      <a:r>
                        <a:rPr lang="en-GB" sz="2000" dirty="0" err="1">
                          <a:effectLst/>
                        </a:rPr>
                        <a:t>ni</a:t>
                      </a:r>
                      <a:r>
                        <a:rPr lang="en-GB" sz="2000" dirty="0">
                          <a:effectLst/>
                        </a:rPr>
                        <a:t> </a:t>
                      </a:r>
                      <a:r>
                        <a:rPr lang="en-GB" sz="2000" dirty="0" err="1">
                          <a:effectLst/>
                        </a:rPr>
                        <a:t>segi</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r>
                        <a:rPr lang="en-GB" sz="2000">
                          <a:effectLst/>
                        </a:rPr>
                        <a:t>2000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Bef>
                          <a:spcPts val="300"/>
                        </a:spcBef>
                        <a:spcAft>
                          <a:spcPts val="300"/>
                        </a:spcAft>
                      </a:pPr>
                      <a:endParaRPr lang="en-GB"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0017"/>
                  </a:ext>
                </a:extLst>
              </a:tr>
            </a:tbl>
          </a:graphicData>
        </a:graphic>
      </p:graphicFrame>
      <p:sp>
        <p:nvSpPr>
          <p:cNvPr id="4" name="Rectangle 3"/>
          <p:cNvSpPr/>
          <p:nvPr/>
        </p:nvSpPr>
        <p:spPr>
          <a:xfrm>
            <a:off x="0" y="0"/>
            <a:ext cx="9612560" cy="584775"/>
          </a:xfrm>
          <a:prstGeom prst="rect">
            <a:avLst/>
          </a:prstGeom>
          <a:noFill/>
        </p:spPr>
        <p:txBody>
          <a:bodyPr wrap="square" lIns="91440" tIns="45720" rIns="91440" bIns="45720">
            <a:spAutoFit/>
          </a:bodyPr>
          <a:lstStyle/>
          <a:p>
            <a:pPr algn="ctr"/>
            <a:r>
              <a:rPr lang="en-US" sz="3200" b="0" cap="none" spc="0" dirty="0">
                <a:ln w="1841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ooper Black" panose="0208090404030B020404" pitchFamily="18" charset="0"/>
              </a:rPr>
              <a:t>Can you count in Bambara? </a:t>
            </a:r>
            <a:r>
              <a:rPr lang="en-US" sz="3200" dirty="0">
                <a:ln w="1841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ooper Black" panose="0208090404030B020404" pitchFamily="18" charset="0"/>
              </a:rPr>
              <a:t>The answers</a:t>
            </a:r>
            <a:endParaRPr lang="en-US" sz="3200" b="0" cap="none" spc="0" dirty="0">
              <a:ln w="1841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ooper Black" panose="0208090404030B020404" pitchFamily="18" charset="0"/>
            </a:endParaRPr>
          </a:p>
        </p:txBody>
      </p:sp>
      <p:sp>
        <p:nvSpPr>
          <p:cNvPr id="2" name="Rectangle 1"/>
          <p:cNvSpPr/>
          <p:nvPr/>
        </p:nvSpPr>
        <p:spPr>
          <a:xfrm>
            <a:off x="1331640" y="1187613"/>
            <a:ext cx="617477" cy="369332"/>
          </a:xfrm>
          <a:prstGeom prst="rect">
            <a:avLst/>
          </a:prstGeom>
        </p:spPr>
        <p:txBody>
          <a:bodyPr wrap="none">
            <a:spAutoFit/>
          </a:bodyPr>
          <a:lstStyle/>
          <a:p>
            <a:r>
              <a:rPr lang="en-GB" dirty="0" err="1">
                <a:solidFill>
                  <a:srgbClr val="FF0000"/>
                </a:solidFill>
              </a:rPr>
              <a:t>saba</a:t>
            </a:r>
            <a:endParaRPr lang="en-GB" dirty="0"/>
          </a:p>
        </p:txBody>
      </p:sp>
      <p:sp>
        <p:nvSpPr>
          <p:cNvPr id="5" name="Rectangle 4"/>
          <p:cNvSpPr/>
          <p:nvPr/>
        </p:nvSpPr>
        <p:spPr>
          <a:xfrm>
            <a:off x="1331640" y="2132856"/>
            <a:ext cx="789575" cy="369332"/>
          </a:xfrm>
          <a:prstGeom prst="rect">
            <a:avLst/>
          </a:prstGeom>
        </p:spPr>
        <p:txBody>
          <a:bodyPr wrap="none">
            <a:spAutoFit/>
          </a:bodyPr>
          <a:lstStyle/>
          <a:p>
            <a:r>
              <a:rPr lang="en-GB" dirty="0" err="1">
                <a:solidFill>
                  <a:srgbClr val="FF0000"/>
                </a:solidFill>
              </a:rPr>
              <a:t>wooro</a:t>
            </a:r>
            <a:endParaRPr lang="en-GB" dirty="0"/>
          </a:p>
        </p:txBody>
      </p:sp>
      <p:sp>
        <p:nvSpPr>
          <p:cNvPr id="6" name="Rectangle 5"/>
          <p:cNvSpPr/>
          <p:nvPr/>
        </p:nvSpPr>
        <p:spPr>
          <a:xfrm>
            <a:off x="1331640" y="2439940"/>
            <a:ext cx="998735" cy="369332"/>
          </a:xfrm>
          <a:prstGeom prst="rect">
            <a:avLst/>
          </a:prstGeom>
        </p:spPr>
        <p:txBody>
          <a:bodyPr wrap="none">
            <a:spAutoFit/>
          </a:bodyPr>
          <a:lstStyle/>
          <a:p>
            <a:r>
              <a:rPr lang="en-GB" dirty="0" err="1">
                <a:solidFill>
                  <a:srgbClr val="FF0000"/>
                </a:solidFill>
              </a:rPr>
              <a:t>wolonfla</a:t>
            </a:r>
            <a:endParaRPr lang="en-GB" dirty="0"/>
          </a:p>
        </p:txBody>
      </p:sp>
      <p:sp>
        <p:nvSpPr>
          <p:cNvPr id="7" name="Rectangle 6"/>
          <p:cNvSpPr/>
          <p:nvPr/>
        </p:nvSpPr>
        <p:spPr>
          <a:xfrm>
            <a:off x="1324587" y="4077072"/>
            <a:ext cx="1005788" cy="410882"/>
          </a:xfrm>
          <a:prstGeom prst="rect">
            <a:avLst/>
          </a:prstGeom>
        </p:spPr>
        <p:txBody>
          <a:bodyPr wrap="none">
            <a:spAutoFit/>
          </a:bodyPr>
          <a:lstStyle/>
          <a:p>
            <a:pPr>
              <a:lnSpc>
                <a:spcPct val="115000"/>
              </a:lnSpc>
              <a:spcBef>
                <a:spcPts val="300"/>
              </a:spcBef>
              <a:spcAft>
                <a:spcPts val="300"/>
              </a:spcAft>
            </a:pPr>
            <a:r>
              <a:rPr lang="en-GB" dirty="0">
                <a:solidFill>
                  <a:srgbClr val="FF0000"/>
                </a:solidFill>
              </a:rPr>
              <a:t>tan </a:t>
            </a:r>
            <a:r>
              <a:rPr lang="en-GB" dirty="0" err="1">
                <a:solidFill>
                  <a:srgbClr val="FF0000"/>
                </a:solidFill>
              </a:rPr>
              <a:t>ni</a:t>
            </a:r>
            <a:r>
              <a:rPr lang="en-GB" dirty="0">
                <a:solidFill>
                  <a:srgbClr val="FF0000"/>
                </a:solidFill>
              </a:rPr>
              <a:t> </a:t>
            </a:r>
            <a:r>
              <a:rPr lang="en-GB" dirty="0" err="1">
                <a:solidFill>
                  <a:srgbClr val="FF0000"/>
                </a:solidFill>
              </a:rPr>
              <a:t>fla</a:t>
            </a:r>
            <a:endParaRPr lang="en-GB" sz="16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p:cNvSpPr/>
          <p:nvPr/>
        </p:nvSpPr>
        <p:spPr>
          <a:xfrm>
            <a:off x="1324587" y="4396732"/>
            <a:ext cx="1204561" cy="410882"/>
          </a:xfrm>
          <a:prstGeom prst="rect">
            <a:avLst/>
          </a:prstGeom>
        </p:spPr>
        <p:txBody>
          <a:bodyPr wrap="none">
            <a:spAutoFit/>
          </a:bodyPr>
          <a:lstStyle/>
          <a:p>
            <a:pPr>
              <a:lnSpc>
                <a:spcPct val="115000"/>
              </a:lnSpc>
              <a:spcBef>
                <a:spcPts val="300"/>
              </a:spcBef>
              <a:spcAft>
                <a:spcPts val="300"/>
              </a:spcAft>
            </a:pPr>
            <a:r>
              <a:rPr lang="en-GB" dirty="0">
                <a:solidFill>
                  <a:srgbClr val="FF0000"/>
                </a:solidFill>
              </a:rPr>
              <a:t>tan </a:t>
            </a:r>
            <a:r>
              <a:rPr lang="en-GB" dirty="0" err="1">
                <a:solidFill>
                  <a:srgbClr val="FF0000"/>
                </a:solidFill>
              </a:rPr>
              <a:t>ni</a:t>
            </a:r>
            <a:r>
              <a:rPr lang="en-GB" dirty="0">
                <a:solidFill>
                  <a:srgbClr val="FF0000"/>
                </a:solidFill>
              </a:rPr>
              <a:t> </a:t>
            </a:r>
            <a:r>
              <a:rPr lang="en-GB" dirty="0" err="1">
                <a:solidFill>
                  <a:srgbClr val="FF0000"/>
                </a:solidFill>
              </a:rPr>
              <a:t>saba</a:t>
            </a:r>
            <a:endParaRPr lang="en-GB" sz="16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p:cNvSpPr/>
          <p:nvPr/>
        </p:nvSpPr>
        <p:spPr>
          <a:xfrm>
            <a:off x="5148064" y="476672"/>
            <a:ext cx="1549911" cy="410882"/>
          </a:xfrm>
          <a:prstGeom prst="rect">
            <a:avLst/>
          </a:prstGeom>
        </p:spPr>
        <p:txBody>
          <a:bodyPr wrap="none">
            <a:spAutoFit/>
          </a:bodyPr>
          <a:lstStyle/>
          <a:p>
            <a:pPr>
              <a:lnSpc>
                <a:spcPct val="115000"/>
              </a:lnSpc>
              <a:spcBef>
                <a:spcPts val="300"/>
              </a:spcBef>
              <a:spcAft>
                <a:spcPts val="300"/>
              </a:spcAft>
            </a:pPr>
            <a:r>
              <a:rPr lang="en-GB" dirty="0">
                <a:solidFill>
                  <a:srgbClr val="FF0000"/>
                </a:solidFill>
              </a:rPr>
              <a:t>tan </a:t>
            </a:r>
            <a:r>
              <a:rPr lang="en-GB" dirty="0" err="1">
                <a:solidFill>
                  <a:srgbClr val="FF0000"/>
                </a:solidFill>
              </a:rPr>
              <a:t>ni</a:t>
            </a:r>
            <a:r>
              <a:rPr lang="en-GB" dirty="0">
                <a:solidFill>
                  <a:srgbClr val="FF0000"/>
                </a:solidFill>
              </a:rPr>
              <a:t> </a:t>
            </a:r>
            <a:r>
              <a:rPr lang="en-GB" dirty="0" err="1">
                <a:solidFill>
                  <a:srgbClr val="FF0000"/>
                </a:solidFill>
              </a:rPr>
              <a:t>kononto</a:t>
            </a:r>
            <a:endParaRPr lang="en-GB" sz="16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p:cNvSpPr/>
          <p:nvPr/>
        </p:nvSpPr>
        <p:spPr>
          <a:xfrm>
            <a:off x="5159290" y="1146063"/>
            <a:ext cx="1610826" cy="410882"/>
          </a:xfrm>
          <a:prstGeom prst="rect">
            <a:avLst/>
          </a:prstGeom>
        </p:spPr>
        <p:txBody>
          <a:bodyPr wrap="none">
            <a:spAutoFit/>
          </a:bodyPr>
          <a:lstStyle/>
          <a:p>
            <a:pPr>
              <a:lnSpc>
                <a:spcPct val="115000"/>
              </a:lnSpc>
              <a:spcBef>
                <a:spcPts val="300"/>
              </a:spcBef>
              <a:spcAft>
                <a:spcPts val="300"/>
              </a:spcAft>
            </a:pPr>
            <a:r>
              <a:rPr lang="en-GB" dirty="0" err="1">
                <a:solidFill>
                  <a:srgbClr val="FF0000"/>
                </a:solidFill>
              </a:rPr>
              <a:t>mugan</a:t>
            </a:r>
            <a:r>
              <a:rPr lang="en-GB" dirty="0">
                <a:solidFill>
                  <a:srgbClr val="FF0000"/>
                </a:solidFill>
              </a:rPr>
              <a:t> </a:t>
            </a:r>
            <a:r>
              <a:rPr lang="en-GB" dirty="0" err="1">
                <a:solidFill>
                  <a:srgbClr val="FF0000"/>
                </a:solidFill>
              </a:rPr>
              <a:t>ni</a:t>
            </a:r>
            <a:r>
              <a:rPr lang="en-GB" dirty="0">
                <a:solidFill>
                  <a:srgbClr val="FF0000"/>
                </a:solidFill>
              </a:rPr>
              <a:t> </a:t>
            </a:r>
            <a:r>
              <a:rPr lang="en-GB" dirty="0" err="1">
                <a:solidFill>
                  <a:srgbClr val="FF0000"/>
                </a:solidFill>
              </a:rPr>
              <a:t>kelen</a:t>
            </a:r>
            <a:endParaRPr lang="en-GB" sz="16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p:cNvSpPr/>
          <p:nvPr/>
        </p:nvSpPr>
        <p:spPr>
          <a:xfrm>
            <a:off x="5148064" y="2708920"/>
            <a:ext cx="1101584" cy="410882"/>
          </a:xfrm>
          <a:prstGeom prst="rect">
            <a:avLst/>
          </a:prstGeom>
        </p:spPr>
        <p:txBody>
          <a:bodyPr wrap="none">
            <a:spAutoFit/>
          </a:bodyPr>
          <a:lstStyle/>
          <a:p>
            <a:pPr>
              <a:lnSpc>
                <a:spcPct val="115000"/>
              </a:lnSpc>
              <a:spcBef>
                <a:spcPts val="300"/>
              </a:spcBef>
              <a:spcAft>
                <a:spcPts val="300"/>
              </a:spcAft>
            </a:pPr>
            <a:r>
              <a:rPr lang="en-GB" dirty="0">
                <a:solidFill>
                  <a:srgbClr val="FF0000"/>
                </a:solidFill>
              </a:rPr>
              <a:t>bi </a:t>
            </a:r>
            <a:r>
              <a:rPr lang="en-GB" dirty="0" err="1">
                <a:solidFill>
                  <a:srgbClr val="FF0000"/>
                </a:solidFill>
              </a:rPr>
              <a:t>duurun</a:t>
            </a:r>
            <a:endParaRPr lang="en-GB" sz="16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11"/>
          <p:cNvSpPr/>
          <p:nvPr/>
        </p:nvSpPr>
        <p:spPr>
          <a:xfrm>
            <a:off x="5148064" y="3068124"/>
            <a:ext cx="2071401" cy="410882"/>
          </a:xfrm>
          <a:prstGeom prst="rect">
            <a:avLst/>
          </a:prstGeom>
        </p:spPr>
        <p:txBody>
          <a:bodyPr wrap="none">
            <a:spAutoFit/>
          </a:bodyPr>
          <a:lstStyle/>
          <a:p>
            <a:pPr>
              <a:lnSpc>
                <a:spcPct val="115000"/>
              </a:lnSpc>
              <a:spcBef>
                <a:spcPts val="300"/>
              </a:spcBef>
              <a:spcAft>
                <a:spcPts val="300"/>
              </a:spcAft>
            </a:pPr>
            <a:r>
              <a:rPr lang="en-GB" dirty="0">
                <a:solidFill>
                  <a:srgbClr val="FF0000"/>
                </a:solidFill>
              </a:rPr>
              <a:t>bi </a:t>
            </a:r>
            <a:r>
              <a:rPr lang="en-GB" dirty="0" err="1">
                <a:solidFill>
                  <a:srgbClr val="FF0000"/>
                </a:solidFill>
              </a:rPr>
              <a:t>duurun</a:t>
            </a:r>
            <a:r>
              <a:rPr lang="en-GB" dirty="0">
                <a:solidFill>
                  <a:srgbClr val="FF0000"/>
                </a:solidFill>
              </a:rPr>
              <a:t> </a:t>
            </a:r>
            <a:r>
              <a:rPr lang="en-GB" dirty="0" err="1">
                <a:solidFill>
                  <a:srgbClr val="FF0000"/>
                </a:solidFill>
              </a:rPr>
              <a:t>ni</a:t>
            </a:r>
            <a:r>
              <a:rPr lang="en-GB" dirty="0">
                <a:solidFill>
                  <a:srgbClr val="FF0000"/>
                </a:solidFill>
              </a:rPr>
              <a:t> </a:t>
            </a:r>
            <a:r>
              <a:rPr lang="en-GB" dirty="0" err="1">
                <a:solidFill>
                  <a:srgbClr val="FF0000"/>
                </a:solidFill>
              </a:rPr>
              <a:t>duurun</a:t>
            </a:r>
            <a:endParaRPr lang="en-GB" sz="16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12"/>
          <p:cNvSpPr/>
          <p:nvPr/>
        </p:nvSpPr>
        <p:spPr>
          <a:xfrm>
            <a:off x="5190255" y="3407229"/>
            <a:ext cx="1017202" cy="410882"/>
          </a:xfrm>
          <a:prstGeom prst="rect">
            <a:avLst/>
          </a:prstGeom>
        </p:spPr>
        <p:txBody>
          <a:bodyPr wrap="none">
            <a:spAutoFit/>
          </a:bodyPr>
          <a:lstStyle/>
          <a:p>
            <a:pPr>
              <a:lnSpc>
                <a:spcPct val="115000"/>
              </a:lnSpc>
              <a:spcBef>
                <a:spcPts val="300"/>
              </a:spcBef>
              <a:spcAft>
                <a:spcPts val="300"/>
              </a:spcAft>
            </a:pPr>
            <a:r>
              <a:rPr lang="en-GB" dirty="0">
                <a:solidFill>
                  <a:srgbClr val="FF0000"/>
                </a:solidFill>
              </a:rPr>
              <a:t>bi </a:t>
            </a:r>
            <a:r>
              <a:rPr lang="en-GB" dirty="0" err="1">
                <a:solidFill>
                  <a:srgbClr val="FF0000"/>
                </a:solidFill>
              </a:rPr>
              <a:t>wooro</a:t>
            </a:r>
            <a:endParaRPr lang="en-GB" sz="16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4" name="Rectangle 13"/>
          <p:cNvSpPr/>
          <p:nvPr/>
        </p:nvSpPr>
        <p:spPr>
          <a:xfrm>
            <a:off x="5136696" y="4437112"/>
            <a:ext cx="1190454" cy="410882"/>
          </a:xfrm>
          <a:prstGeom prst="rect">
            <a:avLst/>
          </a:prstGeom>
        </p:spPr>
        <p:txBody>
          <a:bodyPr wrap="none">
            <a:spAutoFit/>
          </a:bodyPr>
          <a:lstStyle/>
          <a:p>
            <a:pPr>
              <a:lnSpc>
                <a:spcPct val="115000"/>
              </a:lnSpc>
              <a:spcBef>
                <a:spcPts val="300"/>
              </a:spcBef>
              <a:spcAft>
                <a:spcPts val="300"/>
              </a:spcAft>
            </a:pPr>
            <a:r>
              <a:rPr lang="en-GB" dirty="0">
                <a:solidFill>
                  <a:srgbClr val="FF0000"/>
                </a:solidFill>
              </a:rPr>
              <a:t>bi </a:t>
            </a:r>
            <a:r>
              <a:rPr lang="en-GB" dirty="0" err="1">
                <a:solidFill>
                  <a:srgbClr val="FF0000"/>
                </a:solidFill>
              </a:rPr>
              <a:t>kononto</a:t>
            </a:r>
            <a:endParaRPr lang="en-GB" sz="16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5" name="Rectangle 14"/>
          <p:cNvSpPr/>
          <p:nvPr/>
        </p:nvSpPr>
        <p:spPr>
          <a:xfrm>
            <a:off x="5067337" y="5373216"/>
            <a:ext cx="1182311" cy="410882"/>
          </a:xfrm>
          <a:prstGeom prst="rect">
            <a:avLst/>
          </a:prstGeom>
        </p:spPr>
        <p:txBody>
          <a:bodyPr wrap="none">
            <a:spAutoFit/>
          </a:bodyPr>
          <a:lstStyle/>
          <a:p>
            <a:pPr>
              <a:lnSpc>
                <a:spcPct val="115000"/>
              </a:lnSpc>
              <a:spcBef>
                <a:spcPts val="300"/>
              </a:spcBef>
              <a:spcAft>
                <a:spcPts val="300"/>
              </a:spcAft>
            </a:pPr>
            <a:r>
              <a:rPr lang="en-GB" dirty="0" err="1">
                <a:solidFill>
                  <a:srgbClr val="FF0000"/>
                </a:solidFill>
              </a:rPr>
              <a:t>keme</a:t>
            </a:r>
            <a:r>
              <a:rPr lang="en-GB" dirty="0">
                <a:solidFill>
                  <a:srgbClr val="FF0000"/>
                </a:solidFill>
              </a:rPr>
              <a:t> </a:t>
            </a:r>
            <a:r>
              <a:rPr lang="en-GB" dirty="0" err="1">
                <a:solidFill>
                  <a:srgbClr val="FF0000"/>
                </a:solidFill>
              </a:rPr>
              <a:t>saba</a:t>
            </a:r>
            <a:endParaRPr lang="en-GB" sz="16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15"/>
          <p:cNvSpPr/>
          <p:nvPr/>
        </p:nvSpPr>
        <p:spPr>
          <a:xfrm>
            <a:off x="5219947" y="6049638"/>
            <a:ext cx="744756" cy="410882"/>
          </a:xfrm>
          <a:prstGeom prst="rect">
            <a:avLst/>
          </a:prstGeom>
        </p:spPr>
        <p:txBody>
          <a:bodyPr wrap="none">
            <a:spAutoFit/>
          </a:bodyPr>
          <a:lstStyle/>
          <a:p>
            <a:pPr>
              <a:lnSpc>
                <a:spcPct val="115000"/>
              </a:lnSpc>
              <a:spcBef>
                <a:spcPts val="300"/>
              </a:spcBef>
              <a:spcAft>
                <a:spcPts val="300"/>
              </a:spcAft>
            </a:pPr>
            <a:r>
              <a:rPr lang="en-GB" dirty="0" err="1">
                <a:solidFill>
                  <a:srgbClr val="FF0000"/>
                </a:solidFill>
              </a:rPr>
              <a:t>wa</a:t>
            </a:r>
            <a:r>
              <a:rPr lang="en-GB" dirty="0">
                <a:solidFill>
                  <a:srgbClr val="FF0000"/>
                </a:solidFill>
              </a:rPr>
              <a:t> </a:t>
            </a:r>
            <a:r>
              <a:rPr lang="en-GB" dirty="0" err="1">
                <a:solidFill>
                  <a:srgbClr val="FF0000"/>
                </a:solidFill>
              </a:rPr>
              <a:t>fla</a:t>
            </a:r>
            <a:endParaRPr lang="en-GB" sz="16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p:nvPr/>
        </p:nvSpPr>
        <p:spPr>
          <a:xfrm>
            <a:off x="1331640" y="5085184"/>
            <a:ext cx="1461041" cy="410882"/>
          </a:xfrm>
          <a:prstGeom prst="rect">
            <a:avLst/>
          </a:prstGeom>
        </p:spPr>
        <p:txBody>
          <a:bodyPr wrap="none">
            <a:spAutoFit/>
          </a:bodyPr>
          <a:lstStyle/>
          <a:p>
            <a:pPr>
              <a:lnSpc>
                <a:spcPct val="115000"/>
              </a:lnSpc>
              <a:spcBef>
                <a:spcPts val="300"/>
              </a:spcBef>
              <a:spcAft>
                <a:spcPts val="300"/>
              </a:spcAft>
            </a:pPr>
            <a:r>
              <a:rPr lang="en-GB" dirty="0">
                <a:solidFill>
                  <a:srgbClr val="FF0000"/>
                </a:solidFill>
              </a:rPr>
              <a:t>tan </a:t>
            </a:r>
            <a:r>
              <a:rPr lang="en-GB" dirty="0" err="1">
                <a:solidFill>
                  <a:srgbClr val="FF0000"/>
                </a:solidFill>
              </a:rPr>
              <a:t>ni</a:t>
            </a:r>
            <a:r>
              <a:rPr lang="en-GB" dirty="0">
                <a:solidFill>
                  <a:srgbClr val="FF0000"/>
                </a:solidFill>
              </a:rPr>
              <a:t> </a:t>
            </a:r>
            <a:r>
              <a:rPr lang="en-GB" dirty="0" err="1">
                <a:solidFill>
                  <a:srgbClr val="FF0000"/>
                </a:solidFill>
              </a:rPr>
              <a:t>duurun</a:t>
            </a:r>
            <a:endParaRPr lang="en-GB" sz="16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12043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ppt_x"/>
                                          </p:val>
                                        </p:tav>
                                        <p:tav tm="100000">
                                          <p:val>
                                            <p:strVal val="#ppt_x"/>
                                          </p:val>
                                        </p:tav>
                                      </p:tavLst>
                                    </p:anim>
                                    <p:anim calcmode="lin" valueType="num">
                                      <p:cBhvr additive="base">
                                        <p:cTn id="3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ppt_x"/>
                                          </p:val>
                                        </p:tav>
                                        <p:tav tm="100000">
                                          <p:val>
                                            <p:strVal val="#ppt_x"/>
                                          </p:val>
                                        </p:tav>
                                      </p:tavLst>
                                    </p:anim>
                                    <p:anim calcmode="lin" valueType="num">
                                      <p:cBhvr additive="base">
                                        <p:cTn id="5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ppt_x"/>
                                          </p:val>
                                        </p:tav>
                                        <p:tav tm="100000">
                                          <p:val>
                                            <p:strVal val="#ppt_x"/>
                                          </p:val>
                                        </p:tav>
                                      </p:tavLst>
                                    </p:anim>
                                    <p:anim calcmode="lin" valueType="num">
                                      <p:cBhvr additive="base">
                                        <p:cTn id="6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ppt_x"/>
                                          </p:val>
                                        </p:tav>
                                        <p:tav tm="100000">
                                          <p:val>
                                            <p:strVal val="#ppt_x"/>
                                          </p:val>
                                        </p:tav>
                                      </p:tavLst>
                                    </p:anim>
                                    <p:anim calcmode="lin" valueType="num">
                                      <p:cBhvr additive="base">
                                        <p:cTn id="6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ppt_x"/>
                                          </p:val>
                                        </p:tav>
                                        <p:tav tm="100000">
                                          <p:val>
                                            <p:strVal val="#ppt_x"/>
                                          </p:val>
                                        </p:tav>
                                      </p:tavLst>
                                    </p:anim>
                                    <p:anim calcmode="lin" valueType="num">
                                      <p:cBhvr additive="base">
                                        <p:cTn id="7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500" fill="hold"/>
                                        <p:tgtEl>
                                          <p:spTgt spid="15"/>
                                        </p:tgtEl>
                                        <p:attrNameLst>
                                          <p:attrName>ppt_x</p:attrName>
                                        </p:attrNameLst>
                                      </p:cBhvr>
                                      <p:tavLst>
                                        <p:tav tm="0">
                                          <p:val>
                                            <p:strVal val="#ppt_x"/>
                                          </p:val>
                                        </p:tav>
                                        <p:tav tm="100000">
                                          <p:val>
                                            <p:strVal val="#ppt_x"/>
                                          </p:val>
                                        </p:tav>
                                      </p:tavLst>
                                    </p:anim>
                                    <p:anim calcmode="lin" valueType="num">
                                      <p:cBhvr additive="base">
                                        <p:cTn id="8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500" fill="hold"/>
                                        <p:tgtEl>
                                          <p:spTgt spid="16"/>
                                        </p:tgtEl>
                                        <p:attrNameLst>
                                          <p:attrName>ppt_x</p:attrName>
                                        </p:attrNameLst>
                                      </p:cBhvr>
                                      <p:tavLst>
                                        <p:tav tm="0">
                                          <p:val>
                                            <p:strVal val="#ppt_x"/>
                                          </p:val>
                                        </p:tav>
                                        <p:tav tm="100000">
                                          <p:val>
                                            <p:strVal val="#ppt_x"/>
                                          </p:val>
                                        </p:tav>
                                      </p:tavLst>
                                    </p:anim>
                                    <p:anim calcmode="lin" valueType="num">
                                      <p:cBhvr additive="base">
                                        <p:cTn id="8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P spid="10" grpId="0"/>
      <p:bldP spid="11" grpId="0"/>
      <p:bldP spid="12" grpId="0"/>
      <p:bldP spid="13" grpId="0"/>
      <p:bldP spid="14" grpId="0"/>
      <p:bldP spid="15" grpId="0"/>
      <p:bldP spid="16" grpId="0"/>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592" y="1052736"/>
            <a:ext cx="6912768" cy="1054263"/>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nSpc>
                <a:spcPct val="115000"/>
              </a:lnSpc>
              <a:spcAft>
                <a:spcPts val="600"/>
              </a:spcAft>
            </a:pPr>
            <a:r>
              <a:rPr lang="en-GB" sz="2800" b="1" i="1" dirty="0" err="1">
                <a:latin typeface="Calibri" panose="020F0502020204030204" pitchFamily="34" charset="0"/>
                <a:ea typeface="Calibri" panose="020F0502020204030204" pitchFamily="34" charset="0"/>
                <a:cs typeface="Arial" panose="020B0604020202020204" pitchFamily="34" charset="0"/>
              </a:rPr>
              <a:t>wa</a:t>
            </a:r>
            <a:r>
              <a:rPr lang="en-GB" sz="2800" b="1" i="1" dirty="0">
                <a:latin typeface="Calibri" panose="020F0502020204030204" pitchFamily="34" charset="0"/>
                <a:ea typeface="Calibri" panose="020F0502020204030204" pitchFamily="34" charset="0"/>
                <a:cs typeface="Arial" panose="020B0604020202020204" pitchFamily="34" charset="0"/>
              </a:rPr>
              <a:t> </a:t>
            </a:r>
            <a:r>
              <a:rPr lang="en-GB" sz="2800" b="1" i="1" dirty="0" err="1">
                <a:latin typeface="Calibri" panose="020F0502020204030204" pitchFamily="34" charset="0"/>
                <a:ea typeface="Calibri" panose="020F0502020204030204" pitchFamily="34" charset="0"/>
                <a:cs typeface="Arial" panose="020B0604020202020204" pitchFamily="34" charset="0"/>
              </a:rPr>
              <a:t>saba</a:t>
            </a:r>
            <a:r>
              <a:rPr lang="en-GB" sz="2800" b="1" i="1" dirty="0">
                <a:latin typeface="Calibri" panose="020F0502020204030204" pitchFamily="34" charset="0"/>
                <a:ea typeface="Calibri" panose="020F0502020204030204" pitchFamily="34" charset="0"/>
                <a:cs typeface="Arial" panose="020B0604020202020204" pitchFamily="34" charset="0"/>
              </a:rPr>
              <a:t> </a:t>
            </a:r>
            <a:r>
              <a:rPr lang="en-GB" sz="2800" b="1" i="1" dirty="0" err="1">
                <a:latin typeface="Calibri" panose="020F0502020204030204" pitchFamily="34" charset="0"/>
                <a:ea typeface="Calibri" panose="020F0502020204030204" pitchFamily="34" charset="0"/>
                <a:cs typeface="Arial" panose="020B0604020202020204" pitchFamily="34" charset="0"/>
              </a:rPr>
              <a:t>ni</a:t>
            </a:r>
            <a:r>
              <a:rPr lang="en-GB" sz="2800" b="1" i="1" dirty="0">
                <a:latin typeface="Calibri" panose="020F0502020204030204" pitchFamily="34" charset="0"/>
                <a:ea typeface="Calibri" panose="020F0502020204030204" pitchFamily="34" charset="0"/>
                <a:cs typeface="Arial" panose="020B0604020202020204" pitchFamily="34" charset="0"/>
              </a:rPr>
              <a:t> </a:t>
            </a:r>
            <a:r>
              <a:rPr lang="en-GB" sz="2800" b="1" i="1" dirty="0" err="1">
                <a:latin typeface="Calibri" panose="020F0502020204030204" pitchFamily="34" charset="0"/>
                <a:ea typeface="Calibri" panose="020F0502020204030204" pitchFamily="34" charset="0"/>
                <a:cs typeface="Arial" panose="020B0604020202020204" pitchFamily="34" charset="0"/>
              </a:rPr>
              <a:t>keme</a:t>
            </a:r>
            <a:r>
              <a:rPr lang="en-GB" sz="2800" b="1" i="1" dirty="0">
                <a:latin typeface="Calibri" panose="020F0502020204030204" pitchFamily="34" charset="0"/>
                <a:ea typeface="Calibri" panose="020F0502020204030204" pitchFamily="34" charset="0"/>
                <a:cs typeface="Arial" panose="020B0604020202020204" pitchFamily="34" charset="0"/>
              </a:rPr>
              <a:t> </a:t>
            </a:r>
            <a:r>
              <a:rPr lang="en-GB" sz="2800" b="1" i="1" dirty="0" err="1">
                <a:latin typeface="Calibri" panose="020F0502020204030204" pitchFamily="34" charset="0"/>
                <a:ea typeface="Calibri" panose="020F0502020204030204" pitchFamily="34" charset="0"/>
                <a:cs typeface="Arial" panose="020B0604020202020204" pitchFamily="34" charset="0"/>
              </a:rPr>
              <a:t>naani</a:t>
            </a:r>
            <a:r>
              <a:rPr lang="en-GB" sz="2800" b="1" i="1" dirty="0">
                <a:latin typeface="Calibri" panose="020F0502020204030204" pitchFamily="34" charset="0"/>
                <a:ea typeface="Calibri" panose="020F0502020204030204" pitchFamily="34" charset="0"/>
                <a:cs typeface="Arial" panose="020B0604020202020204" pitchFamily="34" charset="0"/>
              </a:rPr>
              <a:t> </a:t>
            </a:r>
            <a:r>
              <a:rPr lang="en-GB" sz="2800" b="1" i="1" dirty="0" err="1">
                <a:latin typeface="Calibri" panose="020F0502020204030204" pitchFamily="34" charset="0"/>
                <a:ea typeface="Calibri" panose="020F0502020204030204" pitchFamily="34" charset="0"/>
                <a:cs typeface="Arial" panose="020B0604020202020204" pitchFamily="34" charset="0"/>
              </a:rPr>
              <a:t>ni</a:t>
            </a:r>
            <a:r>
              <a:rPr lang="en-GB" sz="2800" b="1" i="1" dirty="0">
                <a:latin typeface="Calibri" panose="020F0502020204030204" pitchFamily="34" charset="0"/>
                <a:ea typeface="Calibri" panose="020F0502020204030204" pitchFamily="34" charset="0"/>
                <a:cs typeface="Arial" panose="020B0604020202020204" pitchFamily="34" charset="0"/>
              </a:rPr>
              <a:t> bi </a:t>
            </a:r>
            <a:r>
              <a:rPr lang="en-GB" sz="2800" b="1" i="1" dirty="0" err="1">
                <a:latin typeface="Calibri" panose="020F0502020204030204" pitchFamily="34" charset="0"/>
                <a:ea typeface="Calibri" panose="020F0502020204030204" pitchFamily="34" charset="0"/>
                <a:cs typeface="Arial" panose="020B0604020202020204" pitchFamily="34" charset="0"/>
              </a:rPr>
              <a:t>duurun</a:t>
            </a:r>
            <a:r>
              <a:rPr lang="en-GB" sz="2800" b="1" i="1" dirty="0">
                <a:latin typeface="Calibri" panose="020F0502020204030204" pitchFamily="34" charset="0"/>
                <a:ea typeface="Calibri" panose="020F0502020204030204" pitchFamily="34" charset="0"/>
                <a:cs typeface="Arial" panose="020B0604020202020204" pitchFamily="34" charset="0"/>
              </a:rPr>
              <a:t> </a:t>
            </a:r>
            <a:r>
              <a:rPr lang="en-GB" sz="2800" b="1" i="1" dirty="0" err="1">
                <a:latin typeface="Calibri" panose="020F0502020204030204" pitchFamily="34" charset="0"/>
                <a:ea typeface="Calibri" panose="020F0502020204030204" pitchFamily="34" charset="0"/>
                <a:cs typeface="Arial" panose="020B0604020202020204" pitchFamily="34" charset="0"/>
              </a:rPr>
              <a:t>ni</a:t>
            </a:r>
            <a:r>
              <a:rPr lang="en-GB" sz="2800" b="1" i="1" dirty="0">
                <a:latin typeface="Calibri" panose="020F0502020204030204" pitchFamily="34" charset="0"/>
                <a:ea typeface="Calibri" panose="020F0502020204030204" pitchFamily="34" charset="0"/>
                <a:cs typeface="Arial" panose="020B0604020202020204" pitchFamily="34" charset="0"/>
              </a:rPr>
              <a:t> </a:t>
            </a:r>
            <a:r>
              <a:rPr lang="en-GB" sz="2800" b="1" i="1" dirty="0" err="1">
                <a:latin typeface="Calibri" panose="020F0502020204030204" pitchFamily="34" charset="0"/>
                <a:ea typeface="Calibri" panose="020F0502020204030204" pitchFamily="34" charset="0"/>
                <a:cs typeface="Arial" panose="020B0604020202020204" pitchFamily="34" charset="0"/>
              </a:rPr>
              <a:t>kelen</a:t>
            </a:r>
            <a:r>
              <a:rPr lang="en-GB" sz="2800" b="1" dirty="0">
                <a:latin typeface="Calibri" panose="020F0502020204030204" pitchFamily="34" charset="0"/>
                <a:ea typeface="Calibri" panose="020F0502020204030204" pitchFamily="34" charset="0"/>
                <a:cs typeface="Arial" panose="020B0604020202020204" pitchFamily="34" charset="0"/>
              </a:rPr>
              <a:t> = </a:t>
            </a:r>
            <a:r>
              <a:rPr lang="en-GB" sz="2800" dirty="0">
                <a:latin typeface="Calibri" panose="020F0502020204030204" pitchFamily="34" charset="0"/>
                <a:ea typeface="Calibri" panose="020F0502020204030204" pitchFamily="34" charset="0"/>
                <a:cs typeface="Arial" panose="020B0604020202020204" pitchFamily="34" charset="0"/>
              </a:rPr>
              <a:t>______________</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2051720" y="1610834"/>
            <a:ext cx="697627" cy="369332"/>
          </a:xfrm>
          <a:prstGeom prst="rect">
            <a:avLst/>
          </a:prstGeom>
        </p:spPr>
        <p:txBody>
          <a:bodyPr wrap="none">
            <a:spAutoFit/>
          </a:bodyPr>
          <a:lstStyle/>
          <a:p>
            <a:r>
              <a:rPr lang="en-GB" b="1" dirty="0">
                <a:latin typeface="Arial" panose="020B0604020202020204" pitchFamily="34" charset="0"/>
                <a:ea typeface="Calibri" panose="020F0502020204030204" pitchFamily="34" charset="0"/>
              </a:rPr>
              <a:t>3451</a:t>
            </a:r>
            <a:endParaRPr lang="en-GB" dirty="0"/>
          </a:p>
        </p:txBody>
      </p:sp>
      <p:sp>
        <p:nvSpPr>
          <p:cNvPr id="4" name="Rectangle 3"/>
          <p:cNvSpPr/>
          <p:nvPr/>
        </p:nvSpPr>
        <p:spPr>
          <a:xfrm>
            <a:off x="0" y="0"/>
            <a:ext cx="9612560" cy="584775"/>
          </a:xfrm>
          <a:prstGeom prst="rect">
            <a:avLst/>
          </a:prstGeom>
          <a:noFill/>
        </p:spPr>
        <p:txBody>
          <a:bodyPr wrap="square" lIns="91440" tIns="45720" rIns="91440" bIns="45720">
            <a:spAutoFit/>
          </a:bodyPr>
          <a:lstStyle/>
          <a:p>
            <a:pPr algn="ctr"/>
            <a:r>
              <a:rPr lang="en-US" sz="3200" b="0" cap="none" spc="0" dirty="0">
                <a:ln w="1841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ooper Black" panose="0208090404030B020404" pitchFamily="18" charset="0"/>
              </a:rPr>
              <a:t>Write this number as a figure</a:t>
            </a:r>
          </a:p>
        </p:txBody>
      </p:sp>
      <p:sp>
        <p:nvSpPr>
          <p:cNvPr id="5" name="Rectangle 4"/>
          <p:cNvSpPr/>
          <p:nvPr/>
        </p:nvSpPr>
        <p:spPr>
          <a:xfrm>
            <a:off x="-324544" y="2924944"/>
            <a:ext cx="9612560" cy="1077218"/>
          </a:xfrm>
          <a:prstGeom prst="rect">
            <a:avLst/>
          </a:prstGeom>
          <a:noFill/>
        </p:spPr>
        <p:txBody>
          <a:bodyPr wrap="square" lIns="91440" tIns="45720" rIns="91440" bIns="45720">
            <a:spAutoFit/>
          </a:bodyPr>
          <a:lstStyle/>
          <a:p>
            <a:pPr algn="ctr"/>
            <a:r>
              <a:rPr lang="en-US" sz="3200" b="0" cap="none" spc="0" dirty="0">
                <a:ln w="1841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ooper Black" panose="0208090404030B020404" pitchFamily="18" charset="0"/>
              </a:rPr>
              <a:t>Now, write a number in Bambara and ask your partner to work it out</a:t>
            </a:r>
          </a:p>
        </p:txBody>
      </p:sp>
    </p:spTree>
    <p:extLst>
      <p:ext uri="{BB962C8B-B14F-4D97-AF65-F5344CB8AC3E}">
        <p14:creationId xmlns:p14="http://schemas.microsoft.com/office/powerpoint/2010/main" val="4022975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7"/>
            <a:ext cx="8229600" cy="778099"/>
          </a:xfrm>
          <a:prstGeom prst="roundRect">
            <a:avLst/>
          </a:prstGeom>
        </p:spPr>
        <p:style>
          <a:lnRef idx="3">
            <a:schemeClr val="lt1"/>
          </a:lnRef>
          <a:fillRef idx="1">
            <a:schemeClr val="accent3"/>
          </a:fillRef>
          <a:effectRef idx="1">
            <a:schemeClr val="accent3"/>
          </a:effectRef>
          <a:fontRef idx="minor">
            <a:schemeClr val="lt1"/>
          </a:fontRef>
        </p:style>
        <p:txBody>
          <a:bodyPr>
            <a:normAutofit fontScale="90000"/>
          </a:bodyPr>
          <a:lstStyle/>
          <a:p>
            <a:r>
              <a:rPr lang="en-GB" dirty="0"/>
              <a:t>Yoda speak</a:t>
            </a:r>
          </a:p>
        </p:txBody>
      </p:sp>
      <p:sp>
        <p:nvSpPr>
          <p:cNvPr id="3" name="TextBox 2"/>
          <p:cNvSpPr txBox="1"/>
          <p:nvPr/>
        </p:nvSpPr>
        <p:spPr>
          <a:xfrm>
            <a:off x="0" y="1140802"/>
            <a:ext cx="9144000" cy="2792254"/>
          </a:xfrm>
          <a:prstGeom prst="round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GB" sz="2000" dirty="0"/>
              <a:t>Not all languages are real, some are made up in books or films. I</a:t>
            </a:r>
          </a:p>
          <a:p>
            <a:r>
              <a:rPr lang="en-GB" sz="2000" dirty="0"/>
              <a:t>For example, in </a:t>
            </a:r>
            <a:r>
              <a:rPr lang="en-GB" sz="2000" i="1" dirty="0"/>
              <a:t>Star Wars</a:t>
            </a:r>
            <a:r>
              <a:rPr lang="en-GB" sz="2000" dirty="0"/>
              <a:t>, Yoda, the Jedi Master, has his own language. </a:t>
            </a:r>
          </a:p>
          <a:p>
            <a:endParaRPr lang="en-GB" sz="2000" dirty="0"/>
          </a:p>
          <a:p>
            <a:r>
              <a:rPr lang="en-GB" sz="2000" dirty="0"/>
              <a:t>In his sentences, Yoda uses his special ‘Yodaspeak’ word order. </a:t>
            </a:r>
          </a:p>
          <a:p>
            <a:endParaRPr lang="en-GB" sz="2000" dirty="0"/>
          </a:p>
          <a:p>
            <a:r>
              <a:rPr lang="en-GB" sz="2000" dirty="0"/>
              <a:t>Look at the sentences and think about what they mean and how they are different to ‘regular’ English sentences.  </a:t>
            </a:r>
          </a:p>
          <a:p>
            <a:endParaRPr lang="en-GB" dirty="0"/>
          </a:p>
        </p:txBody>
      </p:sp>
      <p:sp>
        <p:nvSpPr>
          <p:cNvPr id="4" name="Rounded Rectangle 3"/>
          <p:cNvSpPr/>
          <p:nvPr/>
        </p:nvSpPr>
        <p:spPr>
          <a:xfrm>
            <a:off x="1363430" y="4216260"/>
            <a:ext cx="1856757" cy="408623"/>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wrap="none">
            <a:spAutoFit/>
          </a:bodyPr>
          <a:lstStyle/>
          <a:p>
            <a:r>
              <a:rPr lang="en-GB" dirty="0">
                <a:latin typeface="Calibri" panose="020F0502020204030204" pitchFamily="34" charset="0"/>
                <a:ea typeface="Times New Roman" panose="02020603050405020304" pitchFamily="18" charset="0"/>
                <a:cs typeface="Times New Roman" panose="02020603050405020304" pitchFamily="18" charset="0"/>
              </a:rPr>
              <a:t>Your father he is. </a:t>
            </a:r>
            <a:endParaRPr lang="en-GB" dirty="0"/>
          </a:p>
        </p:txBody>
      </p:sp>
      <p:sp>
        <p:nvSpPr>
          <p:cNvPr id="5" name="Rounded Rectangle 4"/>
          <p:cNvSpPr/>
          <p:nvPr/>
        </p:nvSpPr>
        <p:spPr>
          <a:xfrm>
            <a:off x="5148064" y="4149080"/>
            <a:ext cx="2917713" cy="408623"/>
          </a:xfrm>
          <a:prstGeom prst="roundRect">
            <a:avLst/>
          </a:prstGeom>
        </p:spPr>
        <p:style>
          <a:lnRef idx="3">
            <a:schemeClr val="lt1"/>
          </a:lnRef>
          <a:fillRef idx="1">
            <a:schemeClr val="accent6"/>
          </a:fillRef>
          <a:effectRef idx="1">
            <a:schemeClr val="accent6"/>
          </a:effectRef>
          <a:fontRef idx="minor">
            <a:schemeClr val="lt1"/>
          </a:fontRef>
        </p:style>
        <p:txBody>
          <a:bodyPr wrap="none">
            <a:spAutoFit/>
          </a:bodyPr>
          <a:lstStyle/>
          <a:p>
            <a:r>
              <a:rPr lang="en-GB" dirty="0">
                <a:latin typeface="Calibri" panose="020F0502020204030204" pitchFamily="34" charset="0"/>
                <a:ea typeface="Times New Roman" panose="02020603050405020304" pitchFamily="18" charset="0"/>
                <a:cs typeface="Times New Roman" panose="02020603050405020304" pitchFamily="18" charset="0"/>
              </a:rPr>
              <a:t>Much to learn you still have. </a:t>
            </a:r>
            <a:endParaRPr lang="en-GB" dirty="0"/>
          </a:p>
        </p:txBody>
      </p:sp>
      <p:sp>
        <p:nvSpPr>
          <p:cNvPr id="6" name="Rounded Rectangle 5"/>
          <p:cNvSpPr/>
          <p:nvPr/>
        </p:nvSpPr>
        <p:spPr>
          <a:xfrm>
            <a:off x="6444208" y="5733256"/>
            <a:ext cx="2216512" cy="408623"/>
          </a:xfrm>
          <a:prstGeom prst="roundRect">
            <a:avLst/>
          </a:prstGeom>
        </p:spPr>
        <p:style>
          <a:lnRef idx="3">
            <a:schemeClr val="lt1"/>
          </a:lnRef>
          <a:fillRef idx="1">
            <a:schemeClr val="accent5"/>
          </a:fillRef>
          <a:effectRef idx="1">
            <a:schemeClr val="accent5"/>
          </a:effectRef>
          <a:fontRef idx="minor">
            <a:schemeClr val="lt1"/>
          </a:fontRef>
        </p:style>
        <p:txBody>
          <a:bodyPr wrap="none">
            <a:spAutoFit/>
          </a:bodyPr>
          <a:lstStyle/>
          <a:p>
            <a:r>
              <a:rPr lang="en-GB" dirty="0">
                <a:latin typeface="Calibri" panose="020F0502020204030204" pitchFamily="34" charset="0"/>
                <a:ea typeface="Times New Roman" panose="02020603050405020304" pitchFamily="18" charset="0"/>
                <a:cs typeface="Times New Roman" panose="02020603050405020304" pitchFamily="18" charset="0"/>
              </a:rPr>
              <a:t>A domain of evil it is. </a:t>
            </a:r>
            <a:endParaRPr lang="en-GB" dirty="0"/>
          </a:p>
        </p:txBody>
      </p:sp>
      <p:sp>
        <p:nvSpPr>
          <p:cNvPr id="7" name="Rounded Rectangle 6"/>
          <p:cNvSpPr/>
          <p:nvPr/>
        </p:nvSpPr>
        <p:spPr>
          <a:xfrm>
            <a:off x="683568" y="5697076"/>
            <a:ext cx="3500311" cy="408623"/>
          </a:xfrm>
          <a:prstGeom prst="roundRect">
            <a:avLst/>
          </a:prstGeom>
        </p:spPr>
        <p:style>
          <a:lnRef idx="1">
            <a:schemeClr val="accent2"/>
          </a:lnRef>
          <a:fillRef idx="3">
            <a:schemeClr val="accent2"/>
          </a:fillRef>
          <a:effectRef idx="2">
            <a:schemeClr val="accent2"/>
          </a:effectRef>
          <a:fontRef idx="minor">
            <a:schemeClr val="lt1"/>
          </a:fontRef>
        </p:style>
        <p:txBody>
          <a:bodyPr wrap="none">
            <a:spAutoFit/>
          </a:bodyPr>
          <a:lstStyle/>
          <a:p>
            <a:r>
              <a:rPr lang="en-GB" dirty="0">
                <a:latin typeface="Calibri" panose="020F0502020204030204" pitchFamily="34" charset="0"/>
                <a:ea typeface="Times New Roman" panose="02020603050405020304" pitchFamily="18" charset="0"/>
                <a:cs typeface="Times New Roman" panose="02020603050405020304" pitchFamily="18" charset="0"/>
              </a:rPr>
              <a:t>Lost a planet Master Obi-Wan has. </a:t>
            </a:r>
            <a:endParaRPr lang="en-GB" dirty="0"/>
          </a:p>
        </p:txBody>
      </p:sp>
      <p:sp>
        <p:nvSpPr>
          <p:cNvPr id="9" name="Rounded Rectangle 8"/>
          <p:cNvSpPr/>
          <p:nvPr/>
        </p:nvSpPr>
        <p:spPr>
          <a:xfrm>
            <a:off x="3656672" y="4932379"/>
            <a:ext cx="5004048" cy="408623"/>
          </a:xfrm>
          <a:prstGeom prst="round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r>
              <a:rPr lang="en-GB" dirty="0">
                <a:latin typeface="Calibri" panose="020F0502020204030204" pitchFamily="34" charset="0"/>
                <a:ea typeface="Times New Roman" panose="02020603050405020304" pitchFamily="18" charset="0"/>
                <a:cs typeface="Times New Roman" panose="02020603050405020304" pitchFamily="18" charset="0"/>
              </a:rPr>
              <a:t>Go I will. Good relations with the Wookies I have. </a:t>
            </a:r>
            <a:endParaRPr lang="en-GB" dirty="0"/>
          </a:p>
        </p:txBody>
      </p:sp>
      <p:sp>
        <p:nvSpPr>
          <p:cNvPr id="10" name="Rounded Rectangle 9"/>
          <p:cNvSpPr/>
          <p:nvPr/>
        </p:nvSpPr>
        <p:spPr>
          <a:xfrm>
            <a:off x="229408" y="4856048"/>
            <a:ext cx="2268045" cy="408623"/>
          </a:xfrm>
          <a:prstGeom prst="roundRect">
            <a:avLst/>
          </a:prstGeom>
        </p:spPr>
        <p:style>
          <a:lnRef idx="3">
            <a:schemeClr val="lt1"/>
          </a:lnRef>
          <a:fillRef idx="1">
            <a:schemeClr val="dk1"/>
          </a:fillRef>
          <a:effectRef idx="1">
            <a:schemeClr val="dk1"/>
          </a:effectRef>
          <a:fontRef idx="minor">
            <a:schemeClr val="lt1"/>
          </a:fontRef>
        </p:style>
        <p:txBody>
          <a:bodyPr wrap="none">
            <a:spAutoFit/>
          </a:bodyPr>
          <a:lstStyle/>
          <a:p>
            <a:r>
              <a:rPr lang="en-GB" dirty="0">
                <a:latin typeface="Calibri" panose="020F0502020204030204" pitchFamily="34" charset="0"/>
                <a:ea typeface="Times New Roman" panose="02020603050405020304" pitchFamily="18" charset="0"/>
                <a:cs typeface="Times New Roman" panose="02020603050405020304" pitchFamily="18" charset="0"/>
              </a:rPr>
              <a:t>Help them you could. </a:t>
            </a:r>
            <a:endParaRPr lang="en-GB" dirty="0"/>
          </a:p>
        </p:txBody>
      </p:sp>
      <p:sp>
        <p:nvSpPr>
          <p:cNvPr id="11" name="Rounded Rectangle 10"/>
          <p:cNvSpPr/>
          <p:nvPr/>
        </p:nvSpPr>
        <p:spPr>
          <a:xfrm>
            <a:off x="4139952" y="6277107"/>
            <a:ext cx="2294264" cy="408623"/>
          </a:xfrm>
          <a:prstGeom prst="roundRect">
            <a:avLst/>
          </a:prstGeom>
        </p:spPr>
        <p:style>
          <a:lnRef idx="0">
            <a:schemeClr val="accent6"/>
          </a:lnRef>
          <a:fillRef idx="3">
            <a:schemeClr val="accent6"/>
          </a:fillRef>
          <a:effectRef idx="3">
            <a:schemeClr val="accent6"/>
          </a:effectRef>
          <a:fontRef idx="minor">
            <a:schemeClr val="lt1"/>
          </a:fontRef>
        </p:style>
        <p:txBody>
          <a:bodyPr wrap="none">
            <a:spAutoFit/>
          </a:bodyPr>
          <a:lstStyle/>
          <a:p>
            <a:r>
              <a:rPr lang="en-GB" dirty="0">
                <a:latin typeface="Calibri" panose="020F0502020204030204" pitchFamily="34" charset="0"/>
                <a:ea typeface="Times New Roman" panose="02020603050405020304" pitchFamily="18" charset="0"/>
                <a:cs typeface="Times New Roman" panose="02020603050405020304" pitchFamily="18" charset="0"/>
              </a:rPr>
              <a:t>Always two there are. </a:t>
            </a:r>
            <a:endParaRPr lang="en-GB" dirty="0"/>
          </a:p>
        </p:txBody>
      </p:sp>
    </p:spTree>
    <p:extLst>
      <p:ext uri="{BB962C8B-B14F-4D97-AF65-F5344CB8AC3E}">
        <p14:creationId xmlns:p14="http://schemas.microsoft.com/office/powerpoint/2010/main" val="2705146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1000"/>
                                        <p:tgtEl>
                                          <p:spTgt spid="3">
                                            <p:txEl>
                                              <p:pRg st="5" end="5"/>
                                            </p:txEl>
                                          </p:spTgt>
                                        </p:tgtEl>
                                      </p:cBhvr>
                                    </p:animEffect>
                                    <p:anim calcmode="lin" valueType="num">
                                      <p:cBhvr>
                                        <p:cTn id="2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500" fill="hold"/>
                                        <p:tgtEl>
                                          <p:spTgt spid="5"/>
                                        </p:tgtEl>
                                        <p:attrNameLst>
                                          <p:attrName>ppt_w</p:attrName>
                                        </p:attrNameLst>
                                      </p:cBhvr>
                                      <p:tavLst>
                                        <p:tav tm="0">
                                          <p:val>
                                            <p:fltVal val="0"/>
                                          </p:val>
                                        </p:tav>
                                        <p:tav tm="100000">
                                          <p:val>
                                            <p:strVal val="#ppt_w"/>
                                          </p:val>
                                        </p:tav>
                                      </p:tavLst>
                                    </p:anim>
                                    <p:anim calcmode="lin" valueType="num">
                                      <p:cBhvr>
                                        <p:cTn id="43" dur="500" fill="hold"/>
                                        <p:tgtEl>
                                          <p:spTgt spid="5"/>
                                        </p:tgtEl>
                                        <p:attrNameLst>
                                          <p:attrName>ppt_h</p:attrName>
                                        </p:attrNameLst>
                                      </p:cBhvr>
                                      <p:tavLst>
                                        <p:tav tm="0">
                                          <p:val>
                                            <p:fltVal val="0"/>
                                          </p:val>
                                        </p:tav>
                                        <p:tav tm="100000">
                                          <p:val>
                                            <p:strVal val="#ppt_h"/>
                                          </p:val>
                                        </p:tav>
                                      </p:tavLst>
                                    </p:anim>
                                    <p:animEffect transition="in" filter="fade">
                                      <p:cBhvr>
                                        <p:cTn id="44" dur="500"/>
                                        <p:tgtEl>
                                          <p:spTgt spid="5"/>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500" fill="hold"/>
                                        <p:tgtEl>
                                          <p:spTgt spid="10"/>
                                        </p:tgtEl>
                                        <p:attrNameLst>
                                          <p:attrName>ppt_w</p:attrName>
                                        </p:attrNameLst>
                                      </p:cBhvr>
                                      <p:tavLst>
                                        <p:tav tm="0">
                                          <p:val>
                                            <p:fltVal val="0"/>
                                          </p:val>
                                        </p:tav>
                                        <p:tav tm="100000">
                                          <p:val>
                                            <p:strVal val="#ppt_w"/>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Effect transition="in" filter="fade">
                                      <p:cBhvr>
                                        <p:cTn id="51" dur="500"/>
                                        <p:tgtEl>
                                          <p:spTgt spid="10"/>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animEffect transition="in" filter="fade">
                                      <p:cBhvr>
                                        <p:cTn id="58" dur="500"/>
                                        <p:tgtEl>
                                          <p:spTgt spid="9"/>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500" fill="hold"/>
                                        <p:tgtEl>
                                          <p:spTgt spid="7"/>
                                        </p:tgtEl>
                                        <p:attrNameLst>
                                          <p:attrName>ppt_w</p:attrName>
                                        </p:attrNameLst>
                                      </p:cBhvr>
                                      <p:tavLst>
                                        <p:tav tm="0">
                                          <p:val>
                                            <p:fltVal val="0"/>
                                          </p:val>
                                        </p:tav>
                                        <p:tav tm="100000">
                                          <p:val>
                                            <p:strVal val="#ppt_w"/>
                                          </p:val>
                                        </p:tav>
                                      </p:tavLst>
                                    </p:anim>
                                    <p:anim calcmode="lin" valueType="num">
                                      <p:cBhvr>
                                        <p:cTn id="64" dur="500" fill="hold"/>
                                        <p:tgtEl>
                                          <p:spTgt spid="7"/>
                                        </p:tgtEl>
                                        <p:attrNameLst>
                                          <p:attrName>ppt_h</p:attrName>
                                        </p:attrNameLst>
                                      </p:cBhvr>
                                      <p:tavLst>
                                        <p:tav tm="0">
                                          <p:val>
                                            <p:fltVal val="0"/>
                                          </p:val>
                                        </p:tav>
                                        <p:tav tm="100000">
                                          <p:val>
                                            <p:strVal val="#ppt_h"/>
                                          </p:val>
                                        </p:tav>
                                      </p:tavLst>
                                    </p:anim>
                                    <p:animEffect transition="in" filter="fade">
                                      <p:cBhvr>
                                        <p:cTn id="65" dur="500"/>
                                        <p:tgtEl>
                                          <p:spTgt spid="7"/>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500" fill="hold"/>
                                        <p:tgtEl>
                                          <p:spTgt spid="6"/>
                                        </p:tgtEl>
                                        <p:attrNameLst>
                                          <p:attrName>ppt_w</p:attrName>
                                        </p:attrNameLst>
                                      </p:cBhvr>
                                      <p:tavLst>
                                        <p:tav tm="0">
                                          <p:val>
                                            <p:fltVal val="0"/>
                                          </p:val>
                                        </p:tav>
                                        <p:tav tm="100000">
                                          <p:val>
                                            <p:strVal val="#ppt_w"/>
                                          </p:val>
                                        </p:tav>
                                      </p:tavLst>
                                    </p:anim>
                                    <p:anim calcmode="lin" valueType="num">
                                      <p:cBhvr>
                                        <p:cTn id="71" dur="500" fill="hold"/>
                                        <p:tgtEl>
                                          <p:spTgt spid="6"/>
                                        </p:tgtEl>
                                        <p:attrNameLst>
                                          <p:attrName>ppt_h</p:attrName>
                                        </p:attrNameLst>
                                      </p:cBhvr>
                                      <p:tavLst>
                                        <p:tav tm="0">
                                          <p:val>
                                            <p:fltVal val="0"/>
                                          </p:val>
                                        </p:tav>
                                        <p:tav tm="100000">
                                          <p:val>
                                            <p:strVal val="#ppt_h"/>
                                          </p:val>
                                        </p:tav>
                                      </p:tavLst>
                                    </p:anim>
                                    <p:animEffect transition="in" filter="fade">
                                      <p:cBhvr>
                                        <p:cTn id="72" dur="500"/>
                                        <p:tgtEl>
                                          <p:spTgt spid="6"/>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p:cTn id="77" dur="500" fill="hold"/>
                                        <p:tgtEl>
                                          <p:spTgt spid="11"/>
                                        </p:tgtEl>
                                        <p:attrNameLst>
                                          <p:attrName>ppt_w</p:attrName>
                                        </p:attrNameLst>
                                      </p:cBhvr>
                                      <p:tavLst>
                                        <p:tav tm="0">
                                          <p:val>
                                            <p:fltVal val="0"/>
                                          </p:val>
                                        </p:tav>
                                        <p:tav tm="100000">
                                          <p:val>
                                            <p:strVal val="#ppt_w"/>
                                          </p:val>
                                        </p:tav>
                                      </p:tavLst>
                                    </p:anim>
                                    <p:anim calcmode="lin" valueType="num">
                                      <p:cBhvr>
                                        <p:cTn id="78" dur="500" fill="hold"/>
                                        <p:tgtEl>
                                          <p:spTgt spid="11"/>
                                        </p:tgtEl>
                                        <p:attrNameLst>
                                          <p:attrName>ppt_h</p:attrName>
                                        </p:attrNameLst>
                                      </p:cBhvr>
                                      <p:tavLst>
                                        <p:tav tm="0">
                                          <p:val>
                                            <p:fltVal val="0"/>
                                          </p:val>
                                        </p:tav>
                                        <p:tav tm="100000">
                                          <p:val>
                                            <p:strVal val="#ppt_h"/>
                                          </p:val>
                                        </p:tav>
                                      </p:tavLst>
                                    </p:anim>
                                    <p:animEffect transition="in" filter="fade">
                                      <p:cBhvr>
                                        <p:cTn id="7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7"/>
            <a:ext cx="8229600" cy="778099"/>
          </a:xfrm>
          <a:prstGeom prst="roundRect">
            <a:avLst/>
          </a:prstGeom>
        </p:spPr>
        <p:style>
          <a:lnRef idx="3">
            <a:schemeClr val="lt1"/>
          </a:lnRef>
          <a:fillRef idx="1">
            <a:schemeClr val="accent3"/>
          </a:fillRef>
          <a:effectRef idx="1">
            <a:schemeClr val="accent3"/>
          </a:effectRef>
          <a:fontRef idx="minor">
            <a:schemeClr val="lt1"/>
          </a:fontRef>
        </p:style>
        <p:txBody>
          <a:bodyPr>
            <a:normAutofit fontScale="90000"/>
          </a:bodyPr>
          <a:lstStyle/>
          <a:p>
            <a:r>
              <a:rPr lang="en-GB" dirty="0"/>
              <a:t>What are the rules of Yoda speak?</a:t>
            </a:r>
          </a:p>
        </p:txBody>
      </p:sp>
      <p:sp>
        <p:nvSpPr>
          <p:cNvPr id="3" name="TextBox 2"/>
          <p:cNvSpPr txBox="1"/>
          <p:nvPr/>
        </p:nvSpPr>
        <p:spPr>
          <a:xfrm>
            <a:off x="0" y="1484784"/>
            <a:ext cx="9144000" cy="2111216"/>
          </a:xfrm>
          <a:prstGeom prst="round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GB" sz="2000" b="1" u="sng" dirty="0"/>
              <a:t>To make a sentence into Yodaspeak, you need to remember 2 things:</a:t>
            </a:r>
          </a:p>
          <a:p>
            <a:endParaRPr lang="en-GB" sz="2000" b="1" u="sng" dirty="0"/>
          </a:p>
          <a:p>
            <a:pPr marL="457200" indent="-457200">
              <a:buFont typeface="+mj-lt"/>
              <a:buAutoNum type="arabicPeriod"/>
            </a:pPr>
            <a:r>
              <a:rPr lang="en-GB" sz="2000" dirty="0"/>
              <a:t>The verb (action or doing word)</a:t>
            </a:r>
          </a:p>
          <a:p>
            <a:pPr marL="457200" indent="-457200">
              <a:buFont typeface="+mj-lt"/>
              <a:buAutoNum type="arabicPeriod"/>
            </a:pPr>
            <a:endParaRPr lang="en-GB" sz="2000" dirty="0"/>
          </a:p>
          <a:p>
            <a:pPr marL="457200" indent="-457200">
              <a:buFont typeface="+mj-lt"/>
              <a:buAutoNum type="arabicPeriod"/>
            </a:pPr>
            <a:r>
              <a:rPr lang="en-GB" sz="2000" dirty="0"/>
              <a:t>The subject (the person or thing who does the action)</a:t>
            </a:r>
          </a:p>
          <a:p>
            <a:endParaRPr lang="en-GB" dirty="0"/>
          </a:p>
        </p:txBody>
      </p:sp>
      <p:sp>
        <p:nvSpPr>
          <p:cNvPr id="4" name="Rounded Rectangle 3"/>
          <p:cNvSpPr/>
          <p:nvPr/>
        </p:nvSpPr>
        <p:spPr>
          <a:xfrm>
            <a:off x="2627784" y="3805481"/>
            <a:ext cx="3151545" cy="646986"/>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wrap="none">
            <a:spAutoFit/>
          </a:bodyPr>
          <a:lstStyle/>
          <a:p>
            <a:r>
              <a:rPr lang="en-GB" sz="3200" dirty="0">
                <a:latin typeface="Calibri" panose="020F0502020204030204" pitchFamily="34" charset="0"/>
                <a:ea typeface="Times New Roman" panose="02020603050405020304" pitchFamily="18" charset="0"/>
                <a:cs typeface="Times New Roman" panose="02020603050405020304" pitchFamily="18" charset="0"/>
              </a:rPr>
              <a:t>Your father he is. </a:t>
            </a:r>
            <a:endParaRPr lang="en-GB" sz="3200" dirty="0"/>
          </a:p>
        </p:txBody>
      </p:sp>
      <p:cxnSp>
        <p:nvCxnSpPr>
          <p:cNvPr id="12" name="Straight Arrow Connector 11"/>
          <p:cNvCxnSpPr/>
          <p:nvPr/>
        </p:nvCxnSpPr>
        <p:spPr>
          <a:xfrm flipH="1" flipV="1">
            <a:off x="5419289" y="4319518"/>
            <a:ext cx="1080120" cy="1224136"/>
          </a:xfrm>
          <a:prstGeom prst="straightConnector1">
            <a:avLst/>
          </a:prstGeom>
          <a:ln w="57150">
            <a:tailEnd type="triangle"/>
          </a:ln>
        </p:spPr>
        <p:style>
          <a:lnRef idx="1">
            <a:schemeClr val="accent3"/>
          </a:lnRef>
          <a:fillRef idx="0">
            <a:schemeClr val="accent3"/>
          </a:fillRef>
          <a:effectRef idx="0">
            <a:schemeClr val="accent3"/>
          </a:effectRef>
          <a:fontRef idx="minor">
            <a:schemeClr val="tx1"/>
          </a:fontRef>
        </p:style>
      </p:cxnSp>
      <p:sp>
        <p:nvSpPr>
          <p:cNvPr id="14" name="TextBox 13"/>
          <p:cNvSpPr txBox="1"/>
          <p:nvPr/>
        </p:nvSpPr>
        <p:spPr>
          <a:xfrm>
            <a:off x="6438507" y="5282044"/>
            <a:ext cx="852990" cy="523220"/>
          </a:xfrm>
          <a:prstGeom prst="rect">
            <a:avLst/>
          </a:prstGeom>
        </p:spPr>
        <p:style>
          <a:lnRef idx="1">
            <a:schemeClr val="accent3"/>
          </a:lnRef>
          <a:fillRef idx="2">
            <a:schemeClr val="accent3"/>
          </a:fillRef>
          <a:effectRef idx="1">
            <a:schemeClr val="accent3"/>
          </a:effectRef>
          <a:fontRef idx="minor">
            <a:schemeClr val="dk1"/>
          </a:fontRef>
        </p:style>
        <p:txBody>
          <a:bodyPr wrap="none" rtlCol="0">
            <a:spAutoFit/>
          </a:bodyPr>
          <a:lstStyle/>
          <a:p>
            <a:r>
              <a:rPr lang="en-GB" sz="2800" b="1" dirty="0"/>
              <a:t>verb</a:t>
            </a:r>
          </a:p>
        </p:txBody>
      </p:sp>
      <p:cxnSp>
        <p:nvCxnSpPr>
          <p:cNvPr id="15" name="Straight Arrow Connector 14"/>
          <p:cNvCxnSpPr/>
          <p:nvPr/>
        </p:nvCxnSpPr>
        <p:spPr>
          <a:xfrm flipV="1">
            <a:off x="3965093" y="4319518"/>
            <a:ext cx="878132" cy="962526"/>
          </a:xfrm>
          <a:prstGeom prst="straightConnector1">
            <a:avLst/>
          </a:prstGeom>
          <a:ln w="57150">
            <a:solidFill>
              <a:schemeClr val="accent6">
                <a:lumMod val="75000"/>
              </a:schemeClr>
            </a:solidFill>
            <a:tailEnd type="triangle"/>
          </a:ln>
        </p:spPr>
        <p:style>
          <a:lnRef idx="1">
            <a:schemeClr val="accent3"/>
          </a:lnRef>
          <a:fillRef idx="0">
            <a:schemeClr val="accent3"/>
          </a:fillRef>
          <a:effectRef idx="0">
            <a:schemeClr val="accent3"/>
          </a:effectRef>
          <a:fontRef idx="minor">
            <a:schemeClr val="tx1"/>
          </a:fontRef>
        </p:style>
      </p:cxnSp>
      <p:sp>
        <p:nvSpPr>
          <p:cNvPr id="16" name="TextBox 15"/>
          <p:cNvSpPr txBox="1"/>
          <p:nvPr/>
        </p:nvSpPr>
        <p:spPr>
          <a:xfrm>
            <a:off x="3251838" y="5255622"/>
            <a:ext cx="1260281" cy="523220"/>
          </a:xfrm>
          <a:prstGeom prst="rect">
            <a:avLst/>
          </a:prstGeom>
        </p:spPr>
        <p:style>
          <a:lnRef idx="1">
            <a:schemeClr val="accent6"/>
          </a:lnRef>
          <a:fillRef idx="2">
            <a:schemeClr val="accent6"/>
          </a:fillRef>
          <a:effectRef idx="1">
            <a:schemeClr val="accent6"/>
          </a:effectRef>
          <a:fontRef idx="minor">
            <a:schemeClr val="dk1"/>
          </a:fontRef>
        </p:style>
        <p:txBody>
          <a:bodyPr wrap="none" rtlCol="0">
            <a:spAutoFit/>
          </a:bodyPr>
          <a:lstStyle/>
          <a:p>
            <a:r>
              <a:rPr lang="en-GB" sz="2800" b="1" dirty="0"/>
              <a:t>subject</a:t>
            </a:r>
          </a:p>
        </p:txBody>
      </p:sp>
      <p:cxnSp>
        <p:nvCxnSpPr>
          <p:cNvPr id="19" name="Straight Connector 18"/>
          <p:cNvCxnSpPr/>
          <p:nvPr/>
        </p:nvCxnSpPr>
        <p:spPr>
          <a:xfrm>
            <a:off x="4627201" y="4319518"/>
            <a:ext cx="432048" cy="0"/>
          </a:xfrm>
          <a:prstGeom prst="line">
            <a:avLst/>
          </a:prstGeom>
          <a:ln w="28575">
            <a:solidFill>
              <a:schemeClr val="accent6">
                <a:lumMod val="75000"/>
              </a:schemeClr>
            </a:solidFill>
          </a:ln>
        </p:spPr>
        <p:style>
          <a:lnRef idx="1">
            <a:schemeClr val="accent3"/>
          </a:lnRef>
          <a:fillRef idx="0">
            <a:schemeClr val="accent3"/>
          </a:fillRef>
          <a:effectRef idx="0">
            <a:schemeClr val="accent3"/>
          </a:effectRef>
          <a:fontRef idx="minor">
            <a:schemeClr val="tx1"/>
          </a:fontRef>
        </p:style>
      </p:cxnSp>
      <p:cxnSp>
        <p:nvCxnSpPr>
          <p:cNvPr id="20" name="Straight Connector 19"/>
          <p:cNvCxnSpPr/>
          <p:nvPr/>
        </p:nvCxnSpPr>
        <p:spPr>
          <a:xfrm>
            <a:off x="5203265" y="4319518"/>
            <a:ext cx="432048" cy="0"/>
          </a:xfrm>
          <a:prstGeom prst="line">
            <a:avLst/>
          </a:prstGeom>
          <a:ln w="28575"/>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1687180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1000"/>
                                        <p:tgtEl>
                                          <p:spTgt spid="19"/>
                                        </p:tgtEl>
                                      </p:cBhvr>
                                    </p:animEffect>
                                    <p:anim calcmode="lin" valueType="num">
                                      <p:cBhvr>
                                        <p:cTn id="43" dur="1000" fill="hold"/>
                                        <p:tgtEl>
                                          <p:spTgt spid="19"/>
                                        </p:tgtEl>
                                        <p:attrNameLst>
                                          <p:attrName>ppt_x</p:attrName>
                                        </p:attrNameLst>
                                      </p:cBhvr>
                                      <p:tavLst>
                                        <p:tav tm="0">
                                          <p:val>
                                            <p:strVal val="#ppt_x"/>
                                          </p:val>
                                        </p:tav>
                                        <p:tav tm="100000">
                                          <p:val>
                                            <p:strVal val="#ppt_x"/>
                                          </p:val>
                                        </p:tav>
                                      </p:tavLst>
                                    </p:anim>
                                    <p:anim calcmode="lin" valueType="num">
                                      <p:cBhvr>
                                        <p:cTn id="44" dur="1000" fill="hold"/>
                                        <p:tgtEl>
                                          <p:spTgt spid="19"/>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
                                          </p:val>
                                        </p:tav>
                                        <p:tav tm="100000">
                                          <p:val>
                                            <p:strVal val="#ppt_x"/>
                                          </p:val>
                                        </p:tav>
                                      </p:tavLst>
                                    </p:anim>
                                    <p:anim calcmode="lin" valueType="num">
                                      <p:cBhvr>
                                        <p:cTn id="49" dur="1000" fill="hold"/>
                                        <p:tgtEl>
                                          <p:spTgt spid="1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1000"/>
                                        <p:tgtEl>
                                          <p:spTgt spid="16"/>
                                        </p:tgtEl>
                                      </p:cBhvr>
                                    </p:animEffect>
                                    <p:anim calcmode="lin" valueType="num">
                                      <p:cBhvr>
                                        <p:cTn id="53" dur="1000" fill="hold"/>
                                        <p:tgtEl>
                                          <p:spTgt spid="16"/>
                                        </p:tgtEl>
                                        <p:attrNameLst>
                                          <p:attrName>ppt_x</p:attrName>
                                        </p:attrNameLst>
                                      </p:cBhvr>
                                      <p:tavLst>
                                        <p:tav tm="0">
                                          <p:val>
                                            <p:strVal val="#ppt_x"/>
                                          </p:val>
                                        </p:tav>
                                        <p:tav tm="100000">
                                          <p:val>
                                            <p:strVal val="#ppt_x"/>
                                          </p:val>
                                        </p:tav>
                                      </p:tavLst>
                                    </p:anim>
                                    <p:anim calcmode="lin" valueType="num">
                                      <p:cBhvr>
                                        <p:cTn id="5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1000"/>
                                        <p:tgtEl>
                                          <p:spTgt spid="20"/>
                                        </p:tgtEl>
                                      </p:cBhvr>
                                    </p:animEffect>
                                    <p:anim calcmode="lin" valueType="num">
                                      <p:cBhvr>
                                        <p:cTn id="60" dur="1000" fill="hold"/>
                                        <p:tgtEl>
                                          <p:spTgt spid="20"/>
                                        </p:tgtEl>
                                        <p:attrNameLst>
                                          <p:attrName>ppt_x</p:attrName>
                                        </p:attrNameLst>
                                      </p:cBhvr>
                                      <p:tavLst>
                                        <p:tav tm="0">
                                          <p:val>
                                            <p:strVal val="#ppt_x"/>
                                          </p:val>
                                        </p:tav>
                                        <p:tav tm="100000">
                                          <p:val>
                                            <p:strVal val="#ppt_x"/>
                                          </p:val>
                                        </p:tav>
                                      </p:tavLst>
                                    </p:anim>
                                    <p:anim calcmode="lin" valueType="num">
                                      <p:cBhvr>
                                        <p:cTn id="61" dur="1000" fill="hold"/>
                                        <p:tgtEl>
                                          <p:spTgt spid="20"/>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
                                          </p:val>
                                        </p:tav>
                                        <p:tav tm="100000">
                                          <p:val>
                                            <p:strVal val="#ppt_x"/>
                                          </p:val>
                                        </p:tav>
                                      </p:tavLst>
                                    </p:anim>
                                    <p:anim calcmode="lin" valueType="num">
                                      <p:cBhvr>
                                        <p:cTn id="66" dur="1000" fill="hold"/>
                                        <p:tgtEl>
                                          <p:spTgt spid="12"/>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fade">
                                      <p:cBhvr>
                                        <p:cTn id="69" dur="1000"/>
                                        <p:tgtEl>
                                          <p:spTgt spid="14"/>
                                        </p:tgtEl>
                                      </p:cBhvr>
                                    </p:animEffect>
                                    <p:anim calcmode="lin" valueType="num">
                                      <p:cBhvr>
                                        <p:cTn id="70" dur="1000" fill="hold"/>
                                        <p:tgtEl>
                                          <p:spTgt spid="14"/>
                                        </p:tgtEl>
                                        <p:attrNameLst>
                                          <p:attrName>ppt_x</p:attrName>
                                        </p:attrNameLst>
                                      </p:cBhvr>
                                      <p:tavLst>
                                        <p:tav tm="0">
                                          <p:val>
                                            <p:strVal val="#ppt_x"/>
                                          </p:val>
                                        </p:tav>
                                        <p:tav tm="100000">
                                          <p:val>
                                            <p:strVal val="#ppt_x"/>
                                          </p:val>
                                        </p:tav>
                                      </p:tavLst>
                                    </p:anim>
                                    <p:anim calcmode="lin" valueType="num">
                                      <p:cBhvr>
                                        <p:cTn id="7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14" grpId="0" animBg="1"/>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prstGeom prst="roundRect">
            <a:avLst/>
          </a:prstGeom>
        </p:spPr>
        <p:style>
          <a:lnRef idx="3">
            <a:schemeClr val="lt1"/>
          </a:lnRef>
          <a:fillRef idx="1">
            <a:schemeClr val="accent3"/>
          </a:fillRef>
          <a:effectRef idx="1">
            <a:schemeClr val="accent3"/>
          </a:effectRef>
          <a:fontRef idx="minor">
            <a:schemeClr val="lt1"/>
          </a:fontRef>
        </p:style>
        <p:txBody>
          <a:bodyPr>
            <a:normAutofit fontScale="90000"/>
          </a:bodyPr>
          <a:lstStyle/>
          <a:p>
            <a:r>
              <a:rPr lang="en-GB" dirty="0"/>
              <a:t>Can you turn these sentences into Yodaspeak?</a:t>
            </a:r>
          </a:p>
        </p:txBody>
      </p:sp>
      <p:graphicFrame>
        <p:nvGraphicFramePr>
          <p:cNvPr id="3" name="Table 2"/>
          <p:cNvGraphicFramePr>
            <a:graphicFrameLocks noGrp="1"/>
          </p:cNvGraphicFramePr>
          <p:nvPr>
            <p:extLst>
              <p:ext uri="{D42A27DB-BD31-4B8C-83A1-F6EECF244321}">
                <p14:modId xmlns:p14="http://schemas.microsoft.com/office/powerpoint/2010/main" val="3220662139"/>
              </p:ext>
            </p:extLst>
          </p:nvPr>
        </p:nvGraphicFramePr>
        <p:xfrm>
          <a:off x="1098743" y="1916832"/>
          <a:ext cx="6946513" cy="4107371"/>
        </p:xfrm>
        <a:graphic>
          <a:graphicData uri="http://schemas.openxmlformats.org/drawingml/2006/table">
            <a:tbl>
              <a:tblPr firstRow="1" firstCol="1" bandRow="1">
                <a:tableStyleId>{1FECB4D8-DB02-4DC6-A0A2-4F2EBAE1DC90}</a:tableStyleId>
              </a:tblPr>
              <a:tblGrid>
                <a:gridCol w="3420993">
                  <a:extLst>
                    <a:ext uri="{9D8B030D-6E8A-4147-A177-3AD203B41FA5}">
                      <a16:colId xmlns:a16="http://schemas.microsoft.com/office/drawing/2014/main" val="20000"/>
                    </a:ext>
                  </a:extLst>
                </a:gridCol>
                <a:gridCol w="3525520">
                  <a:extLst>
                    <a:ext uri="{9D8B030D-6E8A-4147-A177-3AD203B41FA5}">
                      <a16:colId xmlns:a16="http://schemas.microsoft.com/office/drawing/2014/main" val="20001"/>
                    </a:ext>
                  </a:extLst>
                </a:gridCol>
              </a:tblGrid>
              <a:tr h="0">
                <a:tc>
                  <a:txBody>
                    <a:bodyPr/>
                    <a:lstStyle/>
                    <a:p>
                      <a:pPr algn="ctr">
                        <a:lnSpc>
                          <a:spcPct val="115000"/>
                        </a:lnSpc>
                        <a:spcAft>
                          <a:spcPts val="0"/>
                        </a:spcAft>
                      </a:pPr>
                      <a:r>
                        <a:rPr lang="en-GB" sz="2400" dirty="0">
                          <a:effectLst/>
                        </a:rPr>
                        <a:t>English sentence</a:t>
                      </a:r>
                      <a:endParaRPr lang="en-GB"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R w="12700" cap="flat" cmpd="sng" algn="ctr">
                      <a:solidFill>
                        <a:schemeClr val="accent3">
                          <a:lumMod val="75000"/>
                        </a:schemeClr>
                      </a:solidFill>
                      <a:prstDash val="solid"/>
                      <a:round/>
                      <a:headEnd type="none" w="med" len="med"/>
                      <a:tailEnd type="none" w="med" len="med"/>
                    </a:lnR>
                  </a:tcPr>
                </a:tc>
                <a:tc>
                  <a:txBody>
                    <a:bodyPr/>
                    <a:lstStyle/>
                    <a:p>
                      <a:pPr algn="ctr">
                        <a:lnSpc>
                          <a:spcPct val="115000"/>
                        </a:lnSpc>
                        <a:spcAft>
                          <a:spcPts val="0"/>
                        </a:spcAft>
                      </a:pPr>
                      <a:r>
                        <a:rPr lang="en-GB" sz="2400" dirty="0">
                          <a:effectLst/>
                        </a:rPr>
                        <a:t>Pure Yodaspeak</a:t>
                      </a:r>
                      <a:endParaRPr lang="en-GB"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accent3">
                          <a:lumMod val="75000"/>
                        </a:schemeClr>
                      </a:solidFill>
                      <a:prstDash val="solid"/>
                      <a:round/>
                      <a:headEnd type="none" w="med" len="med"/>
                      <a:tailEnd type="none" w="med" len="med"/>
                    </a:lnL>
                  </a:tcPr>
                </a:tc>
                <a:extLst>
                  <a:ext uri="{0D108BD9-81ED-4DB2-BD59-A6C34878D82A}">
                    <a16:rowId xmlns:a16="http://schemas.microsoft.com/office/drawing/2014/main" val="10000"/>
                  </a:ext>
                </a:extLst>
              </a:tr>
              <a:tr h="0">
                <a:tc>
                  <a:txBody>
                    <a:bodyPr/>
                    <a:lstStyle/>
                    <a:p>
                      <a:pPr>
                        <a:lnSpc>
                          <a:spcPct val="115000"/>
                        </a:lnSpc>
                        <a:spcAft>
                          <a:spcPts val="0"/>
                        </a:spcAft>
                      </a:pPr>
                      <a:r>
                        <a:rPr lang="en-GB" sz="1800" dirty="0">
                          <a:effectLst/>
                        </a:rPr>
                        <a:t>I cannot teach him.                       </a:t>
                      </a:r>
                      <a:endParaRPr lang="en-GB" sz="16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R w="12700" cap="flat" cmpd="sng" algn="ctr">
                      <a:solidFill>
                        <a:schemeClr val="accent3">
                          <a:lumMod val="75000"/>
                        </a:schemeClr>
                      </a:solidFill>
                      <a:prstDash val="solid"/>
                      <a:round/>
                      <a:headEnd type="none" w="med" len="med"/>
                      <a:tailEnd type="none" w="med" len="med"/>
                    </a:lnR>
                  </a:tcPr>
                </a:tc>
                <a:tc>
                  <a:txBody>
                    <a:bodyPr/>
                    <a:lstStyle/>
                    <a:p>
                      <a:pPr>
                        <a:lnSpc>
                          <a:spcPct val="115000"/>
                        </a:lnSpc>
                        <a:spcAft>
                          <a:spcPts val="0"/>
                        </a:spcAft>
                      </a:pPr>
                      <a:r>
                        <a:rPr lang="en-GB" sz="1800" dirty="0">
                          <a:effectLst/>
                        </a:rPr>
                        <a:t> </a:t>
                      </a:r>
                      <a:endParaRPr lang="en-GB" sz="1600" dirty="0">
                        <a:effectLst/>
                      </a:endParaRPr>
                    </a:p>
                    <a:p>
                      <a:pPr>
                        <a:lnSpc>
                          <a:spcPct val="115000"/>
                        </a:lnSpc>
                        <a:spcAft>
                          <a:spcPts val="0"/>
                        </a:spcAft>
                      </a:pPr>
                      <a:r>
                        <a:rPr lang="en-GB" sz="1800" dirty="0">
                          <a:effectLst/>
                        </a:rPr>
                        <a:t> </a:t>
                      </a:r>
                      <a:endParaRPr lang="en-GB" sz="1600" dirty="0">
                        <a:effectLst/>
                      </a:endParaRPr>
                    </a:p>
                    <a:p>
                      <a:pPr>
                        <a:lnSpc>
                          <a:spcPct val="115000"/>
                        </a:lnSpc>
                        <a:spcAft>
                          <a:spcPts val="0"/>
                        </a:spcAft>
                      </a:pPr>
                      <a:r>
                        <a:rPr lang="en-GB" sz="1800" dirty="0">
                          <a:effectLst/>
                        </a:rPr>
                        <a:t> </a:t>
                      </a:r>
                      <a:endParaRPr lang="en-GB" sz="16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accent3">
                          <a:lumMod val="75000"/>
                        </a:schemeClr>
                      </a:solidFill>
                      <a:prstDash val="solid"/>
                      <a:round/>
                      <a:headEnd type="none" w="med" len="med"/>
                      <a:tailEnd type="none" w="med" len="med"/>
                    </a:lnL>
                  </a:tcPr>
                </a:tc>
                <a:extLst>
                  <a:ext uri="{0D108BD9-81ED-4DB2-BD59-A6C34878D82A}">
                    <a16:rowId xmlns:a16="http://schemas.microsoft.com/office/drawing/2014/main" val="10001"/>
                  </a:ext>
                </a:extLst>
              </a:tr>
              <a:tr h="0">
                <a:tc>
                  <a:txBody>
                    <a:bodyPr/>
                    <a:lstStyle/>
                    <a:p>
                      <a:pPr>
                        <a:lnSpc>
                          <a:spcPct val="115000"/>
                        </a:lnSpc>
                        <a:spcAft>
                          <a:spcPts val="0"/>
                        </a:spcAft>
                      </a:pPr>
                      <a:r>
                        <a:rPr lang="en-GB" sz="1800" dirty="0">
                          <a:effectLst/>
                        </a:rPr>
                        <a:t>A Jedi’s strength flows from the Force.                      </a:t>
                      </a:r>
                      <a:endParaRPr lang="en-GB" sz="16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R w="12700" cap="flat" cmpd="sng" algn="ctr">
                      <a:solidFill>
                        <a:schemeClr val="accent3">
                          <a:lumMod val="75000"/>
                        </a:schemeClr>
                      </a:solidFill>
                      <a:prstDash val="solid"/>
                      <a:round/>
                      <a:headEnd type="none" w="med" len="med"/>
                      <a:tailEnd type="none" w="med" len="med"/>
                    </a:lnR>
                  </a:tcPr>
                </a:tc>
                <a:tc>
                  <a:txBody>
                    <a:bodyPr/>
                    <a:lstStyle/>
                    <a:p>
                      <a:pPr>
                        <a:lnSpc>
                          <a:spcPct val="115000"/>
                        </a:lnSpc>
                        <a:spcAft>
                          <a:spcPts val="0"/>
                        </a:spcAft>
                      </a:pPr>
                      <a:r>
                        <a:rPr lang="en-GB" sz="1800" dirty="0">
                          <a:effectLst/>
                        </a:rPr>
                        <a:t> </a:t>
                      </a:r>
                      <a:endParaRPr lang="en-GB" sz="1600" dirty="0">
                        <a:effectLst/>
                      </a:endParaRPr>
                    </a:p>
                    <a:p>
                      <a:pPr>
                        <a:lnSpc>
                          <a:spcPct val="115000"/>
                        </a:lnSpc>
                        <a:spcAft>
                          <a:spcPts val="0"/>
                        </a:spcAft>
                      </a:pPr>
                      <a:r>
                        <a:rPr lang="en-GB" sz="1800" dirty="0">
                          <a:effectLst/>
                        </a:rPr>
                        <a:t> </a:t>
                      </a:r>
                      <a:endParaRPr lang="en-GB" sz="1600" dirty="0">
                        <a:effectLst/>
                      </a:endParaRPr>
                    </a:p>
                    <a:p>
                      <a:pPr>
                        <a:lnSpc>
                          <a:spcPct val="115000"/>
                        </a:lnSpc>
                        <a:spcAft>
                          <a:spcPts val="0"/>
                        </a:spcAft>
                      </a:pPr>
                      <a:r>
                        <a:rPr lang="en-GB" sz="1800" dirty="0">
                          <a:effectLst/>
                        </a:rPr>
                        <a:t> </a:t>
                      </a:r>
                      <a:endParaRPr lang="en-GB" sz="16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accent3">
                          <a:lumMod val="75000"/>
                        </a:schemeClr>
                      </a:solidFill>
                      <a:prstDash val="solid"/>
                      <a:round/>
                      <a:headEnd type="none" w="med" len="med"/>
                      <a:tailEnd type="none" w="med" len="med"/>
                    </a:lnL>
                  </a:tcPr>
                </a:tc>
                <a:extLst>
                  <a:ext uri="{0D108BD9-81ED-4DB2-BD59-A6C34878D82A}">
                    <a16:rowId xmlns:a16="http://schemas.microsoft.com/office/drawing/2014/main" val="10002"/>
                  </a:ext>
                </a:extLst>
              </a:tr>
              <a:tr h="0">
                <a:tc>
                  <a:txBody>
                    <a:bodyPr/>
                    <a:lstStyle/>
                    <a:p>
                      <a:pPr>
                        <a:lnSpc>
                          <a:spcPct val="115000"/>
                        </a:lnSpc>
                        <a:spcAft>
                          <a:spcPts val="0"/>
                        </a:spcAft>
                      </a:pPr>
                      <a:r>
                        <a:rPr lang="en-GB" sz="1800" dirty="0">
                          <a:effectLst/>
                        </a:rPr>
                        <a:t>I have become sick</a:t>
                      </a:r>
                      <a:endParaRPr lang="en-GB" sz="16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R w="12700" cap="flat" cmpd="sng" algn="ctr">
                      <a:solidFill>
                        <a:schemeClr val="accent3">
                          <a:lumMod val="75000"/>
                        </a:schemeClr>
                      </a:solidFill>
                      <a:prstDash val="solid"/>
                      <a:round/>
                      <a:headEnd type="none" w="med" len="med"/>
                      <a:tailEnd type="none" w="med" len="med"/>
                    </a:lnR>
                  </a:tcPr>
                </a:tc>
                <a:tc>
                  <a:txBody>
                    <a:bodyPr/>
                    <a:lstStyle/>
                    <a:p>
                      <a:pPr>
                        <a:lnSpc>
                          <a:spcPct val="115000"/>
                        </a:lnSpc>
                        <a:spcAft>
                          <a:spcPts val="0"/>
                        </a:spcAft>
                      </a:pPr>
                      <a:r>
                        <a:rPr lang="en-GB" sz="1800" dirty="0">
                          <a:effectLst/>
                        </a:rPr>
                        <a:t> </a:t>
                      </a:r>
                      <a:endParaRPr lang="en-GB" sz="1600" dirty="0">
                        <a:effectLst/>
                      </a:endParaRPr>
                    </a:p>
                    <a:p>
                      <a:pPr>
                        <a:lnSpc>
                          <a:spcPct val="115000"/>
                        </a:lnSpc>
                        <a:spcAft>
                          <a:spcPts val="0"/>
                        </a:spcAft>
                      </a:pPr>
                      <a:r>
                        <a:rPr lang="en-GB" sz="1800" dirty="0">
                          <a:effectLst/>
                        </a:rPr>
                        <a:t> </a:t>
                      </a:r>
                      <a:endParaRPr lang="en-GB" sz="1600" dirty="0">
                        <a:effectLst/>
                      </a:endParaRPr>
                    </a:p>
                    <a:p>
                      <a:pPr>
                        <a:lnSpc>
                          <a:spcPct val="115000"/>
                        </a:lnSpc>
                        <a:spcAft>
                          <a:spcPts val="0"/>
                        </a:spcAft>
                      </a:pPr>
                      <a:r>
                        <a:rPr lang="en-GB" sz="1800" dirty="0">
                          <a:effectLst/>
                        </a:rPr>
                        <a:t> </a:t>
                      </a:r>
                      <a:endParaRPr lang="en-GB" sz="16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accent3">
                          <a:lumMod val="75000"/>
                        </a:schemeClr>
                      </a:solidFill>
                      <a:prstDash val="solid"/>
                      <a:round/>
                      <a:headEnd type="none" w="med" len="med"/>
                      <a:tailEnd type="none" w="med" len="med"/>
                    </a:lnL>
                  </a:tcPr>
                </a:tc>
                <a:extLst>
                  <a:ext uri="{0D108BD9-81ED-4DB2-BD59-A6C34878D82A}">
                    <a16:rowId xmlns:a16="http://schemas.microsoft.com/office/drawing/2014/main" val="10003"/>
                  </a:ext>
                </a:extLst>
              </a:tr>
              <a:tr h="0">
                <a:tc>
                  <a:txBody>
                    <a:bodyPr/>
                    <a:lstStyle/>
                    <a:p>
                      <a:pPr>
                        <a:lnSpc>
                          <a:spcPct val="115000"/>
                        </a:lnSpc>
                        <a:spcAft>
                          <a:spcPts val="0"/>
                        </a:spcAft>
                      </a:pPr>
                      <a:r>
                        <a:rPr lang="en-GB" sz="1800" dirty="0">
                          <a:effectLst/>
                        </a:rPr>
                        <a:t>This  move by Chancellor </a:t>
                      </a:r>
                      <a:r>
                        <a:rPr lang="en-GB" sz="1800" dirty="0" err="1">
                          <a:effectLst/>
                        </a:rPr>
                        <a:t>Palpatine</a:t>
                      </a:r>
                      <a:r>
                        <a:rPr lang="en-GB" sz="1800" dirty="0">
                          <a:effectLst/>
                        </a:rPr>
                        <a:t> is disturbing.                   </a:t>
                      </a:r>
                      <a:endParaRPr lang="en-GB" sz="16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R w="12700" cap="flat" cmpd="sng" algn="ctr">
                      <a:solidFill>
                        <a:schemeClr val="accent3">
                          <a:lumMod val="75000"/>
                        </a:schemeClr>
                      </a:solidFill>
                      <a:prstDash val="solid"/>
                      <a:round/>
                      <a:headEnd type="none" w="med" len="med"/>
                      <a:tailEnd type="none" w="med" len="med"/>
                    </a:lnR>
                  </a:tcPr>
                </a:tc>
                <a:tc>
                  <a:txBody>
                    <a:bodyPr/>
                    <a:lstStyle/>
                    <a:p>
                      <a:pPr>
                        <a:lnSpc>
                          <a:spcPct val="115000"/>
                        </a:lnSpc>
                        <a:spcAft>
                          <a:spcPts val="0"/>
                        </a:spcAft>
                      </a:pPr>
                      <a:r>
                        <a:rPr lang="en-GB" sz="1800" dirty="0">
                          <a:effectLst/>
                        </a:rPr>
                        <a:t> </a:t>
                      </a:r>
                      <a:endParaRPr lang="en-GB" sz="1600" dirty="0">
                        <a:effectLst/>
                      </a:endParaRPr>
                    </a:p>
                    <a:p>
                      <a:pPr>
                        <a:lnSpc>
                          <a:spcPct val="115000"/>
                        </a:lnSpc>
                        <a:spcAft>
                          <a:spcPts val="0"/>
                        </a:spcAft>
                      </a:pPr>
                      <a:r>
                        <a:rPr lang="en-GB" sz="1800" dirty="0">
                          <a:effectLst/>
                        </a:rPr>
                        <a:t> </a:t>
                      </a:r>
                      <a:endParaRPr lang="en-GB" sz="1600" dirty="0">
                        <a:effectLst/>
                      </a:endParaRPr>
                    </a:p>
                    <a:p>
                      <a:pPr>
                        <a:lnSpc>
                          <a:spcPct val="115000"/>
                        </a:lnSpc>
                        <a:spcAft>
                          <a:spcPts val="0"/>
                        </a:spcAft>
                      </a:pPr>
                      <a:r>
                        <a:rPr lang="en-GB" sz="1800" dirty="0">
                          <a:effectLst/>
                        </a:rPr>
                        <a:t> </a:t>
                      </a:r>
                      <a:endParaRPr lang="en-GB" sz="16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accent3">
                          <a:lumMod val="75000"/>
                        </a:schemeClr>
                      </a:solidFill>
                      <a:prstDash val="solid"/>
                      <a:round/>
                      <a:headEnd type="none" w="med" len="med"/>
                      <a:tailEnd type="none" w="med" len="med"/>
                    </a:lnL>
                  </a:tcPr>
                </a:tc>
                <a:extLst>
                  <a:ext uri="{0D108BD9-81ED-4DB2-BD59-A6C34878D82A}">
                    <a16:rowId xmlns:a16="http://schemas.microsoft.com/office/drawing/2014/main" val="10004"/>
                  </a:ext>
                </a:extLst>
              </a:tr>
            </a:tbl>
          </a:graphicData>
        </a:graphic>
      </p:graphicFrame>
      <p:sp>
        <p:nvSpPr>
          <p:cNvPr id="4" name="TextBox 3"/>
          <p:cNvSpPr txBox="1"/>
          <p:nvPr/>
        </p:nvSpPr>
        <p:spPr>
          <a:xfrm>
            <a:off x="4932040" y="2564904"/>
            <a:ext cx="2175980" cy="400110"/>
          </a:xfrm>
          <a:prstGeom prst="rect">
            <a:avLst/>
          </a:prstGeom>
          <a:noFill/>
        </p:spPr>
        <p:txBody>
          <a:bodyPr wrap="none" rtlCol="0">
            <a:spAutoFit/>
          </a:bodyPr>
          <a:lstStyle/>
          <a:p>
            <a:r>
              <a:rPr lang="en-GB" sz="2000" b="1" dirty="0">
                <a:solidFill>
                  <a:srgbClr val="FF0000"/>
                </a:solidFill>
              </a:rPr>
              <a:t>Teach him I cannot</a:t>
            </a:r>
          </a:p>
        </p:txBody>
      </p:sp>
      <p:sp>
        <p:nvSpPr>
          <p:cNvPr id="5" name="TextBox 4"/>
          <p:cNvSpPr txBox="1"/>
          <p:nvPr/>
        </p:nvSpPr>
        <p:spPr>
          <a:xfrm>
            <a:off x="4716016" y="3413031"/>
            <a:ext cx="3168352" cy="707886"/>
          </a:xfrm>
          <a:prstGeom prst="rect">
            <a:avLst/>
          </a:prstGeom>
          <a:noFill/>
        </p:spPr>
        <p:txBody>
          <a:bodyPr wrap="square" rtlCol="0">
            <a:spAutoFit/>
          </a:bodyPr>
          <a:lstStyle/>
          <a:p>
            <a:r>
              <a:rPr lang="en-GB" sz="2000" b="1" dirty="0">
                <a:solidFill>
                  <a:srgbClr val="FF0000"/>
                </a:solidFill>
              </a:rPr>
              <a:t>From the Force a Jedi’s strength flows</a:t>
            </a:r>
          </a:p>
        </p:txBody>
      </p:sp>
      <p:sp>
        <p:nvSpPr>
          <p:cNvPr id="6" name="TextBox 5"/>
          <p:cNvSpPr txBox="1"/>
          <p:nvPr/>
        </p:nvSpPr>
        <p:spPr>
          <a:xfrm>
            <a:off x="4932040" y="4481389"/>
            <a:ext cx="3168352" cy="400110"/>
          </a:xfrm>
          <a:prstGeom prst="rect">
            <a:avLst/>
          </a:prstGeom>
          <a:noFill/>
        </p:spPr>
        <p:txBody>
          <a:bodyPr wrap="square" rtlCol="0">
            <a:spAutoFit/>
          </a:bodyPr>
          <a:lstStyle/>
          <a:p>
            <a:r>
              <a:rPr lang="en-GB" sz="2000" b="1" dirty="0">
                <a:solidFill>
                  <a:srgbClr val="FF0000"/>
                </a:solidFill>
              </a:rPr>
              <a:t>Sick I have become</a:t>
            </a:r>
          </a:p>
        </p:txBody>
      </p:sp>
      <p:sp>
        <p:nvSpPr>
          <p:cNvPr id="7" name="TextBox 6"/>
          <p:cNvSpPr txBox="1"/>
          <p:nvPr/>
        </p:nvSpPr>
        <p:spPr>
          <a:xfrm>
            <a:off x="4716016" y="5247357"/>
            <a:ext cx="3168352" cy="707886"/>
          </a:xfrm>
          <a:prstGeom prst="rect">
            <a:avLst/>
          </a:prstGeom>
          <a:noFill/>
        </p:spPr>
        <p:txBody>
          <a:bodyPr wrap="square" rtlCol="0">
            <a:spAutoFit/>
          </a:bodyPr>
          <a:lstStyle/>
          <a:p>
            <a:r>
              <a:rPr lang="en-GB" sz="2000" b="1" dirty="0">
                <a:solidFill>
                  <a:srgbClr val="FF0000"/>
                </a:solidFill>
              </a:rPr>
              <a:t>Disturbing this move by chancellor </a:t>
            </a:r>
            <a:r>
              <a:rPr lang="en-GB" sz="2000" b="1" dirty="0" err="1">
                <a:solidFill>
                  <a:srgbClr val="FF0000"/>
                </a:solidFill>
              </a:rPr>
              <a:t>Palpatine</a:t>
            </a:r>
            <a:r>
              <a:rPr lang="en-GB" sz="2000" b="1" dirty="0">
                <a:solidFill>
                  <a:srgbClr val="FF0000"/>
                </a:solidFill>
              </a:rPr>
              <a:t> is</a:t>
            </a:r>
          </a:p>
        </p:txBody>
      </p:sp>
    </p:spTree>
    <p:extLst>
      <p:ext uri="{BB962C8B-B14F-4D97-AF65-F5344CB8AC3E}">
        <p14:creationId xmlns:p14="http://schemas.microsoft.com/office/powerpoint/2010/main" val="2643871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Answers to the quiz</a:t>
            </a:r>
          </a:p>
        </p:txBody>
      </p:sp>
      <p:sp>
        <p:nvSpPr>
          <p:cNvPr id="3" name="Rounded Rectangle 2"/>
          <p:cNvSpPr/>
          <p:nvPr/>
        </p:nvSpPr>
        <p:spPr>
          <a:xfrm>
            <a:off x="457200" y="1988840"/>
            <a:ext cx="8435280" cy="4680520"/>
          </a:xfrm>
          <a:prstGeom prst="roundRect">
            <a:avLst/>
          </a:prstGeom>
          <a:solidFill>
            <a:srgbClr val="E2C5FF"/>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nSpc>
                <a:spcPct val="200000"/>
              </a:lnSpc>
              <a:spcAft>
                <a:spcPts val="1200"/>
              </a:spcAft>
              <a:buFont typeface="+mj-lt"/>
              <a:buAutoNum type="arabicPeriod"/>
            </a:pPr>
            <a:r>
              <a:rPr lang="en-GB" sz="2000" dirty="0">
                <a:solidFill>
                  <a:schemeClr val="tx1"/>
                </a:solidFill>
                <a:latin typeface="Calibri" pitchFamily="34" charset="0"/>
              </a:rPr>
              <a:t>How many languages are there in the world? 2800 – 4200 – 6500 </a:t>
            </a:r>
          </a:p>
          <a:p>
            <a:pPr marL="457200" indent="-457200">
              <a:lnSpc>
                <a:spcPct val="200000"/>
              </a:lnSpc>
              <a:spcAft>
                <a:spcPts val="1200"/>
              </a:spcAft>
              <a:buFont typeface="+mj-lt"/>
              <a:buAutoNum type="arabicPeriod"/>
            </a:pPr>
            <a:r>
              <a:rPr lang="en-GB" sz="2000" dirty="0">
                <a:solidFill>
                  <a:schemeClr val="tx1"/>
                </a:solidFill>
                <a:latin typeface="Calibri" pitchFamily="34" charset="0"/>
              </a:rPr>
              <a:t>Can you name a language that reads right to left?</a:t>
            </a:r>
          </a:p>
          <a:p>
            <a:pPr marL="457200" indent="-457200">
              <a:lnSpc>
                <a:spcPct val="200000"/>
              </a:lnSpc>
              <a:spcAft>
                <a:spcPts val="1200"/>
              </a:spcAft>
              <a:buFont typeface="+mj-lt"/>
              <a:buAutoNum type="arabicPeriod"/>
            </a:pPr>
            <a:r>
              <a:rPr lang="en-GB" sz="2000" dirty="0">
                <a:solidFill>
                  <a:schemeClr val="tx1"/>
                </a:solidFill>
                <a:latin typeface="Calibri" pitchFamily="34" charset="0"/>
              </a:rPr>
              <a:t>In which country is the Cymreag spoken?</a:t>
            </a:r>
          </a:p>
          <a:p>
            <a:pPr marL="457200" indent="-457200">
              <a:lnSpc>
                <a:spcPct val="200000"/>
              </a:lnSpc>
              <a:spcAft>
                <a:spcPts val="1200"/>
              </a:spcAft>
              <a:buFont typeface="+mj-lt"/>
              <a:buAutoNum type="arabicPeriod"/>
            </a:pPr>
            <a:r>
              <a:rPr lang="en-GB" sz="2000" dirty="0">
                <a:solidFill>
                  <a:schemeClr val="tx1"/>
                </a:solidFill>
                <a:latin typeface="Calibri" pitchFamily="34" charset="0"/>
              </a:rPr>
              <a:t>Which proportion of the world languages are spoken in Africa?  Half – 10% - a third?</a:t>
            </a:r>
          </a:p>
        </p:txBody>
      </p:sp>
      <p:sp>
        <p:nvSpPr>
          <p:cNvPr id="4" name="Oval 3"/>
          <p:cNvSpPr/>
          <p:nvPr/>
        </p:nvSpPr>
        <p:spPr>
          <a:xfrm>
            <a:off x="7236296" y="2420888"/>
            <a:ext cx="936104" cy="36004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6372200" y="3140968"/>
            <a:ext cx="2496785" cy="646331"/>
          </a:xfrm>
          <a:prstGeom prst="rect">
            <a:avLst/>
          </a:prstGeom>
          <a:noFill/>
        </p:spPr>
        <p:txBody>
          <a:bodyPr wrap="square" rtlCol="0">
            <a:spAutoFit/>
          </a:bodyPr>
          <a:lstStyle/>
          <a:p>
            <a:r>
              <a:rPr lang="en-GB" b="1" dirty="0">
                <a:solidFill>
                  <a:srgbClr val="FF0000"/>
                </a:solidFill>
              </a:rPr>
              <a:t>Hebrew, Arabic, Persian, Urdu, Azeri for example</a:t>
            </a:r>
          </a:p>
        </p:txBody>
      </p:sp>
      <p:sp>
        <p:nvSpPr>
          <p:cNvPr id="6" name="TextBox 5"/>
          <p:cNvSpPr txBox="1"/>
          <p:nvPr/>
        </p:nvSpPr>
        <p:spPr>
          <a:xfrm>
            <a:off x="5569007" y="3995772"/>
            <a:ext cx="875201" cy="369332"/>
          </a:xfrm>
          <a:prstGeom prst="rect">
            <a:avLst/>
          </a:prstGeom>
          <a:noFill/>
        </p:spPr>
        <p:txBody>
          <a:bodyPr wrap="square" rtlCol="0">
            <a:spAutoFit/>
          </a:bodyPr>
          <a:lstStyle/>
          <a:p>
            <a:r>
              <a:rPr lang="en-GB" b="1" dirty="0">
                <a:solidFill>
                  <a:srgbClr val="FF0000"/>
                </a:solidFill>
              </a:rPr>
              <a:t>Wales</a:t>
            </a:r>
          </a:p>
        </p:txBody>
      </p:sp>
      <p:sp>
        <p:nvSpPr>
          <p:cNvPr id="7" name="Oval 6"/>
          <p:cNvSpPr/>
          <p:nvPr/>
        </p:nvSpPr>
        <p:spPr>
          <a:xfrm>
            <a:off x="1763688" y="5373216"/>
            <a:ext cx="936104" cy="36004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2441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1)">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1666</TotalTime>
  <Words>897</Words>
  <Application>Microsoft Office PowerPoint</Application>
  <PresentationFormat>On-screen Show (4:3)</PresentationFormat>
  <Paragraphs>167</Paragraphs>
  <Slides>10</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Cooper Black</vt:lpstr>
      <vt:lpstr>Office Theme</vt:lpstr>
      <vt:lpstr>PowerPoint Presentation</vt:lpstr>
      <vt:lpstr>PowerPoint Presentation</vt:lpstr>
      <vt:lpstr>PowerPoint Presentation</vt:lpstr>
      <vt:lpstr>PowerPoint Presentation</vt:lpstr>
      <vt:lpstr>PowerPoint Presentation</vt:lpstr>
      <vt:lpstr>PowerPoint Presentation</vt:lpstr>
      <vt:lpstr>Yoda speak</vt:lpstr>
      <vt:lpstr>What are the rules of Yoda speak?</vt:lpstr>
      <vt:lpstr>Can you turn these sentences into Yodaspeak?</vt:lpstr>
      <vt:lpstr>Answers to the quiz</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Stephen</dc:creator>
  <cp:lastModifiedBy>Gaelle Latch</cp:lastModifiedBy>
  <cp:revision>70</cp:revision>
  <cp:lastPrinted>2019-06-25T21:19:37Z</cp:lastPrinted>
  <dcterms:created xsi:type="dcterms:W3CDTF">2012-11-24T17:44:31Z</dcterms:created>
  <dcterms:modified xsi:type="dcterms:W3CDTF">2021-01-26T13:49:12Z</dcterms:modified>
</cp:coreProperties>
</file>