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737" r:id="rId2"/>
    <p:sldId id="654" r:id="rId3"/>
    <p:sldId id="655" r:id="rId4"/>
    <p:sldId id="656" r:id="rId5"/>
    <p:sldId id="657" r:id="rId6"/>
    <p:sldId id="658" r:id="rId7"/>
    <p:sldId id="659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81" d="100"/>
          <a:sy n="81" d="100"/>
        </p:scale>
        <p:origin x="808" y="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9118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buNone/>
              <a:defRPr baseline="0">
                <a:solidFill>
                  <a:srgbClr val="002060"/>
                </a:solidFill>
              </a:defRPr>
            </a:lvl1pPr>
            <a:lvl2pPr>
              <a:defRPr baseline="0">
                <a:solidFill>
                  <a:srgbClr val="002060"/>
                </a:solidFill>
              </a:defRPr>
            </a:lvl2pPr>
            <a:lvl3pPr>
              <a:defRPr baseline="0">
                <a:solidFill>
                  <a:srgbClr val="002060"/>
                </a:solidFill>
              </a:defRPr>
            </a:lvl3pPr>
            <a:lvl4pPr>
              <a:defRPr baseline="0">
                <a:solidFill>
                  <a:srgbClr val="002060"/>
                </a:solidFill>
              </a:defRPr>
            </a:lvl4pPr>
            <a:lvl5pPr>
              <a:defRPr baseline="0"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936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997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678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135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730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229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228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8461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5217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2599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2751927" y="1376432"/>
            <a:ext cx="5430768" cy="4032451"/>
            <a:chOff x="4469824" y="1124744"/>
            <a:chExt cx="6236041" cy="4032451"/>
          </a:xfrm>
        </p:grpSpPr>
        <p:sp>
          <p:nvSpPr>
            <p:cNvPr id="2" name="Isosceles Triangle 1"/>
            <p:cNvSpPr/>
            <p:nvPr userDrawn="1"/>
          </p:nvSpPr>
          <p:spPr bwMode="auto">
            <a:xfrm>
              <a:off x="4469824" y="1124744"/>
              <a:ext cx="6236041" cy="4032448"/>
            </a:xfrm>
            <a:prstGeom prst="triangl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449263" rtl="0" eaLnBrk="1" fontAlgn="base" latinLnBrk="0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buNone/>
                <a:tabLst/>
              </a:pPr>
              <a:endParaRPr kumimoji="0" lang="en-GB" sz="18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Arial" charset="0"/>
                <a:ea typeface="Microsoft YaHei" charset="-122"/>
              </a:endParaRPr>
            </a:p>
          </p:txBody>
        </p:sp>
        <p:cxnSp>
          <p:nvCxnSpPr>
            <p:cNvPr id="3" name="Straight Connector 2"/>
            <p:cNvCxnSpPr/>
            <p:nvPr userDrawn="1"/>
          </p:nvCxnSpPr>
          <p:spPr bwMode="auto">
            <a:xfrm>
              <a:off x="5423219" y="3933056"/>
              <a:ext cx="4319918" cy="0"/>
            </a:xfrm>
            <a:prstGeom prst="lin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 userDrawn="1"/>
          </p:nvCxnSpPr>
          <p:spPr bwMode="auto">
            <a:xfrm>
              <a:off x="6479199" y="2564904"/>
              <a:ext cx="2207958" cy="0"/>
            </a:xfrm>
            <a:prstGeom prst="lin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Connector 4"/>
            <p:cNvCxnSpPr/>
            <p:nvPr userDrawn="1"/>
          </p:nvCxnSpPr>
          <p:spPr bwMode="auto">
            <a:xfrm>
              <a:off x="7535179" y="2564907"/>
              <a:ext cx="0" cy="1368152"/>
            </a:xfrm>
            <a:prstGeom prst="lin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 userDrawn="1"/>
          </p:nvCxnSpPr>
          <p:spPr bwMode="auto">
            <a:xfrm>
              <a:off x="6671196" y="3933059"/>
              <a:ext cx="0" cy="1224136"/>
            </a:xfrm>
            <a:prstGeom prst="lin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 userDrawn="1"/>
          </p:nvCxnSpPr>
          <p:spPr bwMode="auto">
            <a:xfrm>
              <a:off x="8399163" y="3933059"/>
              <a:ext cx="0" cy="1224136"/>
            </a:xfrm>
            <a:prstGeom prst="line">
              <a:avLst/>
            </a:prstGeom>
            <a:ln>
              <a:headEnd type="none" w="med" len="med"/>
              <a:tailEnd type="none" w="med" len="med"/>
            </a:ln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8" name="TextBox 7"/>
            <p:cNvSpPr txBox="1"/>
            <p:nvPr userDrawn="1"/>
          </p:nvSpPr>
          <p:spPr>
            <a:xfrm>
              <a:off x="5615217" y="4365104"/>
              <a:ext cx="4127921" cy="369332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itchFamily="66" charset="0"/>
                </a:rPr>
                <a:t>3 things you knew already</a:t>
              </a: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6479199" y="2996956"/>
              <a:ext cx="2111960" cy="64633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itchFamily="66" charset="0"/>
                </a:rPr>
                <a:t>2 things you learnt today</a:t>
              </a:r>
            </a:p>
          </p:txBody>
        </p:sp>
        <p:sp>
          <p:nvSpPr>
            <p:cNvPr id="10" name="TextBox 9"/>
            <p:cNvSpPr txBox="1"/>
            <p:nvPr userDrawn="1"/>
          </p:nvSpPr>
          <p:spPr>
            <a:xfrm>
              <a:off x="6394406" y="1412779"/>
              <a:ext cx="2292751" cy="646331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r>
                <a:rPr lang="en-GB" dirty="0">
                  <a:latin typeface="Comic Sans MS" pitchFamily="66" charset="0"/>
                </a:rPr>
                <a:t>1 question about today’s topic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18376486"/>
      </p:ext>
    </p:extLst>
  </p:cSld>
  <p:clrMapOvr>
    <a:masterClrMapping/>
  </p:clrMapOvr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59FE3-9120-4E7E-98B4-1709DE1E95E8}" type="datetimeFigureOut">
              <a:rPr lang="en-GB" smtClean="0"/>
              <a:t>09/06/2021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252A6A-1130-478C-AA61-B955096EA81E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0512" y="0"/>
            <a:ext cx="753488" cy="751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637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rgbClr val="002060"/>
          </a:solidFill>
          <a:latin typeface="+mn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rgbClr val="002060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0.png"/><Relationship Id="rId5" Type="http://schemas.openxmlformats.org/officeDocument/2006/relationships/image" Target="../media/image90.png"/><Relationship Id="rId4" Type="http://schemas.openxmlformats.org/officeDocument/2006/relationships/image" Target="../media/image8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63574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Thinking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75657"/>
            <a:ext cx="7886700" cy="5001306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Can you figure out what these machines are actually doing?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Why is the code in a 1 ← 10 machine the same as the number being put in?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What does the code 1011 actually mean from a 1 ← 2 machine?</a:t>
            </a:r>
          </a:p>
        </p:txBody>
      </p:sp>
    </p:spTree>
    <p:extLst>
      <p:ext uri="{BB962C8B-B14F-4D97-AF65-F5344CB8AC3E}">
        <p14:creationId xmlns:p14="http://schemas.microsoft.com/office/powerpoint/2010/main" val="25379916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645456" y="2259105"/>
          <a:ext cx="7866530" cy="2151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3306">
                  <a:extLst>
                    <a:ext uri="{9D8B030D-6E8A-4147-A177-3AD203B41FA5}">
                      <a16:colId xmlns:a16="http://schemas.microsoft.com/office/drawing/2014/main" val="2114005981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649808452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22566129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79924565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752029553"/>
                    </a:ext>
                  </a:extLst>
                </a:gridCol>
              </a:tblGrid>
              <a:tr h="215153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595649"/>
                  </a:ext>
                </a:extLst>
              </a:tr>
            </a:tbl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63574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How many dots? 1 ← 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620000" y="459105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29325" y="459105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38650" y="459105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47975" y="459105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40282" y="459105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16</a:t>
            </a:r>
          </a:p>
        </p:txBody>
      </p:sp>
      <p:sp>
        <p:nvSpPr>
          <p:cNvPr id="11" name="Oval 10"/>
          <p:cNvSpPr/>
          <p:nvPr/>
        </p:nvSpPr>
        <p:spPr>
          <a:xfrm>
            <a:off x="7574589" y="3213847"/>
            <a:ext cx="242046" cy="24204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6042969" y="3213847"/>
            <a:ext cx="242046" cy="24204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511349" y="3213847"/>
            <a:ext cx="242046" cy="24204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2979729" y="3213847"/>
            <a:ext cx="242046" cy="24204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1310949" y="3213847"/>
            <a:ext cx="242046" cy="242046"/>
          </a:xfrm>
          <a:prstGeom prst="ellipse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32357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645456" y="2259105"/>
          <a:ext cx="7866530" cy="2151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3306">
                  <a:extLst>
                    <a:ext uri="{9D8B030D-6E8A-4147-A177-3AD203B41FA5}">
                      <a16:colId xmlns:a16="http://schemas.microsoft.com/office/drawing/2014/main" val="2114005981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649808452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22566129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79924565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752029553"/>
                    </a:ext>
                  </a:extLst>
                </a:gridCol>
              </a:tblGrid>
              <a:tr h="215153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595649"/>
                  </a:ext>
                </a:extLst>
              </a:tr>
            </a:tbl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63574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How many dots? 1 ← 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620000" y="459105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029325" y="459105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438650" y="459105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847975" y="459105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27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140282" y="4591050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81</a:t>
            </a:r>
          </a:p>
        </p:txBody>
      </p:sp>
      <p:sp>
        <p:nvSpPr>
          <p:cNvPr id="11" name="Oval 10"/>
          <p:cNvSpPr/>
          <p:nvPr/>
        </p:nvSpPr>
        <p:spPr>
          <a:xfrm>
            <a:off x="7574589" y="3213847"/>
            <a:ext cx="242046" cy="24204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6042969" y="3213847"/>
            <a:ext cx="242046" cy="24204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511349" y="3213847"/>
            <a:ext cx="242046" cy="24204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2979729" y="3213847"/>
            <a:ext cx="242046" cy="24204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1310949" y="3213847"/>
            <a:ext cx="242046" cy="242046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1930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645456" y="2259105"/>
          <a:ext cx="7866530" cy="2151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3306">
                  <a:extLst>
                    <a:ext uri="{9D8B030D-6E8A-4147-A177-3AD203B41FA5}">
                      <a16:colId xmlns:a16="http://schemas.microsoft.com/office/drawing/2014/main" val="2114005981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649808452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22566129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79924565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752029553"/>
                    </a:ext>
                  </a:extLst>
                </a:gridCol>
              </a:tblGrid>
              <a:tr h="215153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595649"/>
                  </a:ext>
                </a:extLst>
              </a:tr>
            </a:tbl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63574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How many dots? 1 ← 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502979" y="458890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965429" y="4588907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310859" y="4588907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661675" y="4588907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95471" y="4588907"/>
            <a:ext cx="769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10000</a:t>
            </a:r>
          </a:p>
        </p:txBody>
      </p:sp>
    </p:spTree>
    <p:extLst>
      <p:ext uri="{BB962C8B-B14F-4D97-AF65-F5344CB8AC3E}">
        <p14:creationId xmlns:p14="http://schemas.microsoft.com/office/powerpoint/2010/main" val="2246232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645456" y="2259105"/>
          <a:ext cx="7866530" cy="2151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3306">
                  <a:extLst>
                    <a:ext uri="{9D8B030D-6E8A-4147-A177-3AD203B41FA5}">
                      <a16:colId xmlns:a16="http://schemas.microsoft.com/office/drawing/2014/main" val="2114005981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649808452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22566129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79924565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752029553"/>
                    </a:ext>
                  </a:extLst>
                </a:gridCol>
              </a:tblGrid>
              <a:tr h="215153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595649"/>
                  </a:ext>
                </a:extLst>
              </a:tr>
            </a:tbl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63574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What happens? 1 ← 1</a:t>
            </a:r>
          </a:p>
        </p:txBody>
      </p:sp>
      <p:sp>
        <p:nvSpPr>
          <p:cNvPr id="11" name="Oval 10"/>
          <p:cNvSpPr/>
          <p:nvPr/>
        </p:nvSpPr>
        <p:spPr>
          <a:xfrm>
            <a:off x="7574589" y="3213847"/>
            <a:ext cx="242046" cy="242046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6042969" y="3213847"/>
            <a:ext cx="242046" cy="242046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511349" y="3213847"/>
            <a:ext cx="242046" cy="242046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2979729" y="3213847"/>
            <a:ext cx="242046" cy="242046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1310949" y="3213847"/>
            <a:ext cx="242046" cy="242046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4541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6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645456" y="2259105"/>
          <a:ext cx="7866530" cy="21515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3306">
                  <a:extLst>
                    <a:ext uri="{9D8B030D-6E8A-4147-A177-3AD203B41FA5}">
                      <a16:colId xmlns:a16="http://schemas.microsoft.com/office/drawing/2014/main" val="2114005981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649808452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22566129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2879924565"/>
                    </a:ext>
                  </a:extLst>
                </a:gridCol>
                <a:gridCol w="1573306">
                  <a:extLst>
                    <a:ext uri="{9D8B030D-6E8A-4147-A177-3AD203B41FA5}">
                      <a16:colId xmlns:a16="http://schemas.microsoft.com/office/drawing/2014/main" val="752029553"/>
                    </a:ext>
                  </a:extLst>
                </a:gridCol>
              </a:tblGrid>
              <a:tr h="215153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77470" h="12700" prst="softRound"/>
                      <a:lightRig rig="flood" dir="t"/>
                    </a:cell3D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595649"/>
                  </a:ext>
                </a:extLst>
              </a:tr>
            </a:tbl>
          </a:graphicData>
        </a:graphic>
      </p:graphicFrame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663574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Century Gothic" panose="020B0502020202020204" pitchFamily="34" charset="0"/>
              </a:rPr>
              <a:t>What happens? 2 ← 1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502979" y="458890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5933369" y="4588907"/>
                <a:ext cx="365806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1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n-GB" sz="1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n-GB" sz="1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33369" y="4588907"/>
                <a:ext cx="365806" cy="610936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val 10"/>
          <p:cNvSpPr/>
          <p:nvPr/>
        </p:nvSpPr>
        <p:spPr>
          <a:xfrm>
            <a:off x="7574589" y="3213847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4395818" y="4588907"/>
                <a:ext cx="365806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1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n-GB" sz="1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n-GB" sz="1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95818" y="4588907"/>
                <a:ext cx="365806" cy="610936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2826208" y="4588907"/>
                <a:ext cx="365806" cy="61093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1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n-GB" sz="1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n-GB" sz="1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6208" y="4588907"/>
                <a:ext cx="365806" cy="610936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1167055" y="4576779"/>
                <a:ext cx="494046" cy="6127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0" lang="en-GB" sz="1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</m:ctrlPr>
                        </m:fPr>
                        <m:num>
                          <m:r>
                            <a:rPr kumimoji="0" lang="en-GB" sz="1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</m:t>
                          </m:r>
                        </m:num>
                        <m:den>
                          <m:r>
                            <a:rPr kumimoji="0" lang="en-GB" sz="18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prstClr val="black"/>
                              </a:solidFill>
                              <a:effectLst/>
                              <a:uLnTx/>
                              <a:uFillTx/>
                              <a:latin typeface="Cambria Math" panose="02040503050406030204" pitchFamily="18" charset="0"/>
                              <a:ea typeface="+mn-ea"/>
                              <a:cs typeface="+mn-cs"/>
                            </a:rPr>
                            <m:t>16</m:t>
                          </m:r>
                        </m:den>
                      </m:f>
                    </m:oMath>
                  </m:oMathPara>
                </a14:m>
                <a:endParaRPr kumimoji="0" lang="en-GB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67055" y="4576779"/>
                <a:ext cx="494046" cy="612732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Oval 14"/>
          <p:cNvSpPr/>
          <p:nvPr/>
        </p:nvSpPr>
        <p:spPr>
          <a:xfrm>
            <a:off x="5995249" y="2733787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5995249" y="3693907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153772" y="2733787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4153772" y="3693907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4832464" y="2733787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4832464" y="3693907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2433318" y="2491741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2433318" y="3451861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3112010" y="2491741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3112010" y="3451861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2728916" y="2975833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2728916" y="3935953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3407608" y="2975833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3407608" y="3935953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Oval 28"/>
          <p:cNvSpPr/>
          <p:nvPr/>
        </p:nvSpPr>
        <p:spPr>
          <a:xfrm>
            <a:off x="841155" y="2367168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0" name="Oval 29"/>
          <p:cNvSpPr/>
          <p:nvPr/>
        </p:nvSpPr>
        <p:spPr>
          <a:xfrm>
            <a:off x="843009" y="3404982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1145039" y="2561478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1142569" y="3590551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840223" y="2886075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Oval 33"/>
          <p:cNvSpPr/>
          <p:nvPr/>
        </p:nvSpPr>
        <p:spPr>
          <a:xfrm>
            <a:off x="840223" y="3889074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Oval 34"/>
          <p:cNvSpPr/>
          <p:nvPr/>
        </p:nvSpPr>
        <p:spPr>
          <a:xfrm>
            <a:off x="1142569" y="3080385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Oval 35"/>
          <p:cNvSpPr/>
          <p:nvPr/>
        </p:nvSpPr>
        <p:spPr>
          <a:xfrm>
            <a:off x="1142569" y="4095973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Oval 36"/>
          <p:cNvSpPr/>
          <p:nvPr/>
        </p:nvSpPr>
        <p:spPr>
          <a:xfrm>
            <a:off x="1469839" y="2355738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1471693" y="3393552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1750863" y="2572908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1748393" y="3601981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1468907" y="2874645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1468907" y="3877644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1748393" y="3091815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4" name="Oval 43"/>
          <p:cNvSpPr/>
          <p:nvPr/>
        </p:nvSpPr>
        <p:spPr>
          <a:xfrm>
            <a:off x="1748393" y="4107403"/>
            <a:ext cx="242046" cy="242046"/>
          </a:xfrm>
          <a:prstGeom prst="ellipse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058192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4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7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6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7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0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3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6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2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5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m_Bubble_Pop-Sound_Explorer-120646256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00"/>
                            </p:stCondLst>
                            <p:childTnLst>
                              <p:par>
                                <p:cTn id="1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00"/>
                            </p:stCondLst>
                            <p:childTnLst>
                              <p:par>
                                <p:cTn id="13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00"/>
                            </p:stCondLst>
                            <p:childTnLst>
                              <p:par>
                                <p:cTn id="1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500"/>
                            </p:stCondLst>
                            <p:childTnLst>
                              <p:par>
                                <p:cTn id="14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500"/>
                            </p:stCondLst>
                            <p:childTnLst>
                              <p:par>
                                <p:cTn id="1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500"/>
                            </p:stCondLst>
                            <p:childTnLst>
                              <p:par>
                                <p:cTn id="15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00"/>
                            </p:stCondLst>
                            <p:childTnLst>
                              <p:par>
                                <p:cTn id="15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500"/>
                            </p:stCondLst>
                            <p:childTnLst>
                              <p:par>
                                <p:cTn id="1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1" grpId="0" animBg="1"/>
      <p:bldP spid="12" grpId="0"/>
      <p:bldP spid="13" grpId="0"/>
      <p:bldP spid="14" grpId="0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itle 1"/>
              <p:cNvSpPr>
                <a:spLocks noGrp="1"/>
              </p:cNvSpPr>
              <p:nvPr>
                <p:ph type="title"/>
              </p:nvPr>
            </p:nvSpPr>
            <p:spPr>
              <a:xfrm>
                <a:off x="628650" y="365127"/>
                <a:ext cx="7886700" cy="663574"/>
              </a:xfrm>
            </p:spPr>
            <p:txBody>
              <a:bodyPr>
                <a:norm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1" i="1" dirty="0" smtClean="0">
                        <a:latin typeface="Cambria Math" panose="02040503050406030204" pitchFamily="18" charset="0"/>
                      </a:rPr>
                      <m:t>𝒙</m:t>
                    </m:r>
                  </m:oMath>
                </a14:m>
                <a:r>
                  <a:rPr lang="en-GB" sz="3200" b="1" dirty="0">
                    <a:latin typeface="Century Gothic" panose="020B0502020202020204" pitchFamily="34" charset="0"/>
                  </a:rPr>
                  <a:t> ← </a:t>
                </a:r>
                <a14:m>
                  <m:oMath xmlns:m="http://schemas.openxmlformats.org/officeDocument/2006/math">
                    <m:r>
                      <a:rPr lang="en-GB" sz="3200" b="1" i="1" smtClean="0">
                        <a:latin typeface="Cambria Math" panose="02040503050406030204" pitchFamily="18" charset="0"/>
                      </a:rPr>
                      <m:t>𝒚</m:t>
                    </m:r>
                  </m:oMath>
                </a14:m>
                <a:endParaRPr lang="en-GB" sz="3200" b="1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2" name="Title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628650" y="365127"/>
                <a:ext cx="7886700" cy="663574"/>
              </a:xfrm>
              <a:blipFill rotWithShape="0">
                <a:blip r:embed="rId2"/>
                <a:stretch>
                  <a:fillRect t="-9174" b="-2018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175657"/>
            <a:ext cx="7886700" cy="5001306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What other weird machines can you make?</a:t>
            </a:r>
          </a:p>
          <a:p>
            <a:pPr marL="0" indent="0">
              <a:buNone/>
            </a:pPr>
            <a:endParaRPr lang="en-GB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Century Gothic" panose="020B0502020202020204" pitchFamily="34" charset="0"/>
              </a:rPr>
              <a:t>Can you find the value of a dot in each of the boxes you make?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endParaRPr lang="en-GB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00401"/>
      </p:ext>
    </p:extLst>
  </p:cSld>
  <p:clrMapOvr>
    <a:masterClrMapping/>
  </p:clrMapOvr>
</p:sld>
</file>

<file path=ppt/theme/theme1.xml><?xml version="1.0" encoding="utf-8"?>
<a:theme xmlns:a="http://schemas.openxmlformats.org/drawingml/2006/main" name="lesson intro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125</Words>
  <Application>Microsoft Office PowerPoint</Application>
  <PresentationFormat>On-screen Show (4:3)</PresentationFormat>
  <Paragraphs>33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Microsoft YaHei</vt:lpstr>
      <vt:lpstr>Arial</vt:lpstr>
      <vt:lpstr>Calibri</vt:lpstr>
      <vt:lpstr>Cambria Math</vt:lpstr>
      <vt:lpstr>Century Gothic</vt:lpstr>
      <vt:lpstr>Comic Sans MS</vt:lpstr>
      <vt:lpstr>Times New Roman</vt:lpstr>
      <vt:lpstr>lesson intro</vt:lpstr>
      <vt:lpstr>Thinking</vt:lpstr>
      <vt:lpstr>How many dots? 1 ← 2</vt:lpstr>
      <vt:lpstr>How many dots? 1 ← 3</vt:lpstr>
      <vt:lpstr>How many dots? 1 ← 10</vt:lpstr>
      <vt:lpstr>What happens? 1 ← 1</vt:lpstr>
      <vt:lpstr>What happens? 2 ← 1</vt:lpstr>
      <vt:lpstr>x ← 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Thinking</dc:title>
  <dc:creator>G Braide</dc:creator>
  <cp:lastModifiedBy>G Braide</cp:lastModifiedBy>
  <cp:revision>1</cp:revision>
  <dcterms:created xsi:type="dcterms:W3CDTF">2021-06-09T06:56:28Z</dcterms:created>
  <dcterms:modified xsi:type="dcterms:W3CDTF">2021-06-09T06:57:15Z</dcterms:modified>
</cp:coreProperties>
</file>