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670CD7-9AE9-45B7-87B8-E7234D601B90}" type="datetimeFigureOut">
              <a:rPr lang="en-GB" smtClean="0"/>
              <a:t>03/05/2022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8D761D-035A-457B-A5CC-EBCD05ECF905}" type="slidenum">
              <a:rPr lang="en-GB" smtClean="0"/>
              <a:t>‹#›</a:t>
            </a:fld>
            <a:endParaRPr lang="en-GB"/>
          </a:p>
        </p:txBody>
      </p:sp>
    </p:spTree>
    <p:extLst>
      <p:ext uri="{BB962C8B-B14F-4D97-AF65-F5344CB8AC3E}">
        <p14:creationId xmlns:p14="http://schemas.microsoft.com/office/powerpoint/2010/main" val="16899501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 10 subjects (some are tenuous!)</a:t>
            </a:r>
          </a:p>
        </p:txBody>
      </p:sp>
      <p:sp>
        <p:nvSpPr>
          <p:cNvPr id="4" name="Slide Number Placeholder 3"/>
          <p:cNvSpPr>
            <a:spLocks noGrp="1"/>
          </p:cNvSpPr>
          <p:nvPr>
            <p:ph type="sldNum" sz="quarter" idx="5"/>
          </p:nvPr>
        </p:nvSpPr>
        <p:spPr/>
        <p:txBody>
          <a:bodyPr/>
          <a:lstStyle/>
          <a:p>
            <a:fld id="{85550EF8-CC25-D94B-965E-F419866A8B2D}" type="slidenum">
              <a:rPr lang="en-GB" smtClean="0"/>
              <a:t>4</a:t>
            </a:fld>
            <a:endParaRPr lang="en-GB"/>
          </a:p>
        </p:txBody>
      </p:sp>
    </p:spTree>
    <p:extLst>
      <p:ext uri="{BB962C8B-B14F-4D97-AF65-F5344CB8AC3E}">
        <p14:creationId xmlns:p14="http://schemas.microsoft.com/office/powerpoint/2010/main" val="2132447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4AA8C-CD9E-4E9A-9131-47DC81EA50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8A0A55-08F4-4CC8-AF28-52B7ADA36B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B10503-D56A-47B8-8C51-CB21597DECFB}"/>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491A7F0A-EABF-405F-99F4-E1A9817E2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110EB5-421B-4507-BB23-3FA990738F2E}"/>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3233569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122E2-7B42-42FE-A616-7C39ADE38A3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C6D93C-33D8-41BD-87CB-CDECADCC0AD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09D400-B8DD-41E1-8509-24CD5EB7AEC6}"/>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595663FD-032A-44D6-937E-53AEBF3E19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197DAC-2AEE-4AB3-A0D6-37C9A46F38C8}"/>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896066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B3920-286E-4C79-AA98-BE597EE82E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7F20DB4-8706-4C16-95DF-C2AC24E9AE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7777B0D-61D3-4763-ADDF-F1FA70438482}"/>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F40CE209-0602-4CA1-851A-6C5C86C66B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EC2DE5-0ABA-449E-B335-BFC9CCD9AEEB}"/>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1388955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F0622-DAF6-434A-9FB1-3A303BD511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414F4-3505-4595-8A50-AC9B9823171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5FD3E7-A877-4D65-9B2A-E00AA6E1710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B069F8-1E31-4C12-B3E1-A38E96798361}"/>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6" name="Footer Placeholder 5">
            <a:extLst>
              <a:ext uri="{FF2B5EF4-FFF2-40B4-BE49-F238E27FC236}">
                <a16:creationId xmlns:a16="http://schemas.microsoft.com/office/drawing/2014/main" id="{C73C229D-7727-463C-8F03-F02179B134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801E5E-DEBC-4E22-A34C-8583CCCBF5D3}"/>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4278825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F8CB2-CD3D-41BE-9122-1B270E0FCF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EAA606-6D62-4950-90F7-510F0A8353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5380207-84D5-4349-B364-9C3D4CA1242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841F69-5305-45B4-A5E4-6CF5F7EEA9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D7FEB48-2F40-4CE4-82AB-B478262F224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A74A5-D883-4E68-9C77-132354F04002}"/>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8" name="Footer Placeholder 7">
            <a:extLst>
              <a:ext uri="{FF2B5EF4-FFF2-40B4-BE49-F238E27FC236}">
                <a16:creationId xmlns:a16="http://schemas.microsoft.com/office/drawing/2014/main" id="{28E9B772-73BD-4465-B647-6FA201088C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33E9DDD-22F3-4AEB-B31F-EB07B352BB1E}"/>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1384905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6FFC7-DEDB-4910-BD46-D39F2A2D34B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B95511-2124-43B6-A3F2-D4354FB8E72D}"/>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4" name="Footer Placeholder 3">
            <a:extLst>
              <a:ext uri="{FF2B5EF4-FFF2-40B4-BE49-F238E27FC236}">
                <a16:creationId xmlns:a16="http://schemas.microsoft.com/office/drawing/2014/main" id="{7F25DBEA-730C-4DAF-A784-8E29651C61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A376E4-C75F-4C73-8A11-275AA74F48B4}"/>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2193356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C2D932-E4AE-4BEA-A751-91D701B1BE9D}"/>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3" name="Footer Placeholder 2">
            <a:extLst>
              <a:ext uri="{FF2B5EF4-FFF2-40B4-BE49-F238E27FC236}">
                <a16:creationId xmlns:a16="http://schemas.microsoft.com/office/drawing/2014/main" id="{BA176464-C1CA-448F-B6A6-4EEFD7A7E5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3A00567-2FBB-43D3-9C4D-A5638CCED792}"/>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1086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4D7C1-D379-4E2B-B7B9-68855F0514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77A174-A921-4071-9B19-62FC2F037C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DC4B0B-A525-4E88-80E9-3962D53BB7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C5CB660-E2BE-4EBB-8E24-5090A3B69A16}"/>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6" name="Footer Placeholder 5">
            <a:extLst>
              <a:ext uri="{FF2B5EF4-FFF2-40B4-BE49-F238E27FC236}">
                <a16:creationId xmlns:a16="http://schemas.microsoft.com/office/drawing/2014/main" id="{7C1931C3-EB0B-4923-90A0-0D3D339A20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92C61-650B-4F09-8F8E-CCD533528884}"/>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2079412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240B3-AFA0-4207-B73E-4352D27B44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9E10B2-63A6-4567-98A3-DDED2F820E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8D6F7F-10AC-4A7E-8A80-92E5E8B165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A9BFDB-5116-4711-B0E7-C45F7EC03329}"/>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6" name="Footer Placeholder 5">
            <a:extLst>
              <a:ext uri="{FF2B5EF4-FFF2-40B4-BE49-F238E27FC236}">
                <a16:creationId xmlns:a16="http://schemas.microsoft.com/office/drawing/2014/main" id="{C1E737A2-E044-4F9E-AE81-D7FFCE5E1A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8E89CB-6A22-4E76-A431-FAF80ABCC113}"/>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3394361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9D096-87E0-4D1F-A6B3-3615C84D9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483D24-4DAB-47DE-97D2-D92BF224A8E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C84C1-F4EB-4A2C-8D45-E918EC691670}"/>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000FBBD5-F8DA-4AB3-8CF2-762B702EE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D709B9-59AC-4A42-9782-B6F916F3548B}"/>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3839070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BE261A-E959-4CF8-ACE4-043A91C92D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0DB913-0D0E-4A3A-A6A8-3164521ABF4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77DE98-2079-48B3-A1E0-9D5B9B553701}"/>
              </a:ext>
            </a:extLst>
          </p:cNvPr>
          <p:cNvSpPr>
            <a:spLocks noGrp="1"/>
          </p:cNvSpPr>
          <p:nvPr>
            <p:ph type="dt" sz="half" idx="10"/>
          </p:nvPr>
        </p:nvSpPr>
        <p:spPr/>
        <p:txBody>
          <a:body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9B33BF36-0764-4373-A5F0-7F019297A8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DC9F0-74A8-411B-93BA-1BFB4AEDE636}"/>
              </a:ext>
            </a:extLst>
          </p:cNvPr>
          <p:cNvSpPr>
            <a:spLocks noGrp="1"/>
          </p:cNvSpPr>
          <p:nvPr>
            <p:ph type="sldNum" sz="quarter" idx="12"/>
          </p:nvPr>
        </p:nvSpPr>
        <p:spPr/>
        <p:txBody>
          <a:bodyPr/>
          <a:lstStyle/>
          <a:p>
            <a:fld id="{D7984CAF-F5D9-4292-873B-48A3840C768F}" type="slidenum">
              <a:rPr lang="en-GB" smtClean="0"/>
              <a:t>‹#›</a:t>
            </a:fld>
            <a:endParaRPr lang="en-GB"/>
          </a:p>
        </p:txBody>
      </p:sp>
    </p:spTree>
    <p:extLst>
      <p:ext uri="{BB962C8B-B14F-4D97-AF65-F5344CB8AC3E}">
        <p14:creationId xmlns:p14="http://schemas.microsoft.com/office/powerpoint/2010/main" val="3606206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6E1F45-E80C-48BE-9D0F-78310050D7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1104CA-5915-40AB-83CE-CC813447BB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C55ED3-83C9-41D4-8AD8-96FCDB8F6D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1828D8-712B-4C15-AE8B-EF7028B6025B}" type="datetimeFigureOut">
              <a:rPr lang="en-GB" smtClean="0"/>
              <a:t>03/05/2022</a:t>
            </a:fld>
            <a:endParaRPr lang="en-GB"/>
          </a:p>
        </p:txBody>
      </p:sp>
      <p:sp>
        <p:nvSpPr>
          <p:cNvPr id="5" name="Footer Placeholder 4">
            <a:extLst>
              <a:ext uri="{FF2B5EF4-FFF2-40B4-BE49-F238E27FC236}">
                <a16:creationId xmlns:a16="http://schemas.microsoft.com/office/drawing/2014/main" id="{136C768E-E5F0-4DA2-A52B-677F607E4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A97F01-ECE4-4713-92BC-A6530AE228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984CAF-F5D9-4292-873B-48A3840C768F}" type="slidenum">
              <a:rPr lang="en-GB" smtClean="0"/>
              <a:t>‹#›</a:t>
            </a:fld>
            <a:endParaRPr lang="en-GB"/>
          </a:p>
        </p:txBody>
      </p:sp>
    </p:spTree>
    <p:extLst>
      <p:ext uri="{BB962C8B-B14F-4D97-AF65-F5344CB8AC3E}">
        <p14:creationId xmlns:p14="http://schemas.microsoft.com/office/powerpoint/2010/main" val="3654722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classroom.thenational.academy/subjects-by-key-stage/key-stage-3" TargetMode="External"/><Relationship Id="rId2" Type="http://schemas.openxmlformats.org/officeDocument/2006/relationships/hyperlink" Target="https://www.bbc.co.uk/bitesize/levels/z4kw2hv"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14E21BB-F22B-442B-82A4-45A63A8FBAEE}"/>
              </a:ext>
            </a:extLst>
          </p:cNvPr>
          <p:cNvPicPr>
            <a:picLocks noGrp="1" noChangeAspect="1"/>
          </p:cNvPicPr>
          <p:nvPr>
            <p:ph idx="1"/>
          </p:nvPr>
        </p:nvPicPr>
        <p:blipFill>
          <a:blip r:embed="rId2"/>
          <a:stretch>
            <a:fillRect/>
          </a:stretch>
        </p:blipFill>
        <p:spPr>
          <a:xfrm>
            <a:off x="371122" y="208756"/>
            <a:ext cx="11449756" cy="6440488"/>
          </a:xfrm>
          <a:prstGeom prst="rect">
            <a:avLst/>
          </a:prstGeom>
        </p:spPr>
      </p:pic>
    </p:spTree>
    <p:extLst>
      <p:ext uri="{BB962C8B-B14F-4D97-AF65-F5344CB8AC3E}">
        <p14:creationId xmlns:p14="http://schemas.microsoft.com/office/powerpoint/2010/main" val="319787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8CD6B-4AA9-4AEA-902D-344BD6480FF7}"/>
              </a:ext>
            </a:extLst>
          </p:cNvPr>
          <p:cNvSpPr>
            <a:spLocks noGrp="1"/>
          </p:cNvSpPr>
          <p:nvPr>
            <p:ph type="title"/>
          </p:nvPr>
        </p:nvSpPr>
        <p:spPr/>
        <p:txBody>
          <a:bodyPr/>
          <a:lstStyle/>
          <a:p>
            <a:pPr algn="ctr"/>
            <a:r>
              <a:rPr lang="en-GB" dirty="0">
                <a:latin typeface="Comic Sans MS" panose="030F0702030302020204" pitchFamily="66" charset="0"/>
              </a:rPr>
              <a:t>We do not need to fear the word </a:t>
            </a:r>
            <a:r>
              <a:rPr lang="en-GB" b="1" dirty="0">
                <a:latin typeface="Comic Sans MS" panose="030F0702030302020204" pitchFamily="66" charset="0"/>
              </a:rPr>
              <a:t>REVISION!</a:t>
            </a:r>
          </a:p>
        </p:txBody>
      </p:sp>
      <p:sp>
        <p:nvSpPr>
          <p:cNvPr id="3" name="Content Placeholder 2">
            <a:extLst>
              <a:ext uri="{FF2B5EF4-FFF2-40B4-BE49-F238E27FC236}">
                <a16:creationId xmlns:a16="http://schemas.microsoft.com/office/drawing/2014/main" id="{06C1EF5A-A45F-4CBF-B1A7-B9E0A99D1E28}"/>
              </a:ext>
            </a:extLst>
          </p:cNvPr>
          <p:cNvSpPr>
            <a:spLocks noGrp="1"/>
          </p:cNvSpPr>
          <p:nvPr>
            <p:ph idx="1"/>
          </p:nvPr>
        </p:nvSpPr>
        <p:spPr/>
        <p:txBody>
          <a:bodyPr>
            <a:normAutofit/>
          </a:bodyPr>
          <a:lstStyle/>
          <a:p>
            <a:pPr marL="0" indent="0" algn="ctr">
              <a:buNone/>
            </a:pPr>
            <a:r>
              <a:rPr lang="en-GB" sz="4000" dirty="0">
                <a:latin typeface="Comic Sans MS" panose="030F0702030302020204" pitchFamily="66" charset="0"/>
              </a:rPr>
              <a:t>Start now and it will pay off in the future…</a:t>
            </a:r>
          </a:p>
          <a:p>
            <a:pPr marL="0" indent="0" algn="ctr">
              <a:buNone/>
            </a:pPr>
            <a:r>
              <a:rPr lang="en-GB" sz="4400" dirty="0">
                <a:latin typeface="Comic Sans MS" panose="030F0702030302020204" pitchFamily="66" charset="0"/>
              </a:rPr>
              <a:t>Here are 10 top tips on how to revise…</a:t>
            </a:r>
          </a:p>
        </p:txBody>
      </p:sp>
      <p:pic>
        <p:nvPicPr>
          <p:cNvPr id="4" name="Picture 3">
            <a:extLst>
              <a:ext uri="{FF2B5EF4-FFF2-40B4-BE49-F238E27FC236}">
                <a16:creationId xmlns:a16="http://schemas.microsoft.com/office/drawing/2014/main" id="{76D4BA96-4421-4233-A58C-5B3B97C63FA7}"/>
              </a:ext>
            </a:extLst>
          </p:cNvPr>
          <p:cNvPicPr>
            <a:picLocks noChangeAspect="1"/>
          </p:cNvPicPr>
          <p:nvPr/>
        </p:nvPicPr>
        <p:blipFill>
          <a:blip r:embed="rId2"/>
          <a:stretch>
            <a:fillRect/>
          </a:stretch>
        </p:blipFill>
        <p:spPr>
          <a:xfrm rot="678612">
            <a:off x="8868712" y="4136705"/>
            <a:ext cx="2996341" cy="2247256"/>
          </a:xfrm>
          <a:prstGeom prst="rect">
            <a:avLst/>
          </a:prstGeom>
          <a:effectLst>
            <a:softEdge rad="317500"/>
          </a:effectLst>
        </p:spPr>
      </p:pic>
      <p:pic>
        <p:nvPicPr>
          <p:cNvPr id="5" name="Picture 4">
            <a:extLst>
              <a:ext uri="{FF2B5EF4-FFF2-40B4-BE49-F238E27FC236}">
                <a16:creationId xmlns:a16="http://schemas.microsoft.com/office/drawing/2014/main" id="{3B3588AA-4C5A-446D-84ED-DC5B48EE7134}"/>
              </a:ext>
            </a:extLst>
          </p:cNvPr>
          <p:cNvPicPr>
            <a:picLocks noChangeAspect="1"/>
          </p:cNvPicPr>
          <p:nvPr/>
        </p:nvPicPr>
        <p:blipFill>
          <a:blip r:embed="rId3"/>
          <a:stretch>
            <a:fillRect/>
          </a:stretch>
        </p:blipFill>
        <p:spPr>
          <a:xfrm>
            <a:off x="135675" y="4093738"/>
            <a:ext cx="4791075" cy="2562225"/>
          </a:xfrm>
          <a:prstGeom prst="rect">
            <a:avLst/>
          </a:prstGeom>
        </p:spPr>
      </p:pic>
      <p:pic>
        <p:nvPicPr>
          <p:cNvPr id="6" name="Picture 5">
            <a:extLst>
              <a:ext uri="{FF2B5EF4-FFF2-40B4-BE49-F238E27FC236}">
                <a16:creationId xmlns:a16="http://schemas.microsoft.com/office/drawing/2014/main" id="{8764A420-80AF-40F3-BB1A-F259A202B196}"/>
              </a:ext>
            </a:extLst>
          </p:cNvPr>
          <p:cNvPicPr>
            <a:picLocks noChangeAspect="1"/>
          </p:cNvPicPr>
          <p:nvPr/>
        </p:nvPicPr>
        <p:blipFill>
          <a:blip r:embed="rId4"/>
          <a:stretch>
            <a:fillRect/>
          </a:stretch>
        </p:blipFill>
        <p:spPr>
          <a:xfrm rot="21137566">
            <a:off x="5102669" y="3815919"/>
            <a:ext cx="3939309" cy="2888827"/>
          </a:xfrm>
          <a:prstGeom prst="rect">
            <a:avLst/>
          </a:prstGeom>
          <a:effectLst>
            <a:softEdge rad="317500"/>
          </a:effectLst>
        </p:spPr>
      </p:pic>
    </p:spTree>
    <p:extLst>
      <p:ext uri="{BB962C8B-B14F-4D97-AF65-F5344CB8AC3E}">
        <p14:creationId xmlns:p14="http://schemas.microsoft.com/office/powerpoint/2010/main" val="3478830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4C867-967E-4B92-848E-A825055BC3B2}"/>
              </a:ext>
            </a:extLst>
          </p:cNvPr>
          <p:cNvSpPr>
            <a:spLocks noGrp="1"/>
          </p:cNvSpPr>
          <p:nvPr>
            <p:ph type="title"/>
          </p:nvPr>
        </p:nvSpPr>
        <p:spPr/>
        <p:txBody>
          <a:bodyPr/>
          <a:lstStyle/>
          <a:p>
            <a:r>
              <a:rPr lang="en-GB" dirty="0">
                <a:latin typeface="Comic Sans MS" panose="030F0702030302020204" pitchFamily="66" charset="0"/>
              </a:rPr>
              <a:t>Tip 1 – get thinking…</a:t>
            </a:r>
          </a:p>
        </p:txBody>
      </p:sp>
      <p:pic>
        <p:nvPicPr>
          <p:cNvPr id="4" name="Content Placeholder 3">
            <a:extLst>
              <a:ext uri="{FF2B5EF4-FFF2-40B4-BE49-F238E27FC236}">
                <a16:creationId xmlns:a16="http://schemas.microsoft.com/office/drawing/2014/main" id="{D16A4F76-1C04-4EE0-8516-B94E077288C9}"/>
              </a:ext>
            </a:extLst>
          </p:cNvPr>
          <p:cNvPicPr>
            <a:picLocks noGrp="1" noChangeAspect="1"/>
          </p:cNvPicPr>
          <p:nvPr>
            <p:ph idx="1"/>
          </p:nvPr>
        </p:nvPicPr>
        <p:blipFill>
          <a:blip r:embed="rId2"/>
          <a:stretch>
            <a:fillRect/>
          </a:stretch>
        </p:blipFill>
        <p:spPr>
          <a:xfrm>
            <a:off x="838200" y="2033060"/>
            <a:ext cx="10515600" cy="3936468"/>
          </a:xfrm>
          <a:prstGeom prst="rect">
            <a:avLst/>
          </a:prstGeom>
          <a:solidFill>
            <a:schemeClr val="bg1"/>
          </a:solidFill>
        </p:spPr>
      </p:pic>
    </p:spTree>
    <p:extLst>
      <p:ext uri="{BB962C8B-B14F-4D97-AF65-F5344CB8AC3E}">
        <p14:creationId xmlns:p14="http://schemas.microsoft.com/office/powerpoint/2010/main" val="1182008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04C8E06-DA32-F941-BD87-60A8FC71E598}"/>
              </a:ext>
            </a:extLst>
          </p:cNvPr>
          <p:cNvSpPr/>
          <p:nvPr/>
        </p:nvSpPr>
        <p:spPr>
          <a:xfrm>
            <a:off x="0" y="0"/>
            <a:ext cx="4958152" cy="830997"/>
          </a:xfrm>
          <a:prstGeom prst="rect">
            <a:avLst/>
          </a:prstGeom>
          <a:noFill/>
        </p:spPr>
        <p:txBody>
          <a:bodyPr wrap="none" lIns="91440" tIns="45720" rIns="91440" bIns="45720">
            <a:spAutoFit/>
          </a:bodyPr>
          <a:lstStyle/>
          <a:p>
            <a:pPr algn="ctr"/>
            <a:r>
              <a:rPr lang="en-US" sz="4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Revision Remedies</a:t>
            </a:r>
          </a:p>
        </p:txBody>
      </p:sp>
      <p:sp>
        <p:nvSpPr>
          <p:cNvPr id="7" name="Horizontal Scroll 6">
            <a:extLst>
              <a:ext uri="{FF2B5EF4-FFF2-40B4-BE49-F238E27FC236}">
                <a16:creationId xmlns:a16="http://schemas.microsoft.com/office/drawing/2014/main" id="{F0B3E9BE-86BF-CA45-9A1E-6A9DFB585598}"/>
              </a:ext>
            </a:extLst>
          </p:cNvPr>
          <p:cNvSpPr/>
          <p:nvPr/>
        </p:nvSpPr>
        <p:spPr>
          <a:xfrm>
            <a:off x="990599" y="728727"/>
            <a:ext cx="10130972" cy="826478"/>
          </a:xfrm>
          <a:prstGeom prst="horizontalScrol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400" b="1" dirty="0">
                <a:latin typeface="+mj-lt"/>
              </a:rPr>
              <a:t>Active revision strategies for now and the future</a:t>
            </a:r>
          </a:p>
        </p:txBody>
      </p:sp>
      <p:sp>
        <p:nvSpPr>
          <p:cNvPr id="2" name="TextBox 1">
            <a:extLst>
              <a:ext uri="{FF2B5EF4-FFF2-40B4-BE49-F238E27FC236}">
                <a16:creationId xmlns:a16="http://schemas.microsoft.com/office/drawing/2014/main" id="{03F111E9-F2CD-5942-9C9C-4778034F8223}"/>
              </a:ext>
            </a:extLst>
          </p:cNvPr>
          <p:cNvSpPr txBox="1"/>
          <p:nvPr/>
        </p:nvSpPr>
        <p:spPr>
          <a:xfrm>
            <a:off x="157655" y="1652057"/>
            <a:ext cx="11796861" cy="212365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en-GB" sz="2200" dirty="0">
                <a:latin typeface="+mj-lt"/>
              </a:rPr>
              <a:t>The aim of these sessions is to give you some useful revision activities, which you can use throughout the school year but also to help you with assessments, mocks and ultimately external exams.</a:t>
            </a:r>
          </a:p>
          <a:p>
            <a:pPr marL="285750" indent="-285750">
              <a:buFont typeface="Arial" panose="020B0604020202020204" pitchFamily="34" charset="0"/>
              <a:buChar char="•"/>
            </a:pPr>
            <a:endParaRPr lang="en-GB" sz="2200" dirty="0">
              <a:latin typeface="+mj-lt"/>
            </a:endParaRPr>
          </a:p>
          <a:p>
            <a:pPr marL="285750" indent="-285750">
              <a:buFont typeface="Arial" panose="020B0604020202020204" pitchFamily="34" charset="0"/>
              <a:buChar char="•"/>
            </a:pPr>
            <a:r>
              <a:rPr lang="en-GB" sz="2200" dirty="0">
                <a:latin typeface="+mj-lt"/>
              </a:rPr>
              <a:t>A really important part of effective revision is </a:t>
            </a:r>
            <a:r>
              <a:rPr lang="en-GB" sz="2200" b="1" dirty="0">
                <a:latin typeface="+mj-lt"/>
              </a:rPr>
              <a:t>taking an active role </a:t>
            </a:r>
            <a:r>
              <a:rPr lang="en-GB" sz="2200" dirty="0">
                <a:latin typeface="+mj-lt"/>
              </a:rPr>
              <a:t>in what you are doing. You need to move the knowledge you have gained into your long term memory – to do this, you must test yourself and practice what you have learnt.</a:t>
            </a:r>
          </a:p>
        </p:txBody>
      </p:sp>
      <p:sp>
        <p:nvSpPr>
          <p:cNvPr id="3" name="TextBox 2">
            <a:extLst>
              <a:ext uri="{FF2B5EF4-FFF2-40B4-BE49-F238E27FC236}">
                <a16:creationId xmlns:a16="http://schemas.microsoft.com/office/drawing/2014/main" id="{FD4AC8F6-AE53-E843-9582-54EF67EF6DBD}"/>
              </a:ext>
            </a:extLst>
          </p:cNvPr>
          <p:cNvSpPr txBox="1"/>
          <p:nvPr/>
        </p:nvSpPr>
        <p:spPr>
          <a:xfrm>
            <a:off x="157655" y="4082558"/>
            <a:ext cx="11796861" cy="2462213"/>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200" dirty="0">
                <a:latin typeface="+mj-lt"/>
              </a:rPr>
              <a:t>Another key part of effective revision is knowledge retrieval and being able to recall information…</a:t>
            </a:r>
          </a:p>
          <a:p>
            <a:pPr marL="285750" indent="-285750">
              <a:buFont typeface="Arial" panose="020B0604020202020204" pitchFamily="34" charset="0"/>
              <a:buChar char="•"/>
            </a:pPr>
            <a:endParaRPr lang="en-GB" sz="2200" dirty="0">
              <a:latin typeface="+mj-lt"/>
            </a:endParaRPr>
          </a:p>
          <a:p>
            <a:pPr marL="285750" indent="-285750">
              <a:buFont typeface="Arial" panose="020B0604020202020204" pitchFamily="34" charset="0"/>
              <a:buChar char="•"/>
            </a:pPr>
            <a:r>
              <a:rPr lang="en-GB" sz="2200" dirty="0">
                <a:latin typeface="+mj-lt"/>
              </a:rPr>
              <a:t>Look back at your answers – recall and retrieval in action! You have shown that you are able to recall knowledge, so you can do it. </a:t>
            </a:r>
          </a:p>
          <a:p>
            <a:pPr marL="285750" indent="-285750">
              <a:buFont typeface="Arial" panose="020B0604020202020204" pitchFamily="34" charset="0"/>
              <a:buChar char="•"/>
            </a:pPr>
            <a:endParaRPr lang="en-GB" sz="2200" dirty="0">
              <a:latin typeface="+mj-lt"/>
            </a:endParaRPr>
          </a:p>
          <a:p>
            <a:pPr marL="285750" indent="-285750">
              <a:buFont typeface="Arial" panose="020B0604020202020204" pitchFamily="34" charset="0"/>
              <a:buChar char="•"/>
            </a:pPr>
            <a:r>
              <a:rPr lang="en-GB" sz="2200" b="1" i="1" dirty="0">
                <a:latin typeface="+mj-lt"/>
              </a:rPr>
              <a:t>FEELING CLEVER: </a:t>
            </a:r>
            <a:r>
              <a:rPr lang="en-GB" sz="2200" dirty="0">
                <a:latin typeface="+mj-lt"/>
              </a:rPr>
              <a:t>can you spot an academic link between the 10 starter examples? If you need a clue, look at your timetable…</a:t>
            </a:r>
          </a:p>
        </p:txBody>
      </p:sp>
    </p:spTree>
    <p:extLst>
      <p:ext uri="{BB962C8B-B14F-4D97-AF65-F5344CB8AC3E}">
        <p14:creationId xmlns:p14="http://schemas.microsoft.com/office/powerpoint/2010/main" val="280003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29F91-C11F-4B9B-902B-E549C6243CFA}"/>
              </a:ext>
            </a:extLst>
          </p:cNvPr>
          <p:cNvSpPr>
            <a:spLocks noGrp="1"/>
          </p:cNvSpPr>
          <p:nvPr>
            <p:ph type="title"/>
          </p:nvPr>
        </p:nvSpPr>
        <p:spPr/>
        <p:txBody>
          <a:bodyPr/>
          <a:lstStyle/>
          <a:p>
            <a:r>
              <a:rPr lang="en-GB" dirty="0">
                <a:latin typeface="Comic Sans MS" panose="030F0702030302020204" pitchFamily="66" charset="0"/>
              </a:rPr>
              <a:t>Tip 2 – Memory and retrieval</a:t>
            </a:r>
          </a:p>
        </p:txBody>
      </p:sp>
      <p:sp>
        <p:nvSpPr>
          <p:cNvPr id="3" name="Content Placeholder 2">
            <a:extLst>
              <a:ext uri="{FF2B5EF4-FFF2-40B4-BE49-F238E27FC236}">
                <a16:creationId xmlns:a16="http://schemas.microsoft.com/office/drawing/2014/main" id="{E1A3A49D-8CD6-4C1C-9893-E4A252226151}"/>
              </a:ext>
            </a:extLst>
          </p:cNvPr>
          <p:cNvSpPr>
            <a:spLocks noGrp="1"/>
          </p:cNvSpPr>
          <p:nvPr>
            <p:ph idx="1"/>
          </p:nvPr>
        </p:nvSpPr>
        <p:spPr/>
        <p:txBody>
          <a:bodyPr/>
          <a:lstStyle/>
          <a:p>
            <a:r>
              <a:rPr lang="en-GB" dirty="0"/>
              <a:t>Can you make a quiz from a topic you have worked on and then test yourself?</a:t>
            </a:r>
          </a:p>
          <a:p>
            <a:endParaRPr lang="en-GB" dirty="0"/>
          </a:p>
          <a:p>
            <a:r>
              <a:rPr lang="en-GB" dirty="0"/>
              <a:t>It can be 10 questions, maybe multiple choice or just simple 1 word answers to test you knowledge.</a:t>
            </a:r>
          </a:p>
          <a:p>
            <a:endParaRPr lang="en-GB" dirty="0"/>
          </a:p>
          <a:p>
            <a:r>
              <a:rPr lang="en-GB" dirty="0"/>
              <a:t>Don’t forget to reward yourself if you get 10/10 </a:t>
            </a:r>
          </a:p>
        </p:txBody>
      </p:sp>
    </p:spTree>
    <p:extLst>
      <p:ext uri="{BB962C8B-B14F-4D97-AF65-F5344CB8AC3E}">
        <p14:creationId xmlns:p14="http://schemas.microsoft.com/office/powerpoint/2010/main" val="2610382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A9C64-6C5C-4354-8EDD-7BC9A84472F4}"/>
              </a:ext>
            </a:extLst>
          </p:cNvPr>
          <p:cNvSpPr>
            <a:spLocks noGrp="1"/>
          </p:cNvSpPr>
          <p:nvPr>
            <p:ph type="title"/>
          </p:nvPr>
        </p:nvSpPr>
        <p:spPr/>
        <p:txBody>
          <a:bodyPr/>
          <a:lstStyle/>
          <a:p>
            <a:r>
              <a:rPr lang="en-GB" dirty="0">
                <a:latin typeface="Comic Sans MS" panose="030F0702030302020204" pitchFamily="66" charset="0"/>
              </a:rPr>
              <a:t>Tip 3 – Mind maps</a:t>
            </a:r>
          </a:p>
        </p:txBody>
      </p:sp>
      <p:sp>
        <p:nvSpPr>
          <p:cNvPr id="3" name="Content Placeholder 2">
            <a:extLst>
              <a:ext uri="{FF2B5EF4-FFF2-40B4-BE49-F238E27FC236}">
                <a16:creationId xmlns:a16="http://schemas.microsoft.com/office/drawing/2014/main" id="{DF03DDB4-92D5-49CA-996D-111D450087F7}"/>
              </a:ext>
            </a:extLst>
          </p:cNvPr>
          <p:cNvSpPr>
            <a:spLocks noGrp="1"/>
          </p:cNvSpPr>
          <p:nvPr>
            <p:ph sz="half" idx="1"/>
          </p:nvPr>
        </p:nvSpPr>
        <p:spPr>
          <a:xfrm>
            <a:off x="373625" y="1690688"/>
            <a:ext cx="6288431" cy="4802187"/>
          </a:xfrm>
        </p:spPr>
        <p:txBody>
          <a:bodyPr>
            <a:normAutofit fontScale="70000" lnSpcReduction="20000"/>
          </a:bodyPr>
          <a:lstStyle/>
          <a:p>
            <a:pPr>
              <a:lnSpc>
                <a:spcPct val="170000"/>
              </a:lnSpc>
            </a:pPr>
            <a:r>
              <a:rPr lang="en-GB" dirty="0">
                <a:latin typeface="Comic Sans MS" panose="030F0702030302020204" pitchFamily="66" charset="0"/>
              </a:rPr>
              <a:t>Mind maps start with a blank piece of paper and the topic of your choice in the middle.</a:t>
            </a:r>
          </a:p>
          <a:p>
            <a:pPr>
              <a:lnSpc>
                <a:spcPct val="170000"/>
              </a:lnSpc>
            </a:pPr>
            <a:endParaRPr lang="en-GB" dirty="0">
              <a:latin typeface="Comic Sans MS" panose="030F0702030302020204" pitchFamily="66" charset="0"/>
            </a:endParaRPr>
          </a:p>
          <a:p>
            <a:pPr>
              <a:lnSpc>
                <a:spcPct val="170000"/>
              </a:lnSpc>
            </a:pPr>
            <a:r>
              <a:rPr lang="en-GB" dirty="0">
                <a:latin typeface="Comic Sans MS" panose="030F0702030302020204" pitchFamily="66" charset="0"/>
              </a:rPr>
              <a:t>Now write everything you can remember about that topic all around</a:t>
            </a:r>
          </a:p>
          <a:p>
            <a:pPr>
              <a:lnSpc>
                <a:spcPct val="170000"/>
              </a:lnSpc>
            </a:pPr>
            <a:r>
              <a:rPr lang="en-GB" dirty="0">
                <a:latin typeface="Comic Sans MS" panose="030F0702030302020204" pitchFamily="66" charset="0"/>
              </a:rPr>
              <a:t>You can draw pictures/diagrams to help</a:t>
            </a:r>
          </a:p>
          <a:p>
            <a:pPr>
              <a:lnSpc>
                <a:spcPct val="170000"/>
              </a:lnSpc>
            </a:pPr>
            <a:endParaRPr lang="en-GB" dirty="0">
              <a:latin typeface="Comic Sans MS" panose="030F0702030302020204" pitchFamily="66" charset="0"/>
            </a:endParaRPr>
          </a:p>
          <a:p>
            <a:pPr>
              <a:lnSpc>
                <a:spcPct val="170000"/>
              </a:lnSpc>
            </a:pPr>
            <a:r>
              <a:rPr lang="en-GB" dirty="0">
                <a:latin typeface="Comic Sans MS" panose="030F0702030302020204" pitchFamily="66" charset="0"/>
              </a:rPr>
              <a:t>Then look back at your notes/books and see if you can add anything extra on the page</a:t>
            </a:r>
          </a:p>
        </p:txBody>
      </p:sp>
      <p:pic>
        <p:nvPicPr>
          <p:cNvPr id="6" name="Content Placeholder 5">
            <a:extLst>
              <a:ext uri="{FF2B5EF4-FFF2-40B4-BE49-F238E27FC236}">
                <a16:creationId xmlns:a16="http://schemas.microsoft.com/office/drawing/2014/main" id="{F1C8E3A2-DD41-41DD-BEC7-4AA5C106D7A3}"/>
              </a:ext>
            </a:extLst>
          </p:cNvPr>
          <p:cNvPicPr>
            <a:picLocks noGrp="1" noChangeAspect="1"/>
          </p:cNvPicPr>
          <p:nvPr>
            <p:ph sz="half" idx="2"/>
          </p:nvPr>
        </p:nvPicPr>
        <p:blipFill>
          <a:blip r:embed="rId2"/>
          <a:stretch>
            <a:fillRect/>
          </a:stretch>
        </p:blipFill>
        <p:spPr>
          <a:xfrm rot="935142">
            <a:off x="6915062" y="1814825"/>
            <a:ext cx="4907705" cy="3420152"/>
          </a:xfrm>
          <a:prstGeom prst="rect">
            <a:avLst/>
          </a:prstGeom>
        </p:spPr>
      </p:pic>
    </p:spTree>
    <p:extLst>
      <p:ext uri="{BB962C8B-B14F-4D97-AF65-F5344CB8AC3E}">
        <p14:creationId xmlns:p14="http://schemas.microsoft.com/office/powerpoint/2010/main" val="2005044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23391-4F03-4071-A292-812952685173}"/>
              </a:ext>
            </a:extLst>
          </p:cNvPr>
          <p:cNvSpPr>
            <a:spLocks noGrp="1"/>
          </p:cNvSpPr>
          <p:nvPr>
            <p:ph type="title"/>
          </p:nvPr>
        </p:nvSpPr>
        <p:spPr/>
        <p:txBody>
          <a:bodyPr/>
          <a:lstStyle/>
          <a:p>
            <a:r>
              <a:rPr lang="en-GB" dirty="0">
                <a:latin typeface="Comic Sans MS" panose="030F0702030302020204" pitchFamily="66" charset="0"/>
              </a:rPr>
              <a:t>Tip 4 – cue cards</a:t>
            </a:r>
          </a:p>
        </p:txBody>
      </p:sp>
      <p:pic>
        <p:nvPicPr>
          <p:cNvPr id="5" name="Content Placeholder 4">
            <a:extLst>
              <a:ext uri="{FF2B5EF4-FFF2-40B4-BE49-F238E27FC236}">
                <a16:creationId xmlns:a16="http://schemas.microsoft.com/office/drawing/2014/main" id="{C80516E4-771F-45E4-B61E-0E54E0C78CD8}"/>
              </a:ext>
            </a:extLst>
          </p:cNvPr>
          <p:cNvPicPr>
            <a:picLocks noGrp="1" noChangeAspect="1"/>
          </p:cNvPicPr>
          <p:nvPr>
            <p:ph sz="half" idx="1"/>
          </p:nvPr>
        </p:nvPicPr>
        <p:blipFill>
          <a:blip r:embed="rId2"/>
          <a:stretch>
            <a:fillRect/>
          </a:stretch>
        </p:blipFill>
        <p:spPr>
          <a:xfrm rot="20953914">
            <a:off x="558800" y="2183845"/>
            <a:ext cx="5181600" cy="3457098"/>
          </a:xfrm>
          <a:prstGeom prst="rect">
            <a:avLst/>
          </a:prstGeom>
        </p:spPr>
      </p:pic>
      <p:sp>
        <p:nvSpPr>
          <p:cNvPr id="4" name="Content Placeholder 3">
            <a:extLst>
              <a:ext uri="{FF2B5EF4-FFF2-40B4-BE49-F238E27FC236}">
                <a16:creationId xmlns:a16="http://schemas.microsoft.com/office/drawing/2014/main" id="{1E5C79F7-66B3-4826-BBD6-337AD1D9A5A3}"/>
              </a:ext>
            </a:extLst>
          </p:cNvPr>
          <p:cNvSpPr>
            <a:spLocks noGrp="1"/>
          </p:cNvSpPr>
          <p:nvPr>
            <p:ph sz="half" idx="2"/>
          </p:nvPr>
        </p:nvSpPr>
        <p:spPr/>
        <p:txBody>
          <a:bodyPr>
            <a:normAutofit fontScale="92500" lnSpcReduction="10000"/>
          </a:bodyPr>
          <a:lstStyle/>
          <a:p>
            <a:r>
              <a:rPr lang="en-GB" dirty="0"/>
              <a:t>10x7cm pieces of card</a:t>
            </a:r>
          </a:p>
          <a:p>
            <a:endParaRPr lang="en-GB" dirty="0"/>
          </a:p>
          <a:p>
            <a:r>
              <a:rPr lang="en-GB" dirty="0"/>
              <a:t>Key word on one side</a:t>
            </a:r>
          </a:p>
          <a:p>
            <a:r>
              <a:rPr lang="en-GB" dirty="0"/>
              <a:t>Description/example/definition on the other</a:t>
            </a:r>
          </a:p>
          <a:p>
            <a:endParaRPr lang="en-GB" dirty="0"/>
          </a:p>
          <a:p>
            <a:r>
              <a:rPr lang="en-GB" dirty="0"/>
              <a:t>Test yourself</a:t>
            </a:r>
          </a:p>
          <a:p>
            <a:endParaRPr lang="en-GB" dirty="0"/>
          </a:p>
          <a:p>
            <a:r>
              <a:rPr lang="en-GB" dirty="0"/>
              <a:t>Quick, easy and small to carry around!</a:t>
            </a:r>
          </a:p>
        </p:txBody>
      </p:sp>
    </p:spTree>
    <p:extLst>
      <p:ext uri="{BB962C8B-B14F-4D97-AF65-F5344CB8AC3E}">
        <p14:creationId xmlns:p14="http://schemas.microsoft.com/office/powerpoint/2010/main" val="1947385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AF90-15B3-49F1-975F-B0546ABD5B04}"/>
              </a:ext>
            </a:extLst>
          </p:cNvPr>
          <p:cNvSpPr>
            <a:spLocks noGrp="1"/>
          </p:cNvSpPr>
          <p:nvPr>
            <p:ph type="title"/>
          </p:nvPr>
        </p:nvSpPr>
        <p:spPr/>
        <p:txBody>
          <a:bodyPr/>
          <a:lstStyle/>
          <a:p>
            <a:r>
              <a:rPr lang="en-GB" dirty="0">
                <a:latin typeface="Comic Sans MS" panose="030F0702030302020204" pitchFamily="66" charset="0"/>
              </a:rPr>
              <a:t>Tip 5 – set yourself small goals that you can achieve!</a:t>
            </a:r>
          </a:p>
        </p:txBody>
      </p:sp>
      <p:pic>
        <p:nvPicPr>
          <p:cNvPr id="6" name="Picture 5">
            <a:extLst>
              <a:ext uri="{FF2B5EF4-FFF2-40B4-BE49-F238E27FC236}">
                <a16:creationId xmlns:a16="http://schemas.microsoft.com/office/drawing/2014/main" id="{4E458E15-035A-497D-94D3-3286533AFD80}"/>
              </a:ext>
            </a:extLst>
          </p:cNvPr>
          <p:cNvPicPr>
            <a:picLocks noChangeAspect="1"/>
          </p:cNvPicPr>
          <p:nvPr/>
        </p:nvPicPr>
        <p:blipFill>
          <a:blip r:embed="rId2"/>
          <a:stretch>
            <a:fillRect/>
          </a:stretch>
        </p:blipFill>
        <p:spPr>
          <a:xfrm rot="1071636">
            <a:off x="1958928" y="4172973"/>
            <a:ext cx="3823211" cy="2150556"/>
          </a:xfrm>
          <a:prstGeom prst="rect">
            <a:avLst/>
          </a:prstGeom>
          <a:effectLst>
            <a:softEdge rad="127000"/>
          </a:effectLst>
        </p:spPr>
      </p:pic>
      <p:pic>
        <p:nvPicPr>
          <p:cNvPr id="5" name="Content Placeholder 4">
            <a:extLst>
              <a:ext uri="{FF2B5EF4-FFF2-40B4-BE49-F238E27FC236}">
                <a16:creationId xmlns:a16="http://schemas.microsoft.com/office/drawing/2014/main" id="{28F2ECD7-F0A1-421D-B5B7-88C56E13AE70}"/>
              </a:ext>
            </a:extLst>
          </p:cNvPr>
          <p:cNvPicPr>
            <a:picLocks noGrp="1" noChangeAspect="1"/>
          </p:cNvPicPr>
          <p:nvPr>
            <p:ph sz="half" idx="1"/>
          </p:nvPr>
        </p:nvPicPr>
        <p:blipFill>
          <a:blip r:embed="rId3"/>
          <a:stretch>
            <a:fillRect/>
          </a:stretch>
        </p:blipFill>
        <p:spPr>
          <a:xfrm rot="20699525">
            <a:off x="563419" y="2280085"/>
            <a:ext cx="3769868" cy="1972898"/>
          </a:xfrm>
          <a:prstGeom prst="rect">
            <a:avLst/>
          </a:prstGeom>
        </p:spPr>
      </p:pic>
      <p:sp>
        <p:nvSpPr>
          <p:cNvPr id="4" name="Content Placeholder 3">
            <a:extLst>
              <a:ext uri="{FF2B5EF4-FFF2-40B4-BE49-F238E27FC236}">
                <a16:creationId xmlns:a16="http://schemas.microsoft.com/office/drawing/2014/main" id="{8D56E58B-458E-4D49-8FDC-F47FC25B1E9A}"/>
              </a:ext>
            </a:extLst>
          </p:cNvPr>
          <p:cNvSpPr>
            <a:spLocks noGrp="1"/>
          </p:cNvSpPr>
          <p:nvPr>
            <p:ph sz="half" idx="2"/>
          </p:nvPr>
        </p:nvSpPr>
        <p:spPr>
          <a:xfrm>
            <a:off x="6172200" y="1485900"/>
            <a:ext cx="5647530" cy="5219699"/>
          </a:xfrm>
        </p:spPr>
        <p:txBody>
          <a:bodyPr>
            <a:normAutofit fontScale="70000" lnSpcReduction="20000"/>
          </a:bodyPr>
          <a:lstStyle/>
          <a:p>
            <a:r>
              <a:rPr lang="en-GB" dirty="0">
                <a:latin typeface="Comic Sans MS" panose="030F0702030302020204" pitchFamily="66" charset="0"/>
              </a:rPr>
              <a:t>Each week start with setting yourself 3 or 4 goals on what you want to achieve.</a:t>
            </a:r>
          </a:p>
          <a:p>
            <a:endParaRPr lang="en-GB" dirty="0">
              <a:latin typeface="Comic Sans MS" panose="030F0702030302020204" pitchFamily="66" charset="0"/>
            </a:endParaRPr>
          </a:p>
          <a:p>
            <a:r>
              <a:rPr lang="en-GB" dirty="0">
                <a:latin typeface="Comic Sans MS" panose="030F0702030302020204" pitchFamily="66" charset="0"/>
              </a:rPr>
              <a:t>Example…</a:t>
            </a:r>
          </a:p>
          <a:p>
            <a:pPr marL="514350" indent="-514350">
              <a:buAutoNum type="arabicPeriod"/>
            </a:pPr>
            <a:r>
              <a:rPr lang="en-GB" dirty="0">
                <a:latin typeface="Comic Sans MS" panose="030F0702030302020204" pitchFamily="66" charset="0"/>
              </a:rPr>
              <a:t>I’m going to complete 1 mind map for history</a:t>
            </a:r>
          </a:p>
          <a:p>
            <a:pPr marL="514350" indent="-514350">
              <a:buAutoNum type="arabicPeriod"/>
            </a:pPr>
            <a:r>
              <a:rPr lang="en-GB" dirty="0">
                <a:latin typeface="Comic Sans MS" panose="030F0702030302020204" pitchFamily="66" charset="0"/>
              </a:rPr>
              <a:t>I’m going to read my English book every night for 15 minutes</a:t>
            </a:r>
          </a:p>
          <a:p>
            <a:pPr marL="514350" indent="-514350">
              <a:buAutoNum type="arabicPeriod"/>
            </a:pPr>
            <a:r>
              <a:rPr lang="en-GB" dirty="0">
                <a:latin typeface="Comic Sans MS" panose="030F0702030302020204" pitchFamily="66" charset="0"/>
              </a:rPr>
              <a:t>I’m going to practice my maths for 20minutes on Monday, Wednesday and Friday</a:t>
            </a:r>
          </a:p>
          <a:p>
            <a:pPr marL="514350" indent="-514350">
              <a:buAutoNum type="arabicPeriod"/>
            </a:pPr>
            <a:r>
              <a:rPr lang="en-GB" dirty="0">
                <a:latin typeface="Comic Sans MS" panose="030F0702030302020204" pitchFamily="66" charset="0"/>
              </a:rPr>
              <a:t>I’m going to complete my homework each night as part of my revision</a:t>
            </a:r>
          </a:p>
          <a:p>
            <a:pPr marL="514350" indent="-514350">
              <a:buAutoNum type="arabicPeriod"/>
            </a:pPr>
            <a:endParaRPr lang="en-GB" dirty="0">
              <a:latin typeface="Comic Sans MS" panose="030F0702030302020204" pitchFamily="66" charset="0"/>
            </a:endParaRPr>
          </a:p>
          <a:p>
            <a:pPr marL="0" indent="0" algn="ctr">
              <a:lnSpc>
                <a:spcPct val="170000"/>
              </a:lnSpc>
              <a:buNone/>
            </a:pPr>
            <a:r>
              <a:rPr lang="en-GB" b="1" u="sng" dirty="0">
                <a:latin typeface="Comic Sans MS" panose="030F0702030302020204" pitchFamily="66" charset="0"/>
              </a:rPr>
              <a:t>The main thing is to keep it realistic and manageable for YOU!</a:t>
            </a:r>
          </a:p>
        </p:txBody>
      </p:sp>
    </p:spTree>
    <p:extLst>
      <p:ext uri="{BB962C8B-B14F-4D97-AF65-F5344CB8AC3E}">
        <p14:creationId xmlns:p14="http://schemas.microsoft.com/office/powerpoint/2010/main" val="3819712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51959-A651-442E-BE67-20900BC445C0}"/>
              </a:ext>
            </a:extLst>
          </p:cNvPr>
          <p:cNvSpPr>
            <a:spLocks noGrp="1"/>
          </p:cNvSpPr>
          <p:nvPr>
            <p:ph type="title"/>
          </p:nvPr>
        </p:nvSpPr>
        <p:spPr/>
        <p:txBody>
          <a:bodyPr/>
          <a:lstStyle/>
          <a:p>
            <a:r>
              <a:rPr lang="en-GB" dirty="0">
                <a:latin typeface="Comic Sans MS" panose="030F0702030302020204" pitchFamily="66" charset="0"/>
              </a:rPr>
              <a:t>Tip 6 – create a revision timetable</a:t>
            </a:r>
          </a:p>
        </p:txBody>
      </p:sp>
      <p:graphicFrame>
        <p:nvGraphicFramePr>
          <p:cNvPr id="5" name="Content Placeholder 4">
            <a:extLst>
              <a:ext uri="{FF2B5EF4-FFF2-40B4-BE49-F238E27FC236}">
                <a16:creationId xmlns:a16="http://schemas.microsoft.com/office/drawing/2014/main" id="{3168EDDE-BC5E-49A6-96A6-A783DC54ED04}"/>
              </a:ext>
            </a:extLst>
          </p:cNvPr>
          <p:cNvGraphicFramePr>
            <a:graphicFrameLocks noGrp="1"/>
          </p:cNvGraphicFramePr>
          <p:nvPr>
            <p:ph sz="half" idx="1"/>
            <p:extLst>
              <p:ext uri="{D42A27DB-BD31-4B8C-83A1-F6EECF244321}">
                <p14:modId xmlns:p14="http://schemas.microsoft.com/office/powerpoint/2010/main" val="1337562530"/>
              </p:ext>
            </p:extLst>
          </p:nvPr>
        </p:nvGraphicFramePr>
        <p:xfrm>
          <a:off x="444500" y="1825624"/>
          <a:ext cx="5689608" cy="4410608"/>
        </p:xfrm>
        <a:graphic>
          <a:graphicData uri="http://schemas.openxmlformats.org/drawingml/2006/table">
            <a:tbl>
              <a:tblPr firstRow="1" bandRow="1">
                <a:tableStyleId>{5C22544A-7EE6-4342-B048-85BDC9FD1C3A}</a:tableStyleId>
              </a:tblPr>
              <a:tblGrid>
                <a:gridCol w="711201">
                  <a:extLst>
                    <a:ext uri="{9D8B030D-6E8A-4147-A177-3AD203B41FA5}">
                      <a16:colId xmlns:a16="http://schemas.microsoft.com/office/drawing/2014/main" val="2508971669"/>
                    </a:ext>
                  </a:extLst>
                </a:gridCol>
                <a:gridCol w="711201">
                  <a:extLst>
                    <a:ext uri="{9D8B030D-6E8A-4147-A177-3AD203B41FA5}">
                      <a16:colId xmlns:a16="http://schemas.microsoft.com/office/drawing/2014/main" val="2651197260"/>
                    </a:ext>
                  </a:extLst>
                </a:gridCol>
                <a:gridCol w="711201">
                  <a:extLst>
                    <a:ext uri="{9D8B030D-6E8A-4147-A177-3AD203B41FA5}">
                      <a16:colId xmlns:a16="http://schemas.microsoft.com/office/drawing/2014/main" val="1449731835"/>
                    </a:ext>
                  </a:extLst>
                </a:gridCol>
                <a:gridCol w="711201">
                  <a:extLst>
                    <a:ext uri="{9D8B030D-6E8A-4147-A177-3AD203B41FA5}">
                      <a16:colId xmlns:a16="http://schemas.microsoft.com/office/drawing/2014/main" val="2291079284"/>
                    </a:ext>
                  </a:extLst>
                </a:gridCol>
                <a:gridCol w="711201">
                  <a:extLst>
                    <a:ext uri="{9D8B030D-6E8A-4147-A177-3AD203B41FA5}">
                      <a16:colId xmlns:a16="http://schemas.microsoft.com/office/drawing/2014/main" val="1193212754"/>
                    </a:ext>
                  </a:extLst>
                </a:gridCol>
                <a:gridCol w="711201">
                  <a:extLst>
                    <a:ext uri="{9D8B030D-6E8A-4147-A177-3AD203B41FA5}">
                      <a16:colId xmlns:a16="http://schemas.microsoft.com/office/drawing/2014/main" val="4031442666"/>
                    </a:ext>
                  </a:extLst>
                </a:gridCol>
                <a:gridCol w="711201">
                  <a:extLst>
                    <a:ext uri="{9D8B030D-6E8A-4147-A177-3AD203B41FA5}">
                      <a16:colId xmlns:a16="http://schemas.microsoft.com/office/drawing/2014/main" val="1881956991"/>
                    </a:ext>
                  </a:extLst>
                </a:gridCol>
                <a:gridCol w="711201">
                  <a:extLst>
                    <a:ext uri="{9D8B030D-6E8A-4147-A177-3AD203B41FA5}">
                      <a16:colId xmlns:a16="http://schemas.microsoft.com/office/drawing/2014/main" val="3572653909"/>
                    </a:ext>
                  </a:extLst>
                </a:gridCol>
              </a:tblGrid>
              <a:tr h="612776">
                <a:tc>
                  <a:txBody>
                    <a:bodyPr/>
                    <a:lstStyle/>
                    <a:p>
                      <a:endParaRPr lang="en-GB" dirty="0"/>
                    </a:p>
                  </a:txBody>
                  <a:tcPr/>
                </a:tc>
                <a:tc>
                  <a:txBody>
                    <a:bodyPr/>
                    <a:lstStyle/>
                    <a:p>
                      <a:r>
                        <a:rPr lang="en-GB" dirty="0"/>
                        <a:t>Mon</a:t>
                      </a:r>
                    </a:p>
                  </a:txBody>
                  <a:tcPr/>
                </a:tc>
                <a:tc>
                  <a:txBody>
                    <a:bodyPr/>
                    <a:lstStyle/>
                    <a:p>
                      <a:r>
                        <a:rPr lang="en-GB" dirty="0"/>
                        <a:t>Tues</a:t>
                      </a:r>
                    </a:p>
                  </a:txBody>
                  <a:tcPr/>
                </a:tc>
                <a:tc>
                  <a:txBody>
                    <a:bodyPr/>
                    <a:lstStyle/>
                    <a:p>
                      <a:r>
                        <a:rPr lang="en-GB" dirty="0"/>
                        <a:t>Wed</a:t>
                      </a:r>
                    </a:p>
                  </a:txBody>
                  <a:tcPr/>
                </a:tc>
                <a:tc>
                  <a:txBody>
                    <a:bodyPr/>
                    <a:lstStyle/>
                    <a:p>
                      <a:r>
                        <a:rPr lang="en-GB" dirty="0"/>
                        <a:t>Thurs</a:t>
                      </a:r>
                    </a:p>
                  </a:txBody>
                  <a:tcPr/>
                </a:tc>
                <a:tc>
                  <a:txBody>
                    <a:bodyPr/>
                    <a:lstStyle/>
                    <a:p>
                      <a:r>
                        <a:rPr lang="en-GB" dirty="0"/>
                        <a:t>Fri</a:t>
                      </a:r>
                    </a:p>
                  </a:txBody>
                  <a:tcPr/>
                </a:tc>
                <a:tc>
                  <a:txBody>
                    <a:bodyPr/>
                    <a:lstStyle/>
                    <a:p>
                      <a:r>
                        <a:rPr lang="en-GB" dirty="0"/>
                        <a:t>Sat</a:t>
                      </a:r>
                    </a:p>
                  </a:txBody>
                  <a:tcPr/>
                </a:tc>
                <a:tc>
                  <a:txBody>
                    <a:bodyPr/>
                    <a:lstStyle/>
                    <a:p>
                      <a:r>
                        <a:rPr lang="en-GB" dirty="0"/>
                        <a:t>Sun</a:t>
                      </a:r>
                    </a:p>
                  </a:txBody>
                  <a:tcPr/>
                </a:tc>
                <a:extLst>
                  <a:ext uri="{0D108BD9-81ED-4DB2-BD59-A6C34878D82A}">
                    <a16:rowId xmlns:a16="http://schemas.microsoft.com/office/drawing/2014/main" val="318505501"/>
                  </a:ext>
                </a:extLst>
              </a:tr>
              <a:tr h="583698">
                <a:tc>
                  <a:txBody>
                    <a:bodyPr/>
                    <a:lstStyle/>
                    <a:p>
                      <a:r>
                        <a:rPr lang="en-GB" sz="1400" dirty="0"/>
                        <a:t>30mins</a:t>
                      </a:r>
                    </a:p>
                  </a:txBody>
                  <a:tcPr/>
                </a:tc>
                <a:tc>
                  <a:txBody>
                    <a:bodyPr/>
                    <a:lstStyle/>
                    <a:p>
                      <a:r>
                        <a:rPr lang="en-GB" sz="1400" dirty="0"/>
                        <a:t>Maths</a:t>
                      </a:r>
                    </a:p>
                  </a:txBody>
                  <a:tcPr/>
                </a:tc>
                <a:tc>
                  <a:txBody>
                    <a:bodyPr/>
                    <a:lstStyle/>
                    <a:p>
                      <a:r>
                        <a:rPr lang="en-GB" sz="1400" dirty="0"/>
                        <a:t>History</a:t>
                      </a:r>
                    </a:p>
                    <a:p>
                      <a:r>
                        <a:rPr lang="en-GB" sz="1400" dirty="0"/>
                        <a:t>Mind map</a:t>
                      </a:r>
                    </a:p>
                  </a:txBody>
                  <a:tcPr/>
                </a:tc>
                <a:tc>
                  <a:txBody>
                    <a:bodyPr/>
                    <a:lstStyle/>
                    <a:p>
                      <a:r>
                        <a:rPr lang="en-GB" sz="1200" dirty="0"/>
                        <a:t>Science cue cards</a:t>
                      </a:r>
                    </a:p>
                  </a:txBody>
                  <a:tcPr/>
                </a:tc>
                <a:tc>
                  <a:txBody>
                    <a:bodyPr/>
                    <a:lstStyle/>
                    <a:p>
                      <a:r>
                        <a:rPr lang="en-GB" sz="1400" dirty="0"/>
                        <a:t>French cue cards</a:t>
                      </a:r>
                    </a:p>
                  </a:txBody>
                  <a:tcPr/>
                </a:tc>
                <a:tc>
                  <a:txBody>
                    <a:bodyPr/>
                    <a:lstStyle/>
                    <a:p>
                      <a:r>
                        <a:rPr lang="en-GB" sz="1400" dirty="0"/>
                        <a:t>Music </a:t>
                      </a:r>
                    </a:p>
                  </a:txBody>
                  <a:tcPr/>
                </a:tc>
                <a:tc>
                  <a:txBody>
                    <a:bodyPr/>
                    <a:lstStyle/>
                    <a:p>
                      <a:r>
                        <a:rPr lang="en-GB" sz="1400" dirty="0"/>
                        <a:t>Maths</a:t>
                      </a:r>
                    </a:p>
                  </a:txBody>
                  <a:tcPr/>
                </a:tc>
                <a:tc>
                  <a:txBody>
                    <a:bodyPr/>
                    <a:lstStyle/>
                    <a:p>
                      <a:r>
                        <a:rPr lang="en-GB" sz="1400" dirty="0" err="1"/>
                        <a:t>Geog</a:t>
                      </a:r>
                      <a:endParaRPr lang="en-GB" sz="1400" dirty="0"/>
                    </a:p>
                  </a:txBody>
                  <a:tcPr/>
                </a:tc>
                <a:extLst>
                  <a:ext uri="{0D108BD9-81ED-4DB2-BD59-A6C34878D82A}">
                    <a16:rowId xmlns:a16="http://schemas.microsoft.com/office/drawing/2014/main" val="1140627136"/>
                  </a:ext>
                </a:extLst>
              </a:tr>
              <a:tr h="583698">
                <a:tc>
                  <a:txBody>
                    <a:bodyPr/>
                    <a:lstStyle/>
                    <a:p>
                      <a:r>
                        <a:rPr lang="en-GB" sz="1400" dirty="0"/>
                        <a:t>10mins</a:t>
                      </a:r>
                    </a:p>
                  </a:txBody>
                  <a:tcPr/>
                </a:tc>
                <a:tc>
                  <a:txBody>
                    <a:bodyPr/>
                    <a:lstStyle/>
                    <a:p>
                      <a:pPr algn="ctr"/>
                      <a:r>
                        <a:rPr lang="en-GB" sz="1200" dirty="0"/>
                        <a:t>B</a:t>
                      </a:r>
                    </a:p>
                  </a:txBody>
                  <a:tcPr/>
                </a:tc>
                <a:tc>
                  <a:txBody>
                    <a:bodyPr/>
                    <a:lstStyle/>
                    <a:p>
                      <a:pPr algn="ctr"/>
                      <a:r>
                        <a:rPr lang="en-GB" sz="1200" dirty="0"/>
                        <a:t>R</a:t>
                      </a:r>
                    </a:p>
                  </a:txBody>
                  <a:tcPr/>
                </a:tc>
                <a:tc>
                  <a:txBody>
                    <a:bodyPr/>
                    <a:lstStyle/>
                    <a:p>
                      <a:pPr algn="ctr"/>
                      <a:r>
                        <a:rPr lang="en-GB" sz="1200" dirty="0"/>
                        <a:t>E</a:t>
                      </a:r>
                    </a:p>
                  </a:txBody>
                  <a:tcPr/>
                </a:tc>
                <a:tc>
                  <a:txBody>
                    <a:bodyPr/>
                    <a:lstStyle/>
                    <a:p>
                      <a:pPr algn="ctr"/>
                      <a:r>
                        <a:rPr lang="en-GB" sz="1200" dirty="0"/>
                        <a:t>A</a:t>
                      </a:r>
                    </a:p>
                  </a:txBody>
                  <a:tcPr/>
                </a:tc>
                <a:tc>
                  <a:txBody>
                    <a:bodyPr/>
                    <a:lstStyle/>
                    <a:p>
                      <a:pPr algn="ctr"/>
                      <a:r>
                        <a:rPr lang="en-GB" sz="1200" dirty="0"/>
                        <a:t>K</a:t>
                      </a:r>
                    </a:p>
                  </a:txBody>
                  <a:tcPr/>
                </a:tc>
                <a:tc>
                  <a:txBody>
                    <a:bodyPr/>
                    <a:lstStyle/>
                    <a:p>
                      <a:pPr algn="ctr"/>
                      <a:endParaRPr lang="en-GB" sz="1200" dirty="0"/>
                    </a:p>
                  </a:txBody>
                  <a:tcPr/>
                </a:tc>
                <a:tc>
                  <a:txBody>
                    <a:bodyPr/>
                    <a:lstStyle/>
                    <a:p>
                      <a:pPr algn="ctr"/>
                      <a:endParaRPr lang="en-GB" sz="1200" dirty="0"/>
                    </a:p>
                  </a:txBody>
                  <a:tcPr/>
                </a:tc>
                <a:extLst>
                  <a:ext uri="{0D108BD9-81ED-4DB2-BD59-A6C34878D82A}">
                    <a16:rowId xmlns:a16="http://schemas.microsoft.com/office/drawing/2014/main" val="1603423526"/>
                  </a:ext>
                </a:extLst>
              </a:tr>
              <a:tr h="583698">
                <a:tc>
                  <a:txBody>
                    <a:bodyPr/>
                    <a:lstStyle/>
                    <a:p>
                      <a:r>
                        <a:rPr lang="en-GB" sz="1400" dirty="0"/>
                        <a:t>30mins</a:t>
                      </a:r>
                    </a:p>
                  </a:txBody>
                  <a:tcPr/>
                </a:tc>
                <a:tc>
                  <a:txBody>
                    <a:bodyPr/>
                    <a:lstStyle/>
                    <a:p>
                      <a:r>
                        <a:rPr lang="en-GB" sz="1400" dirty="0"/>
                        <a:t>English</a:t>
                      </a:r>
                    </a:p>
                  </a:txBody>
                  <a:tcPr/>
                </a:tc>
                <a:tc>
                  <a:txBody>
                    <a:bodyPr/>
                    <a:lstStyle/>
                    <a:p>
                      <a:r>
                        <a:rPr lang="en-GB" sz="1400" dirty="0" err="1"/>
                        <a:t>Geog</a:t>
                      </a:r>
                      <a:endParaRPr lang="en-GB" sz="1400" dirty="0"/>
                    </a:p>
                  </a:txBody>
                  <a:tcPr/>
                </a:tc>
                <a:tc>
                  <a:txBody>
                    <a:bodyPr/>
                    <a:lstStyle/>
                    <a:p>
                      <a:r>
                        <a:rPr lang="en-GB" sz="1400" dirty="0"/>
                        <a:t>RS</a:t>
                      </a:r>
                    </a:p>
                  </a:txBody>
                  <a:tcPr/>
                </a:tc>
                <a:tc>
                  <a:txBody>
                    <a:bodyPr/>
                    <a:lstStyle/>
                    <a:p>
                      <a:r>
                        <a:rPr lang="en-GB" sz="1400" dirty="0"/>
                        <a:t>PD mind map</a:t>
                      </a:r>
                    </a:p>
                  </a:txBody>
                  <a:tcPr/>
                </a:tc>
                <a:tc>
                  <a:txBody>
                    <a:bodyPr/>
                    <a:lstStyle/>
                    <a:p>
                      <a:r>
                        <a:rPr lang="en-GB" sz="1400" dirty="0"/>
                        <a:t>ICT</a:t>
                      </a:r>
                    </a:p>
                  </a:txBody>
                  <a:tcPr/>
                </a:tc>
                <a:tc>
                  <a:txBody>
                    <a:bodyPr/>
                    <a:lstStyle/>
                    <a:p>
                      <a:r>
                        <a:rPr lang="en-GB" sz="1400" dirty="0"/>
                        <a:t>English</a:t>
                      </a:r>
                    </a:p>
                  </a:txBody>
                  <a:tcPr/>
                </a:tc>
                <a:tc>
                  <a:txBody>
                    <a:bodyPr/>
                    <a:lstStyle/>
                    <a:p>
                      <a:r>
                        <a:rPr lang="en-GB" sz="1400" dirty="0"/>
                        <a:t>Sci</a:t>
                      </a:r>
                    </a:p>
                  </a:txBody>
                  <a:tcPr/>
                </a:tc>
                <a:extLst>
                  <a:ext uri="{0D108BD9-81ED-4DB2-BD59-A6C34878D82A}">
                    <a16:rowId xmlns:a16="http://schemas.microsoft.com/office/drawing/2014/main" val="270538893"/>
                  </a:ext>
                </a:extLst>
              </a:tr>
              <a:tr h="583698">
                <a:tc>
                  <a:txBody>
                    <a:bodyPr/>
                    <a:lstStyle/>
                    <a:p>
                      <a:r>
                        <a:rPr lang="en-GB" sz="1400" dirty="0"/>
                        <a:t>10mins</a:t>
                      </a:r>
                    </a:p>
                  </a:txBody>
                  <a:tcPr/>
                </a:tc>
                <a:tc>
                  <a:txBody>
                    <a:bodyPr/>
                    <a:lstStyle/>
                    <a:p>
                      <a:pPr algn="ctr"/>
                      <a:r>
                        <a:rPr lang="en-GB" sz="1200" dirty="0"/>
                        <a:t>B</a:t>
                      </a:r>
                    </a:p>
                  </a:txBody>
                  <a:tcPr/>
                </a:tc>
                <a:tc>
                  <a:txBody>
                    <a:bodyPr/>
                    <a:lstStyle/>
                    <a:p>
                      <a:pPr algn="ctr"/>
                      <a:r>
                        <a:rPr lang="en-GB" sz="1200" dirty="0"/>
                        <a:t>R</a:t>
                      </a:r>
                    </a:p>
                  </a:txBody>
                  <a:tcPr/>
                </a:tc>
                <a:tc>
                  <a:txBody>
                    <a:bodyPr/>
                    <a:lstStyle/>
                    <a:p>
                      <a:pPr algn="ctr"/>
                      <a:r>
                        <a:rPr lang="en-GB" sz="1200" dirty="0"/>
                        <a:t>E</a:t>
                      </a:r>
                    </a:p>
                  </a:txBody>
                  <a:tcPr/>
                </a:tc>
                <a:tc>
                  <a:txBody>
                    <a:bodyPr/>
                    <a:lstStyle/>
                    <a:p>
                      <a:pPr algn="ctr"/>
                      <a:r>
                        <a:rPr lang="en-GB" sz="1200" dirty="0"/>
                        <a:t>A</a:t>
                      </a:r>
                    </a:p>
                  </a:txBody>
                  <a:tcPr/>
                </a:tc>
                <a:tc>
                  <a:txBody>
                    <a:bodyPr/>
                    <a:lstStyle/>
                    <a:p>
                      <a:pPr algn="ctr"/>
                      <a:r>
                        <a:rPr lang="en-GB" sz="1200" dirty="0"/>
                        <a:t>K</a:t>
                      </a:r>
                    </a:p>
                  </a:txBody>
                  <a:tcPr/>
                </a:tc>
                <a:tc>
                  <a:txBody>
                    <a:bodyPr/>
                    <a:lstStyle/>
                    <a:p>
                      <a:endParaRPr lang="en-GB" sz="1400" dirty="0"/>
                    </a:p>
                  </a:txBody>
                  <a:tcPr/>
                </a:tc>
                <a:tc>
                  <a:txBody>
                    <a:bodyPr/>
                    <a:lstStyle/>
                    <a:p>
                      <a:endParaRPr lang="en-GB" sz="1400" dirty="0"/>
                    </a:p>
                  </a:txBody>
                  <a:tcPr/>
                </a:tc>
                <a:extLst>
                  <a:ext uri="{0D108BD9-81ED-4DB2-BD59-A6C34878D82A}">
                    <a16:rowId xmlns:a16="http://schemas.microsoft.com/office/drawing/2014/main" val="3674482336"/>
                  </a:ext>
                </a:extLst>
              </a:tr>
              <a:tr h="583698">
                <a:tc>
                  <a:txBody>
                    <a:bodyPr/>
                    <a:lstStyle/>
                    <a:p>
                      <a:r>
                        <a:rPr lang="en-GB" sz="1200" dirty="0"/>
                        <a:t>Test yourself </a:t>
                      </a:r>
                    </a:p>
                  </a:txBody>
                  <a:tcPr/>
                </a:tc>
                <a:tc>
                  <a:txBody>
                    <a:bodyPr/>
                    <a:lstStyle/>
                    <a:p>
                      <a:endParaRPr lang="en-GB" sz="1400" dirty="0"/>
                    </a:p>
                  </a:txBody>
                  <a:tcPr/>
                </a:tc>
                <a:tc>
                  <a:txBody>
                    <a:bodyPr/>
                    <a:lstStyle/>
                    <a:p>
                      <a:endParaRPr lang="en-GB" sz="1400" dirty="0"/>
                    </a:p>
                  </a:txBody>
                  <a:tcPr/>
                </a:tc>
                <a:tc>
                  <a:txBody>
                    <a:bodyPr/>
                    <a:lstStyle/>
                    <a:p>
                      <a:endParaRPr lang="en-GB" sz="1400"/>
                    </a:p>
                  </a:txBody>
                  <a:tcPr/>
                </a:tc>
                <a:tc>
                  <a:txBody>
                    <a:bodyPr/>
                    <a:lstStyle/>
                    <a:p>
                      <a:endParaRPr lang="en-GB" sz="1400"/>
                    </a:p>
                  </a:txBody>
                  <a:tcPr/>
                </a:tc>
                <a:tc>
                  <a:txBody>
                    <a:bodyPr/>
                    <a:lstStyle/>
                    <a:p>
                      <a:endParaRPr lang="en-GB" sz="1400" dirty="0"/>
                    </a:p>
                  </a:txBody>
                  <a:tcPr/>
                </a:tc>
                <a:tc>
                  <a:txBody>
                    <a:bodyPr/>
                    <a:lstStyle/>
                    <a:p>
                      <a:r>
                        <a:rPr lang="en-GB" sz="1400" dirty="0"/>
                        <a:t>French</a:t>
                      </a:r>
                    </a:p>
                  </a:txBody>
                  <a:tcPr/>
                </a:tc>
                <a:tc>
                  <a:txBody>
                    <a:bodyPr/>
                    <a:lstStyle/>
                    <a:p>
                      <a:r>
                        <a:rPr lang="en-GB" sz="1400" dirty="0" err="1"/>
                        <a:t>Geog</a:t>
                      </a:r>
                      <a:endParaRPr lang="en-GB" sz="1400" dirty="0"/>
                    </a:p>
                  </a:txBody>
                  <a:tcPr/>
                </a:tc>
                <a:extLst>
                  <a:ext uri="{0D108BD9-81ED-4DB2-BD59-A6C34878D82A}">
                    <a16:rowId xmlns:a16="http://schemas.microsoft.com/office/drawing/2014/main" val="926874043"/>
                  </a:ext>
                </a:extLst>
              </a:tr>
              <a:tr h="583698">
                <a:tc>
                  <a:txBody>
                    <a:bodyPr/>
                    <a:lstStyle/>
                    <a:p>
                      <a:r>
                        <a:rPr lang="en-GB" sz="1100" dirty="0"/>
                        <a:t>Other activities</a:t>
                      </a:r>
                    </a:p>
                  </a:txBody>
                  <a:tcPr/>
                </a:tc>
                <a:tc>
                  <a:txBody>
                    <a:bodyPr/>
                    <a:lstStyle/>
                    <a:p>
                      <a:r>
                        <a:rPr lang="en-GB" sz="1400" dirty="0"/>
                        <a:t>Netball</a:t>
                      </a:r>
                    </a:p>
                  </a:txBody>
                  <a:tcPr/>
                </a:tc>
                <a:tc>
                  <a:txBody>
                    <a:bodyPr/>
                    <a:lstStyle/>
                    <a:p>
                      <a:endParaRPr lang="en-GB" sz="1400" dirty="0"/>
                    </a:p>
                  </a:txBody>
                  <a:tcPr/>
                </a:tc>
                <a:tc>
                  <a:txBody>
                    <a:bodyPr/>
                    <a:lstStyle/>
                    <a:p>
                      <a:r>
                        <a:rPr lang="en-GB" sz="1400" dirty="0"/>
                        <a:t>Dance</a:t>
                      </a:r>
                    </a:p>
                  </a:txBody>
                  <a:tcPr/>
                </a:tc>
                <a:tc>
                  <a:txBody>
                    <a:bodyPr/>
                    <a:lstStyle/>
                    <a:p>
                      <a:endParaRPr lang="en-GB" sz="1400" dirty="0"/>
                    </a:p>
                  </a:txBody>
                  <a:tcPr/>
                </a:tc>
                <a:tc>
                  <a:txBody>
                    <a:bodyPr/>
                    <a:lstStyle/>
                    <a:p>
                      <a:endParaRPr lang="en-GB" sz="1400" dirty="0"/>
                    </a:p>
                  </a:txBody>
                  <a:tcPr/>
                </a:tc>
                <a:tc>
                  <a:txBody>
                    <a:bodyPr/>
                    <a:lstStyle/>
                    <a:p>
                      <a:r>
                        <a:rPr lang="en-GB" sz="1400" dirty="0"/>
                        <a:t>See my friends</a:t>
                      </a:r>
                    </a:p>
                  </a:txBody>
                  <a:tcPr/>
                </a:tc>
                <a:tc>
                  <a:txBody>
                    <a:bodyPr/>
                    <a:lstStyle/>
                    <a:p>
                      <a:endParaRPr lang="en-GB" sz="1400" dirty="0"/>
                    </a:p>
                  </a:txBody>
                  <a:tcPr/>
                </a:tc>
                <a:extLst>
                  <a:ext uri="{0D108BD9-81ED-4DB2-BD59-A6C34878D82A}">
                    <a16:rowId xmlns:a16="http://schemas.microsoft.com/office/drawing/2014/main" val="3514115366"/>
                  </a:ext>
                </a:extLst>
              </a:tr>
            </a:tbl>
          </a:graphicData>
        </a:graphic>
      </p:graphicFrame>
      <p:sp>
        <p:nvSpPr>
          <p:cNvPr id="4" name="Content Placeholder 3">
            <a:extLst>
              <a:ext uri="{FF2B5EF4-FFF2-40B4-BE49-F238E27FC236}">
                <a16:creationId xmlns:a16="http://schemas.microsoft.com/office/drawing/2014/main" id="{89A76A3C-2283-4A63-BD9A-DD1EC9FFC815}"/>
              </a:ext>
            </a:extLst>
          </p:cNvPr>
          <p:cNvSpPr>
            <a:spLocks noGrp="1"/>
          </p:cNvSpPr>
          <p:nvPr>
            <p:ph sz="half" idx="2"/>
          </p:nvPr>
        </p:nvSpPr>
        <p:spPr>
          <a:xfrm>
            <a:off x="6172200" y="1825624"/>
            <a:ext cx="5181600" cy="4816475"/>
          </a:xfrm>
        </p:spPr>
        <p:txBody>
          <a:bodyPr>
            <a:normAutofit lnSpcReduction="10000"/>
          </a:bodyPr>
          <a:lstStyle/>
          <a:p>
            <a:r>
              <a:rPr lang="en-GB" dirty="0">
                <a:latin typeface="Comic Sans MS" panose="030F0702030302020204" pitchFamily="66" charset="0"/>
              </a:rPr>
              <a:t>Create a table</a:t>
            </a:r>
          </a:p>
          <a:p>
            <a:r>
              <a:rPr lang="en-GB" dirty="0">
                <a:latin typeface="Comic Sans MS" panose="030F0702030302020204" pitchFamily="66" charset="0"/>
              </a:rPr>
              <a:t>Keep it realistic and manageable as you will also have other activities.</a:t>
            </a:r>
          </a:p>
          <a:p>
            <a:pPr marL="0" indent="0">
              <a:buNone/>
            </a:pPr>
            <a:r>
              <a:rPr lang="en-GB" dirty="0">
                <a:latin typeface="Comic Sans MS" panose="030F0702030302020204" pitchFamily="66" charset="0"/>
              </a:rPr>
              <a:t>Things to include…</a:t>
            </a:r>
          </a:p>
          <a:p>
            <a:r>
              <a:rPr lang="en-GB" dirty="0">
                <a:latin typeface="Comic Sans MS" panose="030F0702030302020204" pitchFamily="66" charset="0"/>
              </a:rPr>
              <a:t>Breaks</a:t>
            </a:r>
          </a:p>
          <a:p>
            <a:r>
              <a:rPr lang="en-GB" dirty="0">
                <a:latin typeface="Comic Sans MS" panose="030F0702030302020204" pitchFamily="66" charset="0"/>
              </a:rPr>
              <a:t>Testing </a:t>
            </a:r>
          </a:p>
          <a:p>
            <a:r>
              <a:rPr lang="en-GB" dirty="0">
                <a:latin typeface="Comic Sans MS" panose="030F0702030302020204" pitchFamily="66" charset="0"/>
              </a:rPr>
              <a:t>Different revision ideas</a:t>
            </a:r>
          </a:p>
          <a:p>
            <a:r>
              <a:rPr lang="en-GB" dirty="0">
                <a:latin typeface="Comic Sans MS" panose="030F0702030302020204" pitchFamily="66" charset="0"/>
              </a:rPr>
              <a:t>All subjects</a:t>
            </a:r>
          </a:p>
          <a:p>
            <a:r>
              <a:rPr lang="en-GB" dirty="0">
                <a:latin typeface="Comic Sans MS" panose="030F0702030302020204" pitchFamily="66" charset="0"/>
              </a:rPr>
              <a:t>Other activities</a:t>
            </a:r>
          </a:p>
          <a:p>
            <a:endParaRPr lang="en-GB" dirty="0"/>
          </a:p>
        </p:txBody>
      </p:sp>
    </p:spTree>
    <p:extLst>
      <p:ext uri="{BB962C8B-B14F-4D97-AF65-F5344CB8AC3E}">
        <p14:creationId xmlns:p14="http://schemas.microsoft.com/office/powerpoint/2010/main" val="69581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4DC42-ACD5-447B-9823-B60C746E074D}"/>
              </a:ext>
            </a:extLst>
          </p:cNvPr>
          <p:cNvSpPr>
            <a:spLocks noGrp="1"/>
          </p:cNvSpPr>
          <p:nvPr>
            <p:ph type="title"/>
          </p:nvPr>
        </p:nvSpPr>
        <p:spPr/>
        <p:txBody>
          <a:bodyPr/>
          <a:lstStyle/>
          <a:p>
            <a:r>
              <a:rPr lang="en-GB" dirty="0">
                <a:latin typeface="Comic Sans MS" panose="030F0702030302020204" pitchFamily="66" charset="0"/>
              </a:rPr>
              <a:t>Tip 7 – Reduce and transform</a:t>
            </a:r>
          </a:p>
        </p:txBody>
      </p:sp>
      <p:sp>
        <p:nvSpPr>
          <p:cNvPr id="3" name="Content Placeholder 2">
            <a:extLst>
              <a:ext uri="{FF2B5EF4-FFF2-40B4-BE49-F238E27FC236}">
                <a16:creationId xmlns:a16="http://schemas.microsoft.com/office/drawing/2014/main" id="{0BA2834A-9BB3-4ADF-A7F0-508D5F3D91B1}"/>
              </a:ext>
            </a:extLst>
          </p:cNvPr>
          <p:cNvSpPr>
            <a:spLocks noGrp="1"/>
          </p:cNvSpPr>
          <p:nvPr>
            <p:ph sz="half" idx="1"/>
          </p:nvPr>
        </p:nvSpPr>
        <p:spPr/>
        <p:txBody>
          <a:bodyPr/>
          <a:lstStyle/>
          <a:p>
            <a:r>
              <a:rPr lang="en-GB" dirty="0">
                <a:latin typeface="Comic Sans MS" panose="030F0702030302020204" pitchFamily="66" charset="0"/>
              </a:rPr>
              <a:t>Read a topic from a subject of your choice using your exercise books</a:t>
            </a:r>
          </a:p>
          <a:p>
            <a:endParaRPr lang="en-GB" dirty="0">
              <a:latin typeface="Comic Sans MS" panose="030F0702030302020204" pitchFamily="66" charset="0"/>
            </a:endParaRPr>
          </a:p>
          <a:p>
            <a:r>
              <a:rPr lang="en-GB" dirty="0">
                <a:latin typeface="Comic Sans MS" panose="030F0702030302020204" pitchFamily="66" charset="0"/>
              </a:rPr>
              <a:t>Now close the book and see how many facts you can write down in 10 bullet points</a:t>
            </a:r>
          </a:p>
        </p:txBody>
      </p:sp>
      <p:sp>
        <p:nvSpPr>
          <p:cNvPr id="4" name="Content Placeholder 3">
            <a:extLst>
              <a:ext uri="{FF2B5EF4-FFF2-40B4-BE49-F238E27FC236}">
                <a16:creationId xmlns:a16="http://schemas.microsoft.com/office/drawing/2014/main" id="{C968677E-C4AF-45A4-8019-E3605B7ABD2D}"/>
              </a:ext>
            </a:extLst>
          </p:cNvPr>
          <p:cNvSpPr>
            <a:spLocks noGrp="1"/>
          </p:cNvSpPr>
          <p:nvPr>
            <p:ph sz="half" idx="2"/>
          </p:nvPr>
        </p:nvSpPr>
        <p:spPr/>
        <p:txBody>
          <a:bodyPr/>
          <a:lstStyle/>
          <a:p>
            <a:pPr marL="0" indent="0" algn="ctr">
              <a:buNone/>
            </a:pPr>
            <a:r>
              <a:rPr lang="en-GB" dirty="0">
                <a:latin typeface="Comic Sans MS" panose="030F0702030302020204" pitchFamily="66" charset="0"/>
              </a:rPr>
              <a:t>The aim of this is to keep your work organised and readable</a:t>
            </a:r>
          </a:p>
        </p:txBody>
      </p:sp>
      <p:pic>
        <p:nvPicPr>
          <p:cNvPr id="5" name="Picture 4">
            <a:extLst>
              <a:ext uri="{FF2B5EF4-FFF2-40B4-BE49-F238E27FC236}">
                <a16:creationId xmlns:a16="http://schemas.microsoft.com/office/drawing/2014/main" id="{EFE43509-FF01-4C91-B353-A7544125153E}"/>
              </a:ext>
            </a:extLst>
          </p:cNvPr>
          <p:cNvPicPr>
            <a:picLocks noChangeAspect="1"/>
          </p:cNvPicPr>
          <p:nvPr/>
        </p:nvPicPr>
        <p:blipFill>
          <a:blip r:embed="rId2"/>
          <a:stretch>
            <a:fillRect/>
          </a:stretch>
        </p:blipFill>
        <p:spPr>
          <a:xfrm>
            <a:off x="6172200" y="3299590"/>
            <a:ext cx="5461000" cy="3340847"/>
          </a:xfrm>
          <a:prstGeom prst="rect">
            <a:avLst/>
          </a:prstGeom>
          <a:effectLst>
            <a:softEdge rad="63500"/>
          </a:effectLst>
        </p:spPr>
      </p:pic>
    </p:spTree>
    <p:extLst>
      <p:ext uri="{BB962C8B-B14F-4D97-AF65-F5344CB8AC3E}">
        <p14:creationId xmlns:p14="http://schemas.microsoft.com/office/powerpoint/2010/main" val="1179696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C36C3-0A92-4FFC-9A76-FE7A322C29D4}"/>
              </a:ext>
            </a:extLst>
          </p:cNvPr>
          <p:cNvSpPr>
            <a:spLocks noGrp="1"/>
          </p:cNvSpPr>
          <p:nvPr>
            <p:ph type="title"/>
          </p:nvPr>
        </p:nvSpPr>
        <p:spPr/>
        <p:txBody>
          <a:bodyPr/>
          <a:lstStyle/>
          <a:p>
            <a:r>
              <a:rPr lang="en-GB" dirty="0">
                <a:latin typeface="Comic Sans MS" panose="030F0702030302020204" pitchFamily="66" charset="0"/>
              </a:rPr>
              <a:t>Tip 8 – post it</a:t>
            </a:r>
          </a:p>
        </p:txBody>
      </p:sp>
      <p:pic>
        <p:nvPicPr>
          <p:cNvPr id="5" name="Content Placeholder 4">
            <a:extLst>
              <a:ext uri="{FF2B5EF4-FFF2-40B4-BE49-F238E27FC236}">
                <a16:creationId xmlns:a16="http://schemas.microsoft.com/office/drawing/2014/main" id="{79B9BAEE-7AD7-43B0-94AA-6E9985425E5E}"/>
              </a:ext>
            </a:extLst>
          </p:cNvPr>
          <p:cNvPicPr>
            <a:picLocks noGrp="1" noChangeAspect="1"/>
          </p:cNvPicPr>
          <p:nvPr>
            <p:ph sz="half" idx="1"/>
          </p:nvPr>
        </p:nvPicPr>
        <p:blipFill>
          <a:blip r:embed="rId2"/>
          <a:stretch>
            <a:fillRect/>
          </a:stretch>
        </p:blipFill>
        <p:spPr>
          <a:xfrm rot="21208652">
            <a:off x="266700" y="1977572"/>
            <a:ext cx="5181600" cy="2290267"/>
          </a:xfrm>
          <a:prstGeom prst="rect">
            <a:avLst/>
          </a:prstGeom>
        </p:spPr>
      </p:pic>
      <p:sp>
        <p:nvSpPr>
          <p:cNvPr id="4" name="Content Placeholder 3">
            <a:extLst>
              <a:ext uri="{FF2B5EF4-FFF2-40B4-BE49-F238E27FC236}">
                <a16:creationId xmlns:a16="http://schemas.microsoft.com/office/drawing/2014/main" id="{461C447C-7C8B-46D7-A81D-877DCC672175}"/>
              </a:ext>
            </a:extLst>
          </p:cNvPr>
          <p:cNvSpPr>
            <a:spLocks noGrp="1"/>
          </p:cNvSpPr>
          <p:nvPr>
            <p:ph sz="half" idx="2"/>
          </p:nvPr>
        </p:nvSpPr>
        <p:spPr/>
        <p:txBody>
          <a:bodyPr/>
          <a:lstStyle/>
          <a:p>
            <a:pPr algn="ctr"/>
            <a:r>
              <a:rPr lang="en-GB" dirty="0">
                <a:latin typeface="Comic Sans MS" panose="030F0702030302020204" pitchFamily="66" charset="0"/>
              </a:rPr>
              <a:t>Use colour</a:t>
            </a:r>
          </a:p>
          <a:p>
            <a:pPr algn="ctr"/>
            <a:r>
              <a:rPr lang="en-GB" dirty="0">
                <a:latin typeface="Comic Sans MS" panose="030F0702030302020204" pitchFamily="66" charset="0"/>
              </a:rPr>
              <a:t>Use post-its</a:t>
            </a:r>
          </a:p>
          <a:p>
            <a:pPr algn="ctr"/>
            <a:r>
              <a:rPr lang="en-GB" dirty="0">
                <a:latin typeface="Comic Sans MS" panose="030F0702030302020204" pitchFamily="66" charset="0"/>
              </a:rPr>
              <a:t>Be creative on ways to remember key words</a:t>
            </a:r>
          </a:p>
          <a:p>
            <a:pPr algn="ctr"/>
            <a:r>
              <a:rPr lang="en-GB" dirty="0">
                <a:latin typeface="Comic Sans MS" panose="030F0702030302020204" pitchFamily="66" charset="0"/>
              </a:rPr>
              <a:t>Find a space in your bedroom to display them!</a:t>
            </a:r>
          </a:p>
        </p:txBody>
      </p:sp>
    </p:spTree>
    <p:extLst>
      <p:ext uri="{BB962C8B-B14F-4D97-AF65-F5344CB8AC3E}">
        <p14:creationId xmlns:p14="http://schemas.microsoft.com/office/powerpoint/2010/main" val="2692954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29360-EBA2-45DA-9C71-4A85EEEF2776}"/>
              </a:ext>
            </a:extLst>
          </p:cNvPr>
          <p:cNvSpPr>
            <a:spLocks noGrp="1"/>
          </p:cNvSpPr>
          <p:nvPr>
            <p:ph type="title"/>
          </p:nvPr>
        </p:nvSpPr>
        <p:spPr/>
        <p:txBody>
          <a:bodyPr/>
          <a:lstStyle/>
          <a:p>
            <a:r>
              <a:rPr lang="en-GB" dirty="0">
                <a:latin typeface="Comic Sans MS" panose="030F0702030302020204" pitchFamily="66" charset="0"/>
              </a:rPr>
              <a:t>Tip 9 – self-care</a:t>
            </a:r>
          </a:p>
        </p:txBody>
      </p:sp>
      <p:pic>
        <p:nvPicPr>
          <p:cNvPr id="5" name="Content Placeholder 4">
            <a:extLst>
              <a:ext uri="{FF2B5EF4-FFF2-40B4-BE49-F238E27FC236}">
                <a16:creationId xmlns:a16="http://schemas.microsoft.com/office/drawing/2014/main" id="{18BD174D-DC91-4E99-B3C2-B8B82A32F3C8}"/>
              </a:ext>
            </a:extLst>
          </p:cNvPr>
          <p:cNvPicPr>
            <a:picLocks noGrp="1" noChangeAspect="1"/>
          </p:cNvPicPr>
          <p:nvPr>
            <p:ph sz="half" idx="1"/>
          </p:nvPr>
        </p:nvPicPr>
        <p:blipFill>
          <a:blip r:embed="rId2"/>
          <a:stretch>
            <a:fillRect/>
          </a:stretch>
        </p:blipFill>
        <p:spPr>
          <a:xfrm>
            <a:off x="469900" y="2393156"/>
            <a:ext cx="5411705" cy="3601244"/>
          </a:xfrm>
          <a:prstGeom prst="rect">
            <a:avLst/>
          </a:prstGeom>
        </p:spPr>
      </p:pic>
      <p:sp>
        <p:nvSpPr>
          <p:cNvPr id="4" name="Content Placeholder 3">
            <a:extLst>
              <a:ext uri="{FF2B5EF4-FFF2-40B4-BE49-F238E27FC236}">
                <a16:creationId xmlns:a16="http://schemas.microsoft.com/office/drawing/2014/main" id="{78349804-73E8-4952-8ECE-F7BBC02D9AAA}"/>
              </a:ext>
            </a:extLst>
          </p:cNvPr>
          <p:cNvSpPr>
            <a:spLocks noGrp="1"/>
          </p:cNvSpPr>
          <p:nvPr>
            <p:ph sz="half" idx="2"/>
          </p:nvPr>
        </p:nvSpPr>
        <p:spPr/>
        <p:txBody>
          <a:bodyPr>
            <a:normAutofit fontScale="92500" lnSpcReduction="20000"/>
          </a:bodyPr>
          <a:lstStyle/>
          <a:p>
            <a:r>
              <a:rPr lang="en-GB" dirty="0">
                <a:latin typeface="Comic Sans MS" panose="030F0702030302020204" pitchFamily="66" charset="0"/>
              </a:rPr>
              <a:t>Take time out </a:t>
            </a:r>
          </a:p>
          <a:p>
            <a:r>
              <a:rPr lang="en-GB" dirty="0">
                <a:latin typeface="Comic Sans MS" panose="030F0702030302020204" pitchFamily="66" charset="0"/>
              </a:rPr>
              <a:t>Limit screen time</a:t>
            </a:r>
          </a:p>
          <a:p>
            <a:r>
              <a:rPr lang="en-GB" dirty="0">
                <a:latin typeface="Comic Sans MS" panose="030F0702030302020204" pitchFamily="66" charset="0"/>
              </a:rPr>
              <a:t>Get out in the fresh air</a:t>
            </a:r>
          </a:p>
          <a:p>
            <a:r>
              <a:rPr lang="en-GB" dirty="0">
                <a:latin typeface="Comic Sans MS" panose="030F0702030302020204" pitchFamily="66" charset="0"/>
              </a:rPr>
              <a:t>Listen to music</a:t>
            </a:r>
          </a:p>
          <a:p>
            <a:r>
              <a:rPr lang="en-GB" dirty="0">
                <a:latin typeface="Comic Sans MS" panose="030F0702030302020204" pitchFamily="66" charset="0"/>
              </a:rPr>
              <a:t>Exercise</a:t>
            </a:r>
          </a:p>
          <a:p>
            <a:r>
              <a:rPr lang="en-GB" dirty="0">
                <a:latin typeface="Comic Sans MS" panose="030F0702030302020204" pitchFamily="66" charset="0"/>
              </a:rPr>
              <a:t>See friends</a:t>
            </a:r>
          </a:p>
          <a:p>
            <a:r>
              <a:rPr lang="en-GB" dirty="0">
                <a:latin typeface="Comic Sans MS" panose="030F0702030302020204" pitchFamily="66" charset="0"/>
              </a:rPr>
              <a:t>Sleep</a:t>
            </a:r>
          </a:p>
          <a:p>
            <a:r>
              <a:rPr lang="en-GB" dirty="0">
                <a:latin typeface="Comic Sans MS" panose="030F0702030302020204" pitchFamily="66" charset="0"/>
              </a:rPr>
              <a:t>Eat well</a:t>
            </a:r>
          </a:p>
          <a:p>
            <a:r>
              <a:rPr lang="en-GB" dirty="0">
                <a:latin typeface="Comic Sans MS" panose="030F0702030302020204" pitchFamily="66" charset="0"/>
              </a:rPr>
              <a:t>Focus on a positive</a:t>
            </a:r>
          </a:p>
          <a:p>
            <a:r>
              <a:rPr lang="en-GB" dirty="0">
                <a:latin typeface="Comic Sans MS" panose="030F0702030302020204" pitchFamily="66" charset="0"/>
              </a:rPr>
              <a:t>Reward yourself</a:t>
            </a:r>
          </a:p>
          <a:p>
            <a:endParaRPr lang="en-GB" dirty="0"/>
          </a:p>
        </p:txBody>
      </p:sp>
    </p:spTree>
    <p:extLst>
      <p:ext uri="{BB962C8B-B14F-4D97-AF65-F5344CB8AC3E}">
        <p14:creationId xmlns:p14="http://schemas.microsoft.com/office/powerpoint/2010/main" val="1132500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BC93E-2F27-4A68-B82B-144CA470F91D}"/>
              </a:ext>
            </a:extLst>
          </p:cNvPr>
          <p:cNvSpPr>
            <a:spLocks noGrp="1"/>
          </p:cNvSpPr>
          <p:nvPr>
            <p:ph type="title"/>
          </p:nvPr>
        </p:nvSpPr>
        <p:spPr/>
        <p:txBody>
          <a:bodyPr/>
          <a:lstStyle/>
          <a:p>
            <a:r>
              <a:rPr lang="en-GB" dirty="0">
                <a:latin typeface="Comic Sans MS" panose="030F0702030302020204" pitchFamily="66" charset="0"/>
              </a:rPr>
              <a:t>Tip 10 – Chose what works for you!</a:t>
            </a:r>
          </a:p>
        </p:txBody>
      </p:sp>
      <p:sp>
        <p:nvSpPr>
          <p:cNvPr id="3" name="Content Placeholder 2">
            <a:extLst>
              <a:ext uri="{FF2B5EF4-FFF2-40B4-BE49-F238E27FC236}">
                <a16:creationId xmlns:a16="http://schemas.microsoft.com/office/drawing/2014/main" id="{95153B18-A5CD-46F1-84AD-9B45FBE06337}"/>
              </a:ext>
            </a:extLst>
          </p:cNvPr>
          <p:cNvSpPr>
            <a:spLocks noGrp="1"/>
          </p:cNvSpPr>
          <p:nvPr>
            <p:ph sz="half" idx="1"/>
          </p:nvPr>
        </p:nvSpPr>
        <p:spPr/>
        <p:txBody>
          <a:bodyPr/>
          <a:lstStyle/>
          <a:p>
            <a:r>
              <a:rPr lang="en-GB" dirty="0">
                <a:latin typeface="Comic Sans MS" panose="030F0702030302020204" pitchFamily="66" charset="0"/>
              </a:rPr>
              <a:t>Have a go at some of the methods I’ve shared in my top tips</a:t>
            </a:r>
          </a:p>
          <a:p>
            <a:r>
              <a:rPr lang="en-GB" dirty="0">
                <a:latin typeface="Comic Sans MS" panose="030F0702030302020204" pitchFamily="66" charset="0"/>
              </a:rPr>
              <a:t>See which one you like doing or which helps you the most</a:t>
            </a:r>
          </a:p>
          <a:p>
            <a:r>
              <a:rPr lang="en-GB" dirty="0">
                <a:latin typeface="Comic Sans MS" panose="030F0702030302020204" pitchFamily="66" charset="0"/>
              </a:rPr>
              <a:t>Keep it realistic</a:t>
            </a:r>
          </a:p>
          <a:p>
            <a:r>
              <a:rPr lang="en-GB" dirty="0">
                <a:latin typeface="Comic Sans MS" panose="030F0702030302020204" pitchFamily="66" charset="0"/>
              </a:rPr>
              <a:t>Keep it do-able</a:t>
            </a:r>
          </a:p>
          <a:p>
            <a:r>
              <a:rPr lang="en-GB" dirty="0">
                <a:latin typeface="Comic Sans MS" panose="030F0702030302020204" pitchFamily="66" charset="0"/>
              </a:rPr>
              <a:t>And say well done when you’ve achieved it!</a:t>
            </a:r>
          </a:p>
        </p:txBody>
      </p:sp>
      <p:pic>
        <p:nvPicPr>
          <p:cNvPr id="5" name="Content Placeholder 4">
            <a:extLst>
              <a:ext uri="{FF2B5EF4-FFF2-40B4-BE49-F238E27FC236}">
                <a16:creationId xmlns:a16="http://schemas.microsoft.com/office/drawing/2014/main" id="{3745CCA5-57D8-4523-960B-248903E96FEE}"/>
              </a:ext>
            </a:extLst>
          </p:cNvPr>
          <p:cNvPicPr>
            <a:picLocks noGrp="1" noChangeAspect="1"/>
          </p:cNvPicPr>
          <p:nvPr>
            <p:ph sz="half" idx="2"/>
          </p:nvPr>
        </p:nvPicPr>
        <p:blipFill>
          <a:blip r:embed="rId2"/>
          <a:stretch>
            <a:fillRect/>
          </a:stretch>
        </p:blipFill>
        <p:spPr>
          <a:xfrm rot="489492">
            <a:off x="6587331" y="1825625"/>
            <a:ext cx="4351338" cy="4351338"/>
          </a:xfrm>
          <a:prstGeom prst="rect">
            <a:avLst/>
          </a:prstGeom>
          <a:effectLst>
            <a:softEdge rad="63500"/>
          </a:effectLst>
        </p:spPr>
      </p:pic>
    </p:spTree>
    <p:extLst>
      <p:ext uri="{BB962C8B-B14F-4D97-AF65-F5344CB8AC3E}">
        <p14:creationId xmlns:p14="http://schemas.microsoft.com/office/powerpoint/2010/main" val="4273644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211EB13-2BE4-4EA5-941A-5B248E331D69}"/>
              </a:ext>
            </a:extLst>
          </p:cNvPr>
          <p:cNvSpPr>
            <a:spLocks noGrp="1"/>
          </p:cNvSpPr>
          <p:nvPr>
            <p:ph type="title"/>
          </p:nvPr>
        </p:nvSpPr>
        <p:spPr/>
        <p:txBody>
          <a:bodyPr/>
          <a:lstStyle/>
          <a:p>
            <a:r>
              <a:rPr lang="en-GB" dirty="0">
                <a:latin typeface="Comic Sans MS" panose="030F0702030302020204" pitchFamily="66" charset="0"/>
              </a:rPr>
              <a:t>What next…	</a:t>
            </a:r>
          </a:p>
        </p:txBody>
      </p:sp>
      <p:sp>
        <p:nvSpPr>
          <p:cNvPr id="6" name="Content Placeholder 5">
            <a:extLst>
              <a:ext uri="{FF2B5EF4-FFF2-40B4-BE49-F238E27FC236}">
                <a16:creationId xmlns:a16="http://schemas.microsoft.com/office/drawing/2014/main" id="{BF563FC2-4F5B-4A28-B509-A4BE0646B074}"/>
              </a:ext>
            </a:extLst>
          </p:cNvPr>
          <p:cNvSpPr>
            <a:spLocks noGrp="1"/>
          </p:cNvSpPr>
          <p:nvPr>
            <p:ph idx="1"/>
          </p:nvPr>
        </p:nvSpPr>
        <p:spPr/>
        <p:txBody>
          <a:bodyPr/>
          <a:lstStyle/>
          <a:p>
            <a:pPr algn="ctr"/>
            <a:r>
              <a:rPr lang="en-GB" dirty="0">
                <a:latin typeface="Comic Sans MS" panose="030F0702030302020204" pitchFamily="66" charset="0"/>
              </a:rPr>
              <a:t>In school we’ll have a revision week in form before the exams</a:t>
            </a:r>
          </a:p>
          <a:p>
            <a:pPr algn="ctr"/>
            <a:r>
              <a:rPr lang="en-GB" dirty="0">
                <a:latin typeface="Comic Sans MS" panose="030F0702030302020204" pitchFamily="66" charset="0"/>
              </a:rPr>
              <a:t>Bring with you a subject you would like to work on</a:t>
            </a:r>
          </a:p>
          <a:p>
            <a:pPr algn="ctr"/>
            <a:r>
              <a:rPr lang="en-GB" dirty="0">
                <a:latin typeface="Comic Sans MS" panose="030F0702030302020204" pitchFamily="66" charset="0"/>
              </a:rPr>
              <a:t>Bring colours to get creative</a:t>
            </a:r>
          </a:p>
          <a:p>
            <a:pPr algn="ctr"/>
            <a:endParaRPr lang="en-GB" dirty="0">
              <a:latin typeface="Comic Sans MS" panose="030F0702030302020204" pitchFamily="66" charset="0"/>
            </a:endParaRPr>
          </a:p>
          <a:p>
            <a:pPr algn="ctr"/>
            <a:r>
              <a:rPr lang="en-GB" dirty="0">
                <a:latin typeface="Comic Sans MS" panose="030F0702030302020204" pitchFamily="66" charset="0"/>
              </a:rPr>
              <a:t>We’ll do the rest together!</a:t>
            </a:r>
          </a:p>
          <a:p>
            <a:endParaRPr lang="en-GB" dirty="0"/>
          </a:p>
        </p:txBody>
      </p:sp>
    </p:spTree>
    <p:extLst>
      <p:ext uri="{BB962C8B-B14F-4D97-AF65-F5344CB8AC3E}">
        <p14:creationId xmlns:p14="http://schemas.microsoft.com/office/powerpoint/2010/main" val="3558651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F9-5AB3-4C19-B912-C8788B06CCE8}"/>
              </a:ext>
            </a:extLst>
          </p:cNvPr>
          <p:cNvSpPr>
            <a:spLocks noGrp="1"/>
          </p:cNvSpPr>
          <p:nvPr>
            <p:ph type="title"/>
          </p:nvPr>
        </p:nvSpPr>
        <p:spPr/>
        <p:txBody>
          <a:bodyPr/>
          <a:lstStyle/>
          <a:p>
            <a:r>
              <a:rPr lang="en-GB" dirty="0">
                <a:latin typeface="Comic Sans MS" panose="030F0702030302020204" pitchFamily="66" charset="0"/>
              </a:rPr>
              <a:t>Other websites which might help…</a:t>
            </a:r>
          </a:p>
        </p:txBody>
      </p:sp>
      <p:sp>
        <p:nvSpPr>
          <p:cNvPr id="3" name="Content Placeholder 2">
            <a:extLst>
              <a:ext uri="{FF2B5EF4-FFF2-40B4-BE49-F238E27FC236}">
                <a16:creationId xmlns:a16="http://schemas.microsoft.com/office/drawing/2014/main" id="{FA2FA680-4451-4934-BA73-C17EB4DEE9CA}"/>
              </a:ext>
            </a:extLst>
          </p:cNvPr>
          <p:cNvSpPr>
            <a:spLocks noGrp="1"/>
          </p:cNvSpPr>
          <p:nvPr>
            <p:ph idx="1"/>
          </p:nvPr>
        </p:nvSpPr>
        <p:spPr/>
        <p:txBody>
          <a:bodyPr/>
          <a:lstStyle/>
          <a:p>
            <a:pPr marL="0" indent="0">
              <a:buNone/>
            </a:pPr>
            <a:endParaRPr lang="en-GB" dirty="0">
              <a:hlinkClick r:id="rId2"/>
            </a:endParaRPr>
          </a:p>
          <a:p>
            <a:r>
              <a:rPr lang="en-GB" dirty="0">
                <a:hlinkClick r:id="rId2"/>
              </a:rPr>
              <a:t>https://www.bbc.co.uk/bitesize/levels/z4kw2hv</a:t>
            </a:r>
            <a:endParaRPr lang="en-GB" dirty="0"/>
          </a:p>
          <a:p>
            <a:r>
              <a:rPr lang="en-GB" dirty="0"/>
              <a:t> </a:t>
            </a:r>
            <a:r>
              <a:rPr lang="en-GB" dirty="0">
                <a:hlinkClick r:id="rId3"/>
              </a:rPr>
              <a:t>https://classroom.thenational.academy/subjects-by-key-stage/key-stage-3</a:t>
            </a:r>
            <a:r>
              <a:rPr lang="en-GB" dirty="0"/>
              <a:t> </a:t>
            </a:r>
          </a:p>
          <a:p>
            <a:endParaRPr lang="en-GB" dirty="0"/>
          </a:p>
          <a:p>
            <a:endParaRPr lang="en-GB" dirty="0"/>
          </a:p>
        </p:txBody>
      </p:sp>
    </p:spTree>
    <p:extLst>
      <p:ext uri="{BB962C8B-B14F-4D97-AF65-F5344CB8AC3E}">
        <p14:creationId xmlns:p14="http://schemas.microsoft.com/office/powerpoint/2010/main" val="669354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10B85-B573-491C-B45D-A93BEE053B54}"/>
              </a:ext>
            </a:extLst>
          </p:cNvPr>
          <p:cNvSpPr>
            <a:spLocks noGrp="1"/>
          </p:cNvSpPr>
          <p:nvPr>
            <p:ph type="title"/>
          </p:nvPr>
        </p:nvSpPr>
        <p:spPr>
          <a:xfrm>
            <a:off x="838200" y="365125"/>
            <a:ext cx="11061700" cy="1325563"/>
          </a:xfrm>
        </p:spPr>
        <p:txBody>
          <a:bodyPr>
            <a:noAutofit/>
          </a:bodyPr>
          <a:lstStyle/>
          <a:p>
            <a:r>
              <a:rPr lang="en-GB" sz="3200" dirty="0">
                <a:latin typeface="Comic Sans MS" panose="030F0702030302020204" pitchFamily="66" charset="0"/>
              </a:rPr>
              <a:t>Let’s build the tools now so you are exam ready… </a:t>
            </a:r>
            <a:br>
              <a:rPr lang="en-GB" sz="3200" dirty="0">
                <a:latin typeface="Comic Sans MS" panose="030F0702030302020204" pitchFamily="66" charset="0"/>
              </a:rPr>
            </a:br>
            <a:r>
              <a:rPr lang="en-GB" sz="3200" dirty="0">
                <a:latin typeface="Comic Sans MS" panose="030F0702030302020204" pitchFamily="66" charset="0"/>
              </a:rPr>
              <a:t>Yr7 – Yr8 – Yr9 – Yr10 – Yr11 – Yr12 – Yr13 and beyond</a:t>
            </a:r>
          </a:p>
        </p:txBody>
      </p:sp>
      <p:pic>
        <p:nvPicPr>
          <p:cNvPr id="4" name="Content Placeholder 3">
            <a:extLst>
              <a:ext uri="{FF2B5EF4-FFF2-40B4-BE49-F238E27FC236}">
                <a16:creationId xmlns:a16="http://schemas.microsoft.com/office/drawing/2014/main" id="{608E837D-9B41-43CD-A2BF-8C4C1299DD70}"/>
              </a:ext>
            </a:extLst>
          </p:cNvPr>
          <p:cNvPicPr>
            <a:picLocks noGrp="1" noChangeAspect="1"/>
          </p:cNvPicPr>
          <p:nvPr>
            <p:ph idx="1"/>
          </p:nvPr>
        </p:nvPicPr>
        <p:blipFill>
          <a:blip r:embed="rId2"/>
          <a:stretch>
            <a:fillRect/>
          </a:stretch>
        </p:blipFill>
        <p:spPr>
          <a:xfrm>
            <a:off x="2527300" y="1690688"/>
            <a:ext cx="7353299" cy="5065605"/>
          </a:xfrm>
          <a:prstGeom prst="rect">
            <a:avLst/>
          </a:prstGeom>
        </p:spPr>
      </p:pic>
    </p:spTree>
    <p:extLst>
      <p:ext uri="{BB962C8B-B14F-4D97-AF65-F5344CB8AC3E}">
        <p14:creationId xmlns:p14="http://schemas.microsoft.com/office/powerpoint/2010/main" val="1750874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117AEC4-8A69-4E7E-A6AD-26CB34F526F1}"/>
              </a:ext>
            </a:extLst>
          </p:cNvPr>
          <p:cNvPicPr>
            <a:picLocks noGrp="1" noChangeAspect="1"/>
          </p:cNvPicPr>
          <p:nvPr>
            <p:ph idx="1"/>
          </p:nvPr>
        </p:nvPicPr>
        <p:blipFill>
          <a:blip r:embed="rId2"/>
          <a:stretch>
            <a:fillRect/>
          </a:stretch>
        </p:blipFill>
        <p:spPr>
          <a:xfrm>
            <a:off x="3548527" y="86305"/>
            <a:ext cx="5722473" cy="6685390"/>
          </a:xfrm>
          <a:prstGeom prst="rect">
            <a:avLst/>
          </a:prstGeom>
        </p:spPr>
      </p:pic>
    </p:spTree>
    <p:extLst>
      <p:ext uri="{BB962C8B-B14F-4D97-AF65-F5344CB8AC3E}">
        <p14:creationId xmlns:p14="http://schemas.microsoft.com/office/powerpoint/2010/main" val="622720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795</Words>
  <Application>Microsoft Office PowerPoint</Application>
  <PresentationFormat>Widescreen</PresentationFormat>
  <Paragraphs>138</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PowerPoint Presentation</vt:lpstr>
      <vt:lpstr>We do not need to fear the word REVISION!</vt:lpstr>
      <vt:lpstr>Tip 1 – get thinking…</vt:lpstr>
      <vt:lpstr>PowerPoint Presentation</vt:lpstr>
      <vt:lpstr>Tip 2 – Memory and retrieval</vt:lpstr>
      <vt:lpstr>Tip 3 – Mind maps</vt:lpstr>
      <vt:lpstr>Tip 4 – cue cards</vt:lpstr>
      <vt:lpstr>Tip 5 – set yourself small goals that you can achieve!</vt:lpstr>
      <vt:lpstr>Tip 6 – create a revision timetable</vt:lpstr>
      <vt:lpstr>Tip 7 – Reduce and transform</vt:lpstr>
      <vt:lpstr>Tip 8 – post it</vt:lpstr>
      <vt:lpstr>Tip 9 – self-care</vt:lpstr>
      <vt:lpstr>Tip 10 – Chose what works for you!</vt:lpstr>
      <vt:lpstr>What next… </vt:lpstr>
      <vt:lpstr>Other websites which might help…</vt:lpstr>
      <vt:lpstr>Let’s build the tools now so you are exam ready…  Yr7 – Yr8 – Yr9 – Yr10 – Yr11 – Yr12 – Yr13 and beyond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Kennedy</dc:creator>
  <cp:lastModifiedBy>A Kennedy</cp:lastModifiedBy>
  <cp:revision>14</cp:revision>
  <dcterms:created xsi:type="dcterms:W3CDTF">2022-03-29T09:30:17Z</dcterms:created>
  <dcterms:modified xsi:type="dcterms:W3CDTF">2022-05-03T16:01:14Z</dcterms:modified>
</cp:coreProperties>
</file>