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714" r:id="rId3"/>
    <p:sldId id="716" r:id="rId4"/>
    <p:sldId id="719" r:id="rId5"/>
    <p:sldId id="722" r:id="rId6"/>
    <p:sldId id="723" r:id="rId7"/>
    <p:sldId id="724" r:id="rId8"/>
    <p:sldId id="725" r:id="rId9"/>
    <p:sldId id="727" r:id="rId10"/>
    <p:sldId id="728" r:id="rId11"/>
    <p:sldId id="730" r:id="rId12"/>
    <p:sldId id="731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60"/>
  </p:normalViewPr>
  <p:slideViewPr>
    <p:cSldViewPr snapToGrid="0">
      <p:cViewPr varScale="1">
        <p:scale>
          <a:sx n="81" d="100"/>
          <a:sy n="81" d="100"/>
        </p:scale>
        <p:origin x="808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BD541-CF27-4179-B6DE-4E69403BCEC7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75922-DBB8-4431-A7FD-F6B9538F9A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70019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BD541-CF27-4179-B6DE-4E69403BCEC7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75922-DBB8-4431-A7FD-F6B9538F9A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9800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BD541-CF27-4179-B6DE-4E69403BCEC7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75922-DBB8-4431-A7FD-F6B9538F9A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86775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BD541-CF27-4179-B6DE-4E69403BCEC7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75922-DBB8-4431-A7FD-F6B9538F9A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38962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BD541-CF27-4179-B6DE-4E69403BCEC7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75922-DBB8-4431-A7FD-F6B9538F9A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45470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BD541-CF27-4179-B6DE-4E69403BCEC7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75922-DBB8-4431-A7FD-F6B9538F9A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0245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BD541-CF27-4179-B6DE-4E69403BCEC7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75922-DBB8-4431-A7FD-F6B9538F9A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18566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BD541-CF27-4179-B6DE-4E69403BCEC7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75922-DBB8-4431-A7FD-F6B9538F9A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60084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BD541-CF27-4179-B6DE-4E69403BCEC7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75922-DBB8-4431-A7FD-F6B9538F9A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18859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BD541-CF27-4179-B6DE-4E69403BCEC7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75922-DBB8-4431-A7FD-F6B9538F9A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49732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BD541-CF27-4179-B6DE-4E69403BCEC7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75922-DBB8-4431-A7FD-F6B9538F9A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80930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59FE3-9120-4E7E-98B4-1709DE1E95E8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52A6A-1130-478C-AA61-B955096EA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14247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indent="0">
              <a:buNone/>
              <a:defRPr baseline="0">
                <a:solidFill>
                  <a:srgbClr val="002060"/>
                </a:solidFill>
              </a:defRPr>
            </a:lvl1pPr>
            <a:lvl2pPr>
              <a:defRPr baseline="0">
                <a:solidFill>
                  <a:srgbClr val="002060"/>
                </a:solidFill>
              </a:defRPr>
            </a:lvl2pPr>
            <a:lvl3pPr>
              <a:defRPr baseline="0">
                <a:solidFill>
                  <a:srgbClr val="002060"/>
                </a:solidFill>
              </a:defRPr>
            </a:lvl3pPr>
            <a:lvl4pPr>
              <a:defRPr baseline="0">
                <a:solidFill>
                  <a:srgbClr val="002060"/>
                </a:solidFill>
              </a:defRPr>
            </a:lvl4pPr>
            <a:lvl5pPr>
              <a:defRPr baseline="0"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59FE3-9120-4E7E-98B4-1709DE1E95E8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52A6A-1130-478C-AA61-B955096EA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40739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59FE3-9120-4E7E-98B4-1709DE1E95E8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52A6A-1130-478C-AA61-B955096EA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66046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59FE3-9120-4E7E-98B4-1709DE1E95E8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52A6A-1130-478C-AA61-B955096EA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54744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59FE3-9120-4E7E-98B4-1709DE1E95E8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52A6A-1130-478C-AA61-B955096EA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72690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59FE3-9120-4E7E-98B4-1709DE1E95E8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52A6A-1130-478C-AA61-B955096EA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751809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59FE3-9120-4E7E-98B4-1709DE1E95E8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52A6A-1130-478C-AA61-B955096EA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144123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59FE3-9120-4E7E-98B4-1709DE1E95E8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52A6A-1130-478C-AA61-B955096EA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425017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59FE3-9120-4E7E-98B4-1709DE1E95E8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52A6A-1130-478C-AA61-B955096EA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139923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59FE3-9120-4E7E-98B4-1709DE1E95E8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52A6A-1130-478C-AA61-B955096EA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797956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59FE3-9120-4E7E-98B4-1709DE1E95E8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52A6A-1130-478C-AA61-B955096EA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412921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2751927" y="1376432"/>
            <a:ext cx="5430768" cy="4032451"/>
            <a:chOff x="4469824" y="1124744"/>
            <a:chExt cx="6236041" cy="4032451"/>
          </a:xfrm>
        </p:grpSpPr>
        <p:sp>
          <p:nvSpPr>
            <p:cNvPr id="2" name="Isosceles Triangle 1"/>
            <p:cNvSpPr/>
            <p:nvPr userDrawn="1"/>
          </p:nvSpPr>
          <p:spPr bwMode="auto">
            <a:xfrm>
              <a:off x="4469824" y="1124744"/>
              <a:ext cx="6236041" cy="4032448"/>
            </a:xfrm>
            <a:prstGeom prst="triangle">
              <a:avLst/>
            </a:prstGeom>
            <a:ln>
              <a:headEnd type="none" w="med" len="med"/>
              <a:tailEnd type="none" w="med" len="med"/>
            </a:ln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449263" rtl="0" eaLnBrk="1" fontAlgn="base" latinLnBrk="0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buNone/>
                <a:tabLst/>
              </a:pPr>
              <a:endParaRPr kumimoji="0" lang="en-GB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Arial" charset="0"/>
                <a:ea typeface="Microsoft YaHei" charset="-122"/>
              </a:endParaRPr>
            </a:p>
          </p:txBody>
        </p:sp>
        <p:cxnSp>
          <p:nvCxnSpPr>
            <p:cNvPr id="3" name="Straight Connector 2"/>
            <p:cNvCxnSpPr/>
            <p:nvPr userDrawn="1"/>
          </p:nvCxnSpPr>
          <p:spPr bwMode="auto">
            <a:xfrm>
              <a:off x="5423219" y="3933056"/>
              <a:ext cx="4319918" cy="0"/>
            </a:xfrm>
            <a:prstGeom prst="line">
              <a:avLst/>
            </a:prstGeom>
            <a:ln>
              <a:headEnd type="none" w="med" len="med"/>
              <a:tailEnd type="none" w="med" len="med"/>
            </a:ln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 userDrawn="1"/>
          </p:nvCxnSpPr>
          <p:spPr bwMode="auto">
            <a:xfrm>
              <a:off x="6479199" y="2564904"/>
              <a:ext cx="2207958" cy="0"/>
            </a:xfrm>
            <a:prstGeom prst="line">
              <a:avLst/>
            </a:prstGeom>
            <a:ln>
              <a:headEnd type="none" w="med" len="med"/>
              <a:tailEnd type="none" w="med" len="med"/>
            </a:ln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 userDrawn="1"/>
          </p:nvCxnSpPr>
          <p:spPr bwMode="auto">
            <a:xfrm>
              <a:off x="7535179" y="2564907"/>
              <a:ext cx="0" cy="1368152"/>
            </a:xfrm>
            <a:prstGeom prst="line">
              <a:avLst/>
            </a:prstGeom>
            <a:ln>
              <a:headEnd type="none" w="med" len="med"/>
              <a:tailEnd type="none" w="med" len="med"/>
            </a:ln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 userDrawn="1"/>
          </p:nvCxnSpPr>
          <p:spPr bwMode="auto">
            <a:xfrm>
              <a:off x="6671196" y="3933059"/>
              <a:ext cx="0" cy="1224136"/>
            </a:xfrm>
            <a:prstGeom prst="line">
              <a:avLst/>
            </a:prstGeom>
            <a:ln>
              <a:headEnd type="none" w="med" len="med"/>
              <a:tailEnd type="none" w="med" len="med"/>
            </a:ln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 userDrawn="1"/>
          </p:nvCxnSpPr>
          <p:spPr bwMode="auto">
            <a:xfrm>
              <a:off x="8399163" y="3933059"/>
              <a:ext cx="0" cy="1224136"/>
            </a:xfrm>
            <a:prstGeom prst="line">
              <a:avLst/>
            </a:prstGeom>
            <a:ln>
              <a:headEnd type="none" w="med" len="med"/>
              <a:tailEnd type="none" w="med" len="med"/>
            </a:ln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8" name="TextBox 7"/>
            <p:cNvSpPr txBox="1"/>
            <p:nvPr userDrawn="1"/>
          </p:nvSpPr>
          <p:spPr>
            <a:xfrm>
              <a:off x="5615217" y="4365104"/>
              <a:ext cx="4127921" cy="369332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itchFamily="66" charset="0"/>
                </a:rPr>
                <a:t>3 things you knew already</a:t>
              </a:r>
            </a:p>
          </p:txBody>
        </p:sp>
        <p:sp>
          <p:nvSpPr>
            <p:cNvPr id="9" name="TextBox 8"/>
            <p:cNvSpPr txBox="1"/>
            <p:nvPr userDrawn="1"/>
          </p:nvSpPr>
          <p:spPr>
            <a:xfrm>
              <a:off x="6479199" y="2996956"/>
              <a:ext cx="2111960" cy="646331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itchFamily="66" charset="0"/>
                </a:rPr>
                <a:t>2 things you learnt today</a:t>
              </a:r>
            </a:p>
          </p:txBody>
        </p:sp>
        <p:sp>
          <p:nvSpPr>
            <p:cNvPr id="10" name="TextBox 9"/>
            <p:cNvSpPr txBox="1"/>
            <p:nvPr userDrawn="1"/>
          </p:nvSpPr>
          <p:spPr>
            <a:xfrm>
              <a:off x="6394406" y="1412779"/>
              <a:ext cx="2292751" cy="646331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itchFamily="66" charset="0"/>
                </a:rPr>
                <a:t>1 question about today’s topic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49476936"/>
      </p:ext>
    </p:extLst>
  </p:cSld>
  <p:clrMapOvr>
    <a:masterClrMapping/>
  </p:clrMapOvr>
  <p:hf sldNum="0" hdr="0" ftr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7BD541-CF27-4179-B6DE-4E69403BCEC7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D75922-DBB8-4431-A7FD-F6B9538F9A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261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359FE3-9120-4E7E-98B4-1709DE1E95E8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252A6A-1130-478C-AA61-B955096EA81E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0512" y="0"/>
            <a:ext cx="753488" cy="751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6789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002060"/>
          </a:solidFill>
          <a:latin typeface="+mn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rgbClr val="002060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2060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2060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060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06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Twenty Divided Into Six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81623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Twenty Divided Into Six</a:t>
            </a:r>
          </a:p>
        </p:txBody>
      </p:sp>
      <p:sp>
        <p:nvSpPr>
          <p:cNvPr id="25" name="Content Placeholder 24"/>
          <p:cNvSpPr>
            <a:spLocks noGrp="1"/>
          </p:cNvSpPr>
          <p:nvPr>
            <p:ph idx="1"/>
          </p:nvPr>
        </p:nvSpPr>
        <p:spPr>
          <a:xfrm>
            <a:off x="628650" y="4659464"/>
            <a:ext cx="7886700" cy="1366424"/>
          </a:xfrm>
        </p:spPr>
        <p:txBody>
          <a:bodyPr>
            <a:noAutofit/>
          </a:bodyPr>
          <a:lstStyle/>
          <a:p>
            <a:r>
              <a:rPr lang="en-GB" sz="2300" dirty="0"/>
              <a:t>Twenty number cards marked 1 to 20 are arranged into 6 piles. </a:t>
            </a:r>
          </a:p>
          <a:p>
            <a:r>
              <a:rPr lang="en-GB" sz="2300" dirty="0"/>
              <a:t>Each pile has the same total when all the cards are added together. </a:t>
            </a:r>
          </a:p>
          <a:p>
            <a:r>
              <a:rPr lang="en-GB" sz="2300" dirty="0"/>
              <a:t>What cards went into each pile?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090340" y="1787570"/>
            <a:ext cx="736112" cy="104221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1984629" y="1787571"/>
            <a:ext cx="736112" cy="104221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2878919" y="1787572"/>
            <a:ext cx="736112" cy="104221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773208" y="1788920"/>
            <a:ext cx="736112" cy="104221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667498" y="1788921"/>
            <a:ext cx="736112" cy="104221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561788" y="1788921"/>
            <a:ext cx="736112" cy="104221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456077" y="1788921"/>
            <a:ext cx="736112" cy="104221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350367" y="1788920"/>
            <a:ext cx="736112" cy="104221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196050" y="1787569"/>
            <a:ext cx="736112" cy="104221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8244656" y="1787569"/>
            <a:ext cx="736112" cy="104221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1090340" y="3290367"/>
            <a:ext cx="736112" cy="104221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12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1984629" y="3290368"/>
            <a:ext cx="736112" cy="104221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13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2878919" y="3290369"/>
            <a:ext cx="736112" cy="104221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14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3773208" y="3291717"/>
            <a:ext cx="736112" cy="104221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15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4667498" y="3291718"/>
            <a:ext cx="736112" cy="104221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16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5561788" y="3291718"/>
            <a:ext cx="736112" cy="104221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17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6456077" y="3291718"/>
            <a:ext cx="736112" cy="104221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18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7350367" y="3291717"/>
            <a:ext cx="736112" cy="104221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19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196050" y="3290366"/>
            <a:ext cx="736112" cy="104221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11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8244656" y="3290366"/>
            <a:ext cx="736112" cy="104221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20</a:t>
            </a:r>
          </a:p>
        </p:txBody>
      </p:sp>
    </p:spTree>
    <p:extLst>
      <p:ext uri="{BB962C8B-B14F-4D97-AF65-F5344CB8AC3E}">
        <p14:creationId xmlns:p14="http://schemas.microsoft.com/office/powerpoint/2010/main" val="6790155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Which Scripts?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31367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Which Script?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number system which we regularly see and use in most European and English speaking countries is based on the Arabic number system introduced to Europe in the 10</a:t>
            </a:r>
            <a:r>
              <a:rPr lang="en-GB" baseline="30000" dirty="0"/>
              <a:t>th</a:t>
            </a:r>
            <a:r>
              <a:rPr lang="en-GB" dirty="0"/>
              <a:t> Century. By the 14</a:t>
            </a:r>
            <a:r>
              <a:rPr lang="en-GB" baseline="30000" dirty="0"/>
              <a:t>th</a:t>
            </a:r>
            <a:r>
              <a:rPr lang="en-GB" dirty="0"/>
              <a:t> Century, the previously used Roman numerals had been phased out.</a:t>
            </a:r>
          </a:p>
          <a:p>
            <a:endParaRPr lang="en-GB" dirty="0"/>
          </a:p>
          <a:p>
            <a:r>
              <a:rPr lang="en-GB" dirty="0"/>
              <a:t>However not all of the world has adopted this number system!</a:t>
            </a:r>
          </a:p>
        </p:txBody>
      </p:sp>
    </p:spTree>
    <p:extLst>
      <p:ext uri="{BB962C8B-B14F-4D97-AF65-F5344CB8AC3E}">
        <p14:creationId xmlns:p14="http://schemas.microsoft.com/office/powerpoint/2010/main" val="8505362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Which Script?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49090" y="1825625"/>
            <a:ext cx="4366260" cy="4351338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On the grid are numerals displayed in five different scripts</a:t>
            </a:r>
          </a:p>
          <a:p>
            <a:endParaRPr lang="en-GB" dirty="0"/>
          </a:p>
          <a:p>
            <a:r>
              <a:rPr lang="en-GB" dirty="0"/>
              <a:t>Cut out squares and group them into six numbers. Once that has been done match the equivalent scripts which match our Arabic number system</a:t>
            </a:r>
          </a:p>
          <a:p>
            <a:endParaRPr lang="en-GB" dirty="0"/>
          </a:p>
          <a:p>
            <a:r>
              <a:rPr lang="en-GB" dirty="0"/>
              <a:t>Can you write 51 in each script?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5298" y="2194560"/>
            <a:ext cx="2827124" cy="3383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8526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Extension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Can you create a times table grid for each script?</a:t>
            </a:r>
          </a:p>
          <a:p>
            <a:endParaRPr lang="en-GB" dirty="0"/>
          </a:p>
          <a:p>
            <a:r>
              <a:rPr lang="en-GB" dirty="0"/>
              <a:t>There will be gaps in your grid where you will need some more information</a:t>
            </a:r>
          </a:p>
          <a:p>
            <a:endParaRPr lang="en-GB" dirty="0"/>
          </a:p>
          <a:p>
            <a:r>
              <a:rPr lang="en-GB" dirty="0"/>
              <a:t>The extension sheet has </a:t>
            </a:r>
            <a:br>
              <a:rPr lang="en-GB" dirty="0"/>
            </a:br>
            <a:r>
              <a:rPr lang="en-GB" dirty="0"/>
              <a:t>the remaining missing </a:t>
            </a:r>
            <a:br>
              <a:rPr lang="en-GB" dirty="0"/>
            </a:br>
            <a:r>
              <a:rPr lang="en-GB" dirty="0"/>
              <a:t>digits but also a new </a:t>
            </a:r>
            <a:br>
              <a:rPr lang="en-GB" dirty="0"/>
            </a:br>
            <a:r>
              <a:rPr lang="en-GB" dirty="0"/>
              <a:t>script!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8084" y="4157013"/>
            <a:ext cx="3997842" cy="2244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7291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3165011" y="1587684"/>
            <a:ext cx="6369709" cy="357550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-811566" y="1587683"/>
            <a:ext cx="6369709" cy="3575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2259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Four Triangles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4173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Four Triangles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3796748"/>
            <a:ext cx="7886700" cy="2380215"/>
          </a:xfrm>
        </p:spPr>
        <p:txBody>
          <a:bodyPr>
            <a:noAutofit/>
          </a:bodyPr>
          <a:lstStyle/>
          <a:p>
            <a:r>
              <a:rPr lang="en-US" sz="2000" dirty="0"/>
              <a:t>If you cut a square diagonally from corner to corner you get four right-angled isosceles triangles</a:t>
            </a:r>
          </a:p>
          <a:p>
            <a:r>
              <a:rPr lang="en-US" sz="2000" dirty="0"/>
              <a:t>How many different shapes can you make by fitting the four triangles back together?</a:t>
            </a:r>
          </a:p>
        </p:txBody>
      </p:sp>
      <p:sp>
        <p:nvSpPr>
          <p:cNvPr id="10" name="TRTriangle 9"/>
          <p:cNvSpPr/>
          <p:nvPr/>
        </p:nvSpPr>
        <p:spPr>
          <a:xfrm>
            <a:off x="4697985" y="1546047"/>
            <a:ext cx="914400" cy="914400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BRTriangle 10"/>
          <p:cNvSpPr/>
          <p:nvPr/>
        </p:nvSpPr>
        <p:spPr>
          <a:xfrm flipV="1">
            <a:off x="4697985" y="2460447"/>
            <a:ext cx="914400" cy="914400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LTriangle 11"/>
          <p:cNvSpPr/>
          <p:nvPr/>
        </p:nvSpPr>
        <p:spPr>
          <a:xfrm flipH="1">
            <a:off x="3783585" y="1546047"/>
            <a:ext cx="914400" cy="914400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BLTriangle 12"/>
          <p:cNvSpPr/>
          <p:nvPr/>
        </p:nvSpPr>
        <p:spPr>
          <a:xfrm flipH="1" flipV="1">
            <a:off x="3783585" y="2460447"/>
            <a:ext cx="914400" cy="914400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/>
          <p:cNvSpPr/>
          <p:nvPr/>
        </p:nvSpPr>
        <p:spPr>
          <a:xfrm rot="18895543">
            <a:off x="4050569" y="1813031"/>
            <a:ext cx="1294832" cy="12948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54567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3.7037E-7 L 0.05277 3.7037E-7 C 0.07656 3.7037E-7 0.10572 0.03727 0.10572 0.06806 L 0.10572 0.13611 " pathEditMode="relative" rAng="0" ptsTypes="AAAA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78" y="6806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37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52 3.7037E-7 C 0.01857 0.01134 -0.06059 -0.00324 -0.07049 0.00972 C -0.08056 0.0287 -0.09202 0.02708 -0.09775 0.06574 C -0.10643 0.12708 -0.10434 0.08796 -0.10365 0.13565 " pathEditMode="relative" rAng="0" ptsTypes="AAAA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22" y="6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Four Triangles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You may only fit long sides to long sides and short sides to short sides.</a:t>
            </a:r>
          </a:p>
          <a:p>
            <a:r>
              <a:rPr lang="en-US" dirty="0"/>
              <a:t>The whole length of the side must be joined.</a:t>
            </a:r>
          </a:p>
          <a:p>
            <a:r>
              <a:rPr lang="en-US" dirty="0"/>
              <a:t>You might like to record what you do.</a:t>
            </a:r>
          </a:p>
          <a:p>
            <a:endParaRPr lang="en-US" dirty="0"/>
          </a:p>
          <a:p>
            <a:r>
              <a:rPr lang="en-US" dirty="0"/>
              <a:t>Does it make a difference if you turn one triangle over in this arrangement?</a:t>
            </a:r>
          </a:p>
          <a:p>
            <a:r>
              <a:rPr lang="en-US" dirty="0"/>
              <a:t>How are you making sure all your patterns are different?</a:t>
            </a:r>
            <a:br>
              <a:rPr lang="en-US" dirty="0"/>
            </a:br>
            <a:endParaRPr 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50533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Extension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If you have found all the possible arrangements are you able to justify that you have found all the possible variations?</a:t>
            </a:r>
          </a:p>
          <a:p>
            <a:r>
              <a:rPr lang="en-US" dirty="0"/>
              <a:t>If so can you predict and explain how many different arrangements there will be for five, six, seven </a:t>
            </a:r>
            <a:r>
              <a:rPr lang="en-US" dirty="0" err="1"/>
              <a:t>etc</a:t>
            </a:r>
            <a:r>
              <a:rPr lang="en-US" dirty="0"/>
              <a:t> triangles?</a:t>
            </a:r>
          </a:p>
          <a:p>
            <a:endParaRPr lang="en-US" dirty="0"/>
          </a:p>
          <a:p>
            <a:r>
              <a:rPr lang="en-US" dirty="0"/>
              <a:t>Why not make a display to put your triangles on. You may find it in your classrooms at </a:t>
            </a:r>
            <a:r>
              <a:rPr lang="en-US"/>
              <a:t>PHS next year!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043077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lesson intro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383</Words>
  <Application>Microsoft Office PowerPoint</Application>
  <PresentationFormat>On-screen Show (4:3)</PresentationFormat>
  <Paragraphs>59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Microsoft YaHei</vt:lpstr>
      <vt:lpstr>Arial</vt:lpstr>
      <vt:lpstr>Calibri</vt:lpstr>
      <vt:lpstr>Calibri Light</vt:lpstr>
      <vt:lpstr>Comic Sans MS</vt:lpstr>
      <vt:lpstr>Times New Roman</vt:lpstr>
      <vt:lpstr>Office Theme</vt:lpstr>
      <vt:lpstr>lesson intro</vt:lpstr>
      <vt:lpstr>Twenty Divided Into Six</vt:lpstr>
      <vt:lpstr>Twenty Divided Into Six</vt:lpstr>
      <vt:lpstr>Which Scripts?</vt:lpstr>
      <vt:lpstr>Which Script?</vt:lpstr>
      <vt:lpstr>Which Script?</vt:lpstr>
      <vt:lpstr>Extension</vt:lpstr>
      <vt:lpstr>PowerPoint Presentation</vt:lpstr>
      <vt:lpstr>Four Triangles</vt:lpstr>
      <vt:lpstr>Four Triangles</vt:lpstr>
      <vt:lpstr>Four Triangles</vt:lpstr>
      <vt:lpstr>Extension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Twenty Divided Into Six</dc:title>
  <dc:creator>G Braide</dc:creator>
  <cp:lastModifiedBy>G Braide</cp:lastModifiedBy>
  <cp:revision>1</cp:revision>
  <dcterms:created xsi:type="dcterms:W3CDTF">2021-06-09T06:53:16Z</dcterms:created>
  <dcterms:modified xsi:type="dcterms:W3CDTF">2021-06-09T06:54:23Z</dcterms:modified>
</cp:coreProperties>
</file>