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
  </p:notesMasterIdLst>
  <p:sldIdLst>
    <p:sldId id="622" r:id="rId2"/>
    <p:sldId id="697" r:id="rId3"/>
    <p:sldId id="703" r:id="rId4"/>
    <p:sldId id="708" r:id="rId5"/>
    <p:sldId id="711"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1" d="100"/>
          <a:sy n="81" d="100"/>
        </p:scale>
        <p:origin x="808"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D37053-DC92-4B05-B3C4-AD08E85C2FBF}" type="datetimeFigureOut">
              <a:rPr lang="en-GB" smtClean="0"/>
              <a:t>09/06/2021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EACD3A-7CEE-4461-8655-13BB5A216D87}" type="slidenum">
              <a:rPr lang="en-GB" smtClean="0"/>
              <a:t>‹#›</a:t>
            </a:fld>
            <a:endParaRPr lang="en-GB"/>
          </a:p>
        </p:txBody>
      </p:sp>
    </p:spTree>
    <p:extLst>
      <p:ext uri="{BB962C8B-B14F-4D97-AF65-F5344CB8AC3E}">
        <p14:creationId xmlns:p14="http://schemas.microsoft.com/office/powerpoint/2010/main" val="649407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a:ln/>
        </p:spPr>
      </p:sp>
      <p:sp>
        <p:nvSpPr>
          <p:cNvPr id="3891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endParaRPr>
          </a:p>
        </p:txBody>
      </p:sp>
      <p:sp>
        <p:nvSpPr>
          <p:cNvPr id="3891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u="sng">
                <a:solidFill>
                  <a:schemeClr val="tx1"/>
                </a:solidFill>
                <a:latin typeface="Arial" panose="020B0604020202020204" pitchFamily="34" charset="0"/>
                <a:ea typeface="ＭＳ Ｐゴシック" panose="020B0600070205080204" pitchFamily="34" charset="-128"/>
              </a:defRPr>
            </a:lvl1pPr>
            <a:lvl2pPr marL="742950" indent="-285750">
              <a:defRPr u="sng">
                <a:solidFill>
                  <a:schemeClr val="tx1"/>
                </a:solidFill>
                <a:latin typeface="Arial" panose="020B0604020202020204" pitchFamily="34" charset="0"/>
                <a:ea typeface="ＭＳ Ｐゴシック" panose="020B0600070205080204" pitchFamily="34" charset="-128"/>
              </a:defRPr>
            </a:lvl2pPr>
            <a:lvl3pPr marL="1143000" indent="-228600">
              <a:defRPr u="sng">
                <a:solidFill>
                  <a:schemeClr val="tx1"/>
                </a:solidFill>
                <a:latin typeface="Arial" panose="020B0604020202020204" pitchFamily="34" charset="0"/>
                <a:ea typeface="ＭＳ Ｐゴシック" panose="020B0600070205080204" pitchFamily="34" charset="-128"/>
              </a:defRPr>
            </a:lvl3pPr>
            <a:lvl4pPr marL="1600200" indent="-228600">
              <a:defRPr u="sng">
                <a:solidFill>
                  <a:schemeClr val="tx1"/>
                </a:solidFill>
                <a:latin typeface="Arial" panose="020B0604020202020204" pitchFamily="34" charset="0"/>
                <a:ea typeface="ＭＳ Ｐゴシック" panose="020B0600070205080204" pitchFamily="34" charset="-128"/>
              </a:defRPr>
            </a:lvl4pPr>
            <a:lvl5pPr marL="2057400" indent="-228600">
              <a:defRPr u="sng">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u="sng">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u="sng">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u="sng">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u="sng">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7888314-019E-4FD1-8E71-74CCC3964A8D}" type="slidenum">
              <a:rPr kumimoji="0" lang="en-US" altLang="en-US" sz="13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3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76233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8"/>
          <p:cNvSpPr>
            <a:spLocks noGrp="1" noChangeArrowheads="1"/>
          </p:cNvSpPr>
          <p:nvPr>
            <p:ph type="sldNum" sz="quarter"/>
          </p:nvPr>
        </p:nvSpPr>
        <p:spPr>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lvl1pPr eaLnBrk="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1pPr>
            <a:lvl2pPr eaLnBrk="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2pPr>
            <a:lvl3pPr eaLnBrk="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3pPr>
            <a:lvl4pPr eaLnBrk="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4pPr>
            <a:lvl5pPr eaLnBrk="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fld id="{307FA63B-54EC-4AAE-93DE-8EE3418CDE1F}" type="slidenum">
              <a:rPr kumimoji="0" lang="en-GB" altLang="en-US" sz="1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t>5</a:t>
            </a:fld>
            <a:endParaRPr kumimoji="0" lang="en-GB" altLang="en-US" sz="1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panose="020B0600070205080204" pitchFamily="34" charset="-128"/>
              <a:cs typeface="+mn-cs"/>
            </a:endParaRPr>
          </a:p>
        </p:txBody>
      </p:sp>
      <p:sp>
        <p:nvSpPr>
          <p:cNvPr id="12289" name="Text Box 1"/>
          <p:cNvSpPr txBox="1">
            <a:spLocks noGrp="1" noRot="1" noChangeAspect="1" noChangeArrowheads="1"/>
          </p:cNvSpPr>
          <p:nvPr>
            <p:ph type="sldImg"/>
          </p:nvPr>
        </p:nvSpPr>
        <p:spPr>
          <a:xfrm>
            <a:off x="1106488" y="812800"/>
            <a:ext cx="534511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sp>
      <p:sp>
        <p:nvSpPr>
          <p:cNvPr id="12290" name="Text Box 2"/>
          <p:cNvSpPr txBox="1">
            <a:spLocks noGrp="1" noChangeArrowheads="1"/>
          </p:cNvSpPr>
          <p:nvPr>
            <p:ph type="body" idx="1"/>
          </p:nvPr>
        </p:nvSpPr>
        <p:spPr>
          <a:xfrm>
            <a:off x="755650" y="5078413"/>
            <a:ext cx="6048375" cy="48117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a:buFont typeface="Times New Roman" charset="0"/>
              <a:buNone/>
              <a:defRPr/>
            </a:pPr>
            <a:endParaRPr lang="en-US"/>
          </a:p>
        </p:txBody>
      </p:sp>
    </p:spTree>
    <p:extLst>
      <p:ext uri="{BB962C8B-B14F-4D97-AF65-F5344CB8AC3E}">
        <p14:creationId xmlns:p14="http://schemas.microsoft.com/office/powerpoint/2010/main" val="3060410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524194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060"/>
                </a:solidFill>
              </a:defRPr>
            </a:lvl1pPr>
          </a:lstStyle>
          <a:p>
            <a:r>
              <a:rPr lang="en-US" dirty="0"/>
              <a:t>Click to edit Master title style</a:t>
            </a:r>
          </a:p>
        </p:txBody>
      </p:sp>
      <p:sp>
        <p:nvSpPr>
          <p:cNvPr id="3" name="Content Placeholder 2"/>
          <p:cNvSpPr>
            <a:spLocks noGrp="1"/>
          </p:cNvSpPr>
          <p:nvPr>
            <p:ph idx="1"/>
          </p:nvPr>
        </p:nvSpPr>
        <p:spPr/>
        <p:txBody>
          <a:bodyPr/>
          <a:lstStyle>
            <a:lvl1pPr marL="0" indent="0">
              <a:buNone/>
              <a:defRPr baseline="0">
                <a:solidFill>
                  <a:srgbClr val="002060"/>
                </a:solidFill>
              </a:defRPr>
            </a:lvl1pPr>
            <a:lvl2pPr>
              <a:defRPr baseline="0">
                <a:solidFill>
                  <a:srgbClr val="002060"/>
                </a:solidFill>
              </a:defRPr>
            </a:lvl2pPr>
            <a:lvl3pPr>
              <a:defRPr baseline="0">
                <a:solidFill>
                  <a:srgbClr val="002060"/>
                </a:solidFill>
              </a:defRPr>
            </a:lvl3pPr>
            <a:lvl4pPr>
              <a:defRPr baseline="0">
                <a:solidFill>
                  <a:srgbClr val="002060"/>
                </a:solidFill>
              </a:defRPr>
            </a:lvl4pPr>
            <a:lvl5pPr>
              <a:defRPr baseline="0">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59860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827096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606660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359FE3-9120-4E7E-98B4-1709DE1E95E8}" type="datetimeFigureOut">
              <a:rPr lang="en-GB" smtClean="0"/>
              <a:t>09/06/2021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932471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359FE3-9120-4E7E-98B4-1709DE1E95E8}" type="datetimeFigureOut">
              <a:rPr lang="en-GB" smtClean="0"/>
              <a:t>09/06/2021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75856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359FE3-9120-4E7E-98B4-1709DE1E95E8}" type="datetimeFigureOut">
              <a:rPr lang="en-GB" smtClean="0"/>
              <a:t>09/06/2021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592270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2886400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359FE3-9120-4E7E-98B4-1709DE1E95E8}" type="datetimeFigureOut">
              <a:rPr lang="en-GB" smtClean="0"/>
              <a:t>09/06/2021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1282607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104244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359FE3-9120-4E7E-98B4-1709DE1E95E8}" type="datetimeFigureOut">
              <a:rPr lang="en-GB" smtClean="0"/>
              <a:t>09/06/2021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252A6A-1130-478C-AA61-B955096EA81E}" type="slidenum">
              <a:rPr lang="en-GB" smtClean="0"/>
              <a:t>‹#›</a:t>
            </a:fld>
            <a:endParaRPr lang="en-GB"/>
          </a:p>
        </p:txBody>
      </p:sp>
    </p:spTree>
    <p:extLst>
      <p:ext uri="{BB962C8B-B14F-4D97-AF65-F5344CB8AC3E}">
        <p14:creationId xmlns:p14="http://schemas.microsoft.com/office/powerpoint/2010/main" val="31831685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Vertical Title and Text">
    <p:spTree>
      <p:nvGrpSpPr>
        <p:cNvPr id="1" name=""/>
        <p:cNvGrpSpPr/>
        <p:nvPr/>
      </p:nvGrpSpPr>
      <p:grpSpPr>
        <a:xfrm>
          <a:off x="0" y="0"/>
          <a:ext cx="0" cy="0"/>
          <a:chOff x="0" y="0"/>
          <a:chExt cx="0" cy="0"/>
        </a:xfrm>
      </p:grpSpPr>
      <p:grpSp>
        <p:nvGrpSpPr>
          <p:cNvPr id="11" name="Group 10"/>
          <p:cNvGrpSpPr/>
          <p:nvPr/>
        </p:nvGrpSpPr>
        <p:grpSpPr>
          <a:xfrm>
            <a:off x="2751927" y="1376432"/>
            <a:ext cx="5430768" cy="4032451"/>
            <a:chOff x="4469824" y="1124744"/>
            <a:chExt cx="6236041" cy="4032451"/>
          </a:xfrm>
        </p:grpSpPr>
        <p:sp>
          <p:nvSpPr>
            <p:cNvPr id="2" name="Isosceles Triangle 1"/>
            <p:cNvSpPr/>
            <p:nvPr userDrawn="1"/>
          </p:nvSpPr>
          <p:spPr bwMode="auto">
            <a:xfrm>
              <a:off x="4469824" y="1124744"/>
              <a:ext cx="6236041" cy="4032448"/>
            </a:xfrm>
            <a:prstGeom prst="triangl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n-GB" sz="1800" b="0" i="0" u="none" strike="noStrike" cap="none" normalizeH="0" baseline="0">
                <a:ln>
                  <a:noFill/>
                </a:ln>
                <a:solidFill>
                  <a:schemeClr val="bg1"/>
                </a:solidFill>
                <a:effectLst/>
                <a:latin typeface="Arial" charset="0"/>
                <a:ea typeface="Microsoft YaHei" charset="-122"/>
              </a:endParaRPr>
            </a:p>
          </p:txBody>
        </p:sp>
        <p:cxnSp>
          <p:nvCxnSpPr>
            <p:cNvPr id="3" name="Straight Connector 2"/>
            <p:cNvCxnSpPr/>
            <p:nvPr userDrawn="1"/>
          </p:nvCxnSpPr>
          <p:spPr bwMode="auto">
            <a:xfrm>
              <a:off x="5423219" y="3933056"/>
              <a:ext cx="431991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4" name="Straight Connector 3"/>
            <p:cNvCxnSpPr/>
            <p:nvPr userDrawn="1"/>
          </p:nvCxnSpPr>
          <p:spPr bwMode="auto">
            <a:xfrm>
              <a:off x="6479199" y="2564904"/>
              <a:ext cx="2207958" cy="0"/>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5" name="Straight Connector 4"/>
            <p:cNvCxnSpPr/>
            <p:nvPr userDrawn="1"/>
          </p:nvCxnSpPr>
          <p:spPr bwMode="auto">
            <a:xfrm>
              <a:off x="7535179" y="2564907"/>
              <a:ext cx="0" cy="1368152"/>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6" name="Straight Connector 5"/>
            <p:cNvCxnSpPr/>
            <p:nvPr userDrawn="1"/>
          </p:nvCxnSpPr>
          <p:spPr bwMode="auto">
            <a:xfrm>
              <a:off x="6671196"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cxnSp>
          <p:nvCxnSpPr>
            <p:cNvPr id="7" name="Straight Connector 6"/>
            <p:cNvCxnSpPr/>
            <p:nvPr userDrawn="1"/>
          </p:nvCxnSpPr>
          <p:spPr bwMode="auto">
            <a:xfrm>
              <a:off x="8399163" y="3933059"/>
              <a:ext cx="0" cy="1224136"/>
            </a:xfrm>
            <a:prstGeom prst="line">
              <a:avLst/>
            </a:prstGeom>
            <a:ln>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dk1"/>
            </a:lnRef>
            <a:fillRef idx="0">
              <a:schemeClr val="dk1"/>
            </a:fillRef>
            <a:effectRef idx="1">
              <a:schemeClr val="dk1"/>
            </a:effectRef>
            <a:fontRef idx="minor">
              <a:schemeClr val="tx1"/>
            </a:fontRef>
          </p:style>
        </p:cxnSp>
        <p:sp>
          <p:nvSpPr>
            <p:cNvPr id="8" name="TextBox 7"/>
            <p:cNvSpPr txBox="1"/>
            <p:nvPr userDrawn="1"/>
          </p:nvSpPr>
          <p:spPr>
            <a:xfrm>
              <a:off x="5615217" y="4365104"/>
              <a:ext cx="4127921"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3 things you knew already</a:t>
              </a:r>
            </a:p>
          </p:txBody>
        </p:sp>
        <p:sp>
          <p:nvSpPr>
            <p:cNvPr id="9" name="TextBox 8"/>
            <p:cNvSpPr txBox="1"/>
            <p:nvPr userDrawn="1"/>
          </p:nvSpPr>
          <p:spPr>
            <a:xfrm>
              <a:off x="6479199" y="2996956"/>
              <a:ext cx="211196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2 things you learnt today</a:t>
              </a:r>
            </a:p>
          </p:txBody>
        </p:sp>
        <p:sp>
          <p:nvSpPr>
            <p:cNvPr id="10" name="TextBox 9"/>
            <p:cNvSpPr txBox="1"/>
            <p:nvPr userDrawn="1"/>
          </p:nvSpPr>
          <p:spPr>
            <a:xfrm>
              <a:off x="6394406" y="1412779"/>
              <a:ext cx="2292751"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dirty="0">
                  <a:latin typeface="Comic Sans MS" pitchFamily="66" charset="0"/>
                </a:rPr>
                <a:t>1 question about today’s topic</a:t>
              </a:r>
            </a:p>
          </p:txBody>
        </p:sp>
      </p:grpSp>
    </p:spTree>
    <p:extLst>
      <p:ext uri="{BB962C8B-B14F-4D97-AF65-F5344CB8AC3E}">
        <p14:creationId xmlns:p14="http://schemas.microsoft.com/office/powerpoint/2010/main" val="1573080843"/>
      </p:ext>
    </p:extLst>
  </p:cSld>
  <p:clrMapOvr>
    <a:masterClrMapping/>
  </p:clrMapOvr>
  <p:hf sldNum="0" hdr="0" ftr="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59FE3-9120-4E7E-98B4-1709DE1E95E8}" type="datetimeFigureOut">
              <a:rPr lang="en-GB" smtClean="0"/>
              <a:t>09/06/2021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252A6A-1130-478C-AA61-B955096EA81E}" type="slidenum">
              <a:rPr lang="en-GB" smtClean="0"/>
              <a:t>‹#›</a:t>
            </a:fld>
            <a:endParaRPr lang="en-GB"/>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390512" y="0"/>
            <a:ext cx="753488" cy="751668"/>
          </a:xfrm>
          <a:prstGeom prst="rect">
            <a:avLst/>
          </a:prstGeom>
        </p:spPr>
      </p:pic>
    </p:spTree>
    <p:extLst>
      <p:ext uri="{BB962C8B-B14F-4D97-AF65-F5344CB8AC3E}">
        <p14:creationId xmlns:p14="http://schemas.microsoft.com/office/powerpoint/2010/main" val="8394395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90000"/>
        </a:lnSpc>
        <a:spcBef>
          <a:spcPct val="0"/>
        </a:spcBef>
        <a:buNone/>
        <a:defRPr sz="4400" b="1" kern="1200">
          <a:solidFill>
            <a:srgbClr val="002060"/>
          </a:solidFill>
          <a:latin typeface="+mn-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00206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nrich.maths.org/fruitytotals/responsive.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1042988" y="333375"/>
            <a:ext cx="8066087" cy="1190625"/>
          </a:xfrm>
        </p:spPr>
        <p:txBody>
          <a:bodyPr/>
          <a:lstStyle/>
          <a:p>
            <a:r>
              <a:rPr lang="en-GB" altLang="en-US" sz="4000">
                <a:ea typeface="ＭＳ Ｐゴシック" panose="020B0600070205080204" pitchFamily="34" charset="-128"/>
              </a:rPr>
              <a:t>Reasoning is one of the NC aims</a:t>
            </a:r>
          </a:p>
        </p:txBody>
      </p:sp>
      <p:sp>
        <p:nvSpPr>
          <p:cNvPr id="37890" name="Content Placeholder 2"/>
          <p:cNvSpPr>
            <a:spLocks noGrp="1"/>
          </p:cNvSpPr>
          <p:nvPr>
            <p:ph idx="1"/>
          </p:nvPr>
        </p:nvSpPr>
        <p:spPr>
          <a:xfrm>
            <a:off x="250825" y="1916113"/>
            <a:ext cx="8713788" cy="5113337"/>
          </a:xfrm>
        </p:spPr>
        <p:txBody>
          <a:bodyPr/>
          <a:lstStyle/>
          <a:p>
            <a:pPr marL="0" indent="0" algn="ctr">
              <a:buFont typeface="Times" panose="02020603050405020304" pitchFamily="18" charset="0"/>
              <a:buNone/>
            </a:pPr>
            <a:r>
              <a:rPr lang="en-GB" altLang="en-US" sz="3600" dirty="0">
                <a:solidFill>
                  <a:srgbClr val="333399"/>
                </a:solidFill>
                <a:ea typeface="ＭＳ Ｐゴシック" panose="020B0600070205080204" pitchFamily="34" charset="-128"/>
              </a:rPr>
              <a:t>Children need to reason mathematically by following a line of enquiry, conjecturing relationships and generalisations, and developing an argument, justification or proof using mathematical language.</a:t>
            </a:r>
            <a:endParaRPr lang="en-GB" altLang="en-US" sz="2800" dirty="0">
              <a:ea typeface="ＭＳ Ｐゴシック" panose="020B0600070205080204" pitchFamily="34" charset="-128"/>
            </a:endParaRPr>
          </a:p>
          <a:p>
            <a:pPr marL="0" indent="0" algn="ctr">
              <a:buFont typeface="Times" panose="02020603050405020304" pitchFamily="18" charset="0"/>
              <a:buNone/>
            </a:pPr>
            <a:endParaRPr lang="en-GB" altLang="en-US" sz="2800" dirty="0">
              <a:ea typeface="ＭＳ Ｐゴシック" panose="020B0600070205080204" pitchFamily="34" charset="-128"/>
            </a:endParaRPr>
          </a:p>
          <a:p>
            <a:pPr marL="0" indent="0" algn="ctr">
              <a:buFont typeface="Times" panose="02020603050405020304" pitchFamily="18" charset="0"/>
              <a:buNone/>
            </a:pPr>
            <a:r>
              <a:rPr lang="en-GB" altLang="en-US" sz="2800" dirty="0">
                <a:ea typeface="ＭＳ Ｐゴシック" panose="020B0600070205080204" pitchFamily="34" charset="-128"/>
              </a:rPr>
              <a:t>(</a:t>
            </a:r>
            <a:r>
              <a:rPr lang="en-GB" altLang="en-US" sz="2800" dirty="0" err="1">
                <a:ea typeface="ＭＳ Ｐゴシック" panose="020B0600070205080204" pitchFamily="34" charset="-128"/>
              </a:rPr>
              <a:t>DfE</a:t>
            </a:r>
            <a:r>
              <a:rPr lang="en-GB" altLang="en-US" sz="2800" dirty="0">
                <a:ea typeface="ＭＳ Ｐゴシック" panose="020B0600070205080204" pitchFamily="34" charset="-128"/>
              </a:rPr>
              <a:t>, 2013).</a:t>
            </a:r>
          </a:p>
          <a:p>
            <a:pPr marL="0" indent="0" algn="ctr">
              <a:buFont typeface="Times" panose="02020603050405020304" pitchFamily="18" charset="0"/>
              <a:buNone/>
            </a:pPr>
            <a:endParaRPr lang="en-GB" altLang="en-US" sz="2800" dirty="0">
              <a:ea typeface="ＭＳ Ｐゴシック" panose="020B0600070205080204" pitchFamily="34" charset="-128"/>
            </a:endParaRPr>
          </a:p>
          <a:p>
            <a:pPr marL="0" indent="0">
              <a:buFont typeface="Times" panose="02020603050405020304" pitchFamily="18" charset="0"/>
              <a:buNone/>
            </a:pPr>
            <a:endParaRPr lang="en-GB" altLang="en-US" sz="2000" dirty="0">
              <a:ea typeface="ＭＳ Ｐゴシック" panose="020B0600070205080204" pitchFamily="34" charset="-128"/>
            </a:endParaRPr>
          </a:p>
          <a:p>
            <a:pPr marL="0" indent="0">
              <a:buFont typeface="Times" panose="02020603050405020304" pitchFamily="18" charset="0"/>
              <a:buNone/>
            </a:pPr>
            <a:endParaRPr lang="en-GB" altLang="en-US" sz="2000" i="1" dirty="0">
              <a:ea typeface="ＭＳ Ｐゴシック" panose="020B0600070205080204" pitchFamily="34" charset="-128"/>
            </a:endParaRPr>
          </a:p>
        </p:txBody>
      </p:sp>
    </p:spTree>
    <p:extLst>
      <p:ext uri="{BB962C8B-B14F-4D97-AF65-F5344CB8AC3E}">
        <p14:creationId xmlns:p14="http://schemas.microsoft.com/office/powerpoint/2010/main" val="3718225042"/>
      </p:ext>
    </p:extLst>
  </p:cSld>
  <p:clrMapOvr>
    <a:masterClrMapping/>
  </p:clrMapOvr>
  <p:transition advClick="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Coded 100 Square – Lesson Plan</a:t>
            </a:r>
          </a:p>
        </p:txBody>
      </p:sp>
      <p:sp>
        <p:nvSpPr>
          <p:cNvPr id="3" name="Content Placeholder 2"/>
          <p:cNvSpPr>
            <a:spLocks noGrp="1"/>
          </p:cNvSpPr>
          <p:nvPr>
            <p:ph idx="1"/>
          </p:nvPr>
        </p:nvSpPr>
        <p:spPr/>
        <p:txBody>
          <a:bodyPr>
            <a:normAutofit lnSpcReduction="10000"/>
          </a:bodyPr>
          <a:lstStyle/>
          <a:p>
            <a:r>
              <a:rPr lang="en-GB" dirty="0"/>
              <a:t>Give the students the jigsaw. It should be apparent that columns will have a shared symbol and should therefore make the job easier to complete</a:t>
            </a:r>
          </a:p>
          <a:p>
            <a:endParaRPr lang="en-GB" dirty="0"/>
          </a:p>
          <a:p>
            <a:endParaRPr lang="en-GB" dirty="0"/>
          </a:p>
          <a:p>
            <a:endParaRPr lang="en-GB" dirty="0"/>
          </a:p>
          <a:p>
            <a:r>
              <a:rPr lang="en-GB" dirty="0"/>
              <a:t>The table shows the symbols, the corresponding number and also the wingdings equivalent English keystroke (should worksheets or additional problems be needed)</a:t>
            </a:r>
          </a:p>
        </p:txBody>
      </p:sp>
      <p:pic>
        <p:nvPicPr>
          <p:cNvPr id="4" name="Picture 3"/>
          <p:cNvPicPr>
            <a:picLocks noChangeAspect="1"/>
          </p:cNvPicPr>
          <p:nvPr/>
        </p:nvPicPr>
        <p:blipFill>
          <a:blip r:embed="rId2"/>
          <a:stretch>
            <a:fillRect/>
          </a:stretch>
        </p:blipFill>
        <p:spPr>
          <a:xfrm>
            <a:off x="1345082" y="3006847"/>
            <a:ext cx="6139204" cy="1237595"/>
          </a:xfrm>
          <a:prstGeom prst="rect">
            <a:avLst/>
          </a:prstGeom>
        </p:spPr>
      </p:pic>
    </p:spTree>
    <p:extLst>
      <p:ext uri="{BB962C8B-B14F-4D97-AF65-F5344CB8AC3E}">
        <p14:creationId xmlns:p14="http://schemas.microsoft.com/office/powerpoint/2010/main" val="2344832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Sealed Solution – Lesson Plan</a:t>
            </a:r>
          </a:p>
        </p:txBody>
      </p:sp>
      <p:sp>
        <p:nvSpPr>
          <p:cNvPr id="3" name="Content Placeholder 2"/>
          <p:cNvSpPr>
            <a:spLocks noGrp="1"/>
          </p:cNvSpPr>
          <p:nvPr>
            <p:ph idx="1"/>
          </p:nvPr>
        </p:nvSpPr>
        <p:spPr/>
        <p:txBody>
          <a:bodyPr>
            <a:normAutofit fontScale="55000" lnSpcReduction="20000"/>
          </a:bodyPr>
          <a:lstStyle/>
          <a:p>
            <a:r>
              <a:rPr lang="en-US" dirty="0"/>
              <a:t>This task offers the chance for the students to work in a systematic way and is a great context in which to encourage them to explain and justify their reasoning. At each stage push for the explanation on how they know their answer. </a:t>
            </a:r>
          </a:p>
          <a:p>
            <a:r>
              <a:rPr lang="en-US" dirty="0"/>
              <a:t>This task works well with a visual aid of envelopes pre prepared numbers which fit in the envelopes and post it notes to write down the totals</a:t>
            </a:r>
          </a:p>
          <a:p>
            <a:r>
              <a:rPr lang="en-US" dirty="0"/>
              <a:t>Start small with the class modelling the idea</a:t>
            </a:r>
            <a:r>
              <a:rPr lang="en-GB" dirty="0"/>
              <a:t>. </a:t>
            </a:r>
            <a:r>
              <a:rPr lang="en-US" dirty="0"/>
              <a:t>A suggested path (but by no means should this be taken as an instruction) would be with the first slide of 6 cards and 3 envelopes. Demonstrate this again, however mix it up by putting 0 and 5 in the second envelope and recording the total. But then put two cards in the third envelope without showing them to the students but writing only the total on the outside of the envelope. Repeat this for the third envelope. (For example you could have 1 and 3 in the first and 2 and 4 in the second.) What numbers are in the two envelopes? How do they know? Try again, this time keeping 0 and 5 in the first envelope but suggest that you want to put the other cards in pairs into the envelopes, so that the totals on the other two are the same. What could you do? How do they know? At each stage, students can be working in pairs, perhaps using mini-whiteboards and digit cards to try out their ideas.</a:t>
            </a:r>
          </a:p>
          <a:p>
            <a:r>
              <a:rPr lang="en-US" dirty="0"/>
              <a:t>Continue like this, gradually building up the level of complexity, and each time focusing on students' clear reasoning. You could put the cards in the envelopes without showing any to the students, only writing the totals. Invite the students to say which numbers could be in the envelopes. Next, using four envelopes and cards 0−7, write 5, 11, 8 and 4 on the envelopes. How could they put numbers in the envelopes for the totals to be right? The final challenge is provided to solve the problem as it stands, with five envelopes and ten digit cards.</a:t>
            </a:r>
          </a:p>
        </p:txBody>
      </p:sp>
    </p:spTree>
    <p:extLst>
      <p:ext uri="{BB962C8B-B14F-4D97-AF65-F5344CB8AC3E}">
        <p14:creationId xmlns:p14="http://schemas.microsoft.com/office/powerpoint/2010/main" val="1090124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It Worth – Lesson Plan</a:t>
            </a:r>
          </a:p>
        </p:txBody>
      </p:sp>
      <p:sp>
        <p:nvSpPr>
          <p:cNvPr id="3" name="Content Placeholder 2"/>
          <p:cNvSpPr>
            <a:spLocks noGrp="1"/>
          </p:cNvSpPr>
          <p:nvPr>
            <p:ph idx="1"/>
          </p:nvPr>
        </p:nvSpPr>
        <p:spPr/>
        <p:txBody>
          <a:bodyPr>
            <a:normAutofit fontScale="62500" lnSpcReduction="20000"/>
          </a:bodyPr>
          <a:lstStyle/>
          <a:p>
            <a:r>
              <a:rPr lang="en-US" b="1" dirty="0"/>
              <a:t>What’s it Worth </a:t>
            </a:r>
            <a:r>
              <a:rPr lang="en-US" dirty="0"/>
              <a:t>provides a good challenge in reasoning, working with multiple unknowns.</a:t>
            </a:r>
          </a:p>
          <a:p>
            <a:endParaRPr lang="en-US" dirty="0"/>
          </a:p>
          <a:p>
            <a:r>
              <a:rPr lang="en-US" dirty="0"/>
              <a:t>Students should be encouraged to become stuck at this task and not be given too much support, however there are some entry points that students could be directed towards (see next page) if they have got to a dead end. There are many solutions to each of the shape’s values so a method of trial and improvement can be used but ultimately there is only one correct answer.</a:t>
            </a:r>
          </a:p>
          <a:p>
            <a:endParaRPr lang="en-US" dirty="0"/>
          </a:p>
          <a:p>
            <a:r>
              <a:rPr lang="en-US" dirty="0"/>
              <a:t>Once students have answered using whichever method they used. Write down their instructions to help them focus their reasoning.</a:t>
            </a:r>
          </a:p>
          <a:p>
            <a:endParaRPr lang="en-US" dirty="0"/>
          </a:p>
          <a:p>
            <a:r>
              <a:rPr lang="en-US" dirty="0"/>
              <a:t>There is another variant of this puzzle (albeit with fruit), which you can use as an extension to this task or as a replacement for the shape task</a:t>
            </a:r>
          </a:p>
          <a:p>
            <a:r>
              <a:rPr lang="en-GB" dirty="0">
                <a:hlinkClick r:id="rId2"/>
              </a:rPr>
              <a:t>https://nrich.maths.org/fruitytotals/responsive.html</a:t>
            </a:r>
            <a:endParaRPr lang="en-GB" dirty="0"/>
          </a:p>
          <a:p>
            <a:endParaRPr lang="en-GB" dirty="0"/>
          </a:p>
        </p:txBody>
      </p:sp>
    </p:spTree>
    <p:extLst>
      <p:ext uri="{BB962C8B-B14F-4D97-AF65-F5344CB8AC3E}">
        <p14:creationId xmlns:p14="http://schemas.microsoft.com/office/powerpoint/2010/main" val="3459569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158667" y="3875590"/>
            <a:ext cx="2513763" cy="24487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p:cNvSpPr/>
          <p:nvPr/>
        </p:nvSpPr>
        <p:spPr>
          <a:xfrm>
            <a:off x="3144567" y="3891528"/>
            <a:ext cx="2513763" cy="24487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p:cNvSpPr/>
          <p:nvPr/>
        </p:nvSpPr>
        <p:spPr>
          <a:xfrm>
            <a:off x="130467" y="3891528"/>
            <a:ext cx="2513763" cy="24487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p:cNvSpPr/>
          <p:nvPr/>
        </p:nvSpPr>
        <p:spPr>
          <a:xfrm>
            <a:off x="6122643" y="1042220"/>
            <a:ext cx="2549787" cy="24629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7"/>
          <p:cNvSpPr/>
          <p:nvPr/>
        </p:nvSpPr>
        <p:spPr>
          <a:xfrm>
            <a:off x="3124406" y="1052364"/>
            <a:ext cx="2513763" cy="244873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097" name="Picture 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9937" y="1023336"/>
            <a:ext cx="3014100" cy="2833370"/>
          </a:xfrm>
          <a:prstGeom prst="rect">
            <a:avLst/>
          </a:prstGeom>
          <a:noFill/>
          <a:ln>
            <a:noFill/>
          </a:ln>
          <a:effectLst/>
          <a:extLst>
            <a:ext uri="{909E8E84-426E-40dd-AFC4-6F175D3DCCD1}">
              <a14:hiddenFil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3" name="Picture 1"/>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14037" y="1023336"/>
            <a:ext cx="3014100" cy="2833370"/>
          </a:xfrm>
          <a:prstGeom prst="rect">
            <a:avLst/>
          </a:prstGeom>
          <a:noFill/>
          <a:ln>
            <a:noFill/>
          </a:ln>
          <a:effectLst/>
          <a:extLst>
            <a:ext uri="{909E8E84-426E-40dd-AFC4-6F175D3DCCD1}">
              <a14:hiddenFil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4" name="Picture 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1700" y="3857787"/>
            <a:ext cx="3014100" cy="2833370"/>
          </a:xfrm>
          <a:prstGeom prst="rect">
            <a:avLst/>
          </a:prstGeom>
          <a:noFill/>
          <a:ln>
            <a:noFill/>
          </a:ln>
          <a:effectLst/>
          <a:extLst>
            <a:ext uri="{909E8E84-426E-40dd-AFC4-6F175D3DCCD1}">
              <a14:hiddenFil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5" name="Picture 1"/>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5800" y="3865044"/>
            <a:ext cx="3014100" cy="2833370"/>
          </a:xfrm>
          <a:prstGeom prst="rect">
            <a:avLst/>
          </a:prstGeom>
          <a:noFill/>
          <a:ln>
            <a:noFill/>
          </a:ln>
          <a:effectLst/>
          <a:extLst>
            <a:ext uri="{909E8E84-426E-40dd-AFC4-6F175D3DCCD1}">
              <a14:hiddenFil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6" name="Picture 1"/>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29900" y="3843273"/>
            <a:ext cx="3014100" cy="2833370"/>
          </a:xfrm>
          <a:prstGeom prst="rect">
            <a:avLst/>
          </a:prstGeom>
          <a:noFill/>
          <a:ln>
            <a:noFill/>
          </a:ln>
          <a:effectLst/>
          <a:extLst>
            <a:ext uri="{909E8E84-426E-40dd-AFC4-6F175D3DCCD1}">
              <a14:hiddenFill xmlns="" xmlns:a14="http://schemas.microsoft.com/office/drawing/2010/main">
                <a:blipFill dpi="0" rotWithShape="0">
                  <a:blip xmlns:r="http://schemas.openxmlformats.org/officeDocument/2006/relationships"/>
                  <a:srcRect/>
                  <a:stretch>
                    <a:fillRect/>
                  </a:stretch>
                </a:blipFill>
              </a14:hiddenFill>
            </a:ext>
            <a:ext uri="{91240B29-F687-4f45-9708-019B960494DF}">
              <a14:hiddenLine xmlns="" xmlns:a14="http://schemas.microsoft.com/office/drawing/2010/main" w="9525" cap="flat">
                <a:solidFill>
                  <a:srgbClr val="808080"/>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pic>
        <p:nvPicPr>
          <p:cNvPr id="2" name="Picture 1"/>
          <p:cNvPicPr>
            <a:picLocks noChangeAspect="1"/>
          </p:cNvPicPr>
          <p:nvPr/>
        </p:nvPicPr>
        <p:blipFill rotWithShape="1">
          <a:blip r:embed="rId8"/>
          <a:srcRect l="-5479" t="1556" b="899"/>
          <a:stretch/>
        </p:blipFill>
        <p:spPr>
          <a:xfrm>
            <a:off x="651766" y="2156629"/>
            <a:ext cx="1234792" cy="566784"/>
          </a:xfrm>
          <a:prstGeom prst="rect">
            <a:avLst/>
          </a:prstGeom>
          <a:solidFill>
            <a:schemeClr val="bg1"/>
          </a:solidFill>
          <a:ln>
            <a:solidFill>
              <a:srgbClr val="FD0000"/>
            </a:solidFill>
          </a:ln>
        </p:spPr>
      </p:pic>
      <p:pic>
        <p:nvPicPr>
          <p:cNvPr id="7" name="Picture 6"/>
          <p:cNvPicPr>
            <a:picLocks noChangeAspect="1"/>
          </p:cNvPicPr>
          <p:nvPr/>
        </p:nvPicPr>
        <p:blipFill>
          <a:blip r:embed="rId9"/>
          <a:stretch>
            <a:fillRect/>
          </a:stretch>
        </p:blipFill>
        <p:spPr>
          <a:xfrm>
            <a:off x="637087" y="1245087"/>
            <a:ext cx="1249470" cy="555319"/>
          </a:xfrm>
          <a:prstGeom prst="rect">
            <a:avLst/>
          </a:prstGeom>
          <a:ln>
            <a:solidFill>
              <a:srgbClr val="FD0000"/>
            </a:solidFill>
          </a:ln>
        </p:spPr>
      </p:pic>
      <p:sp>
        <p:nvSpPr>
          <p:cNvPr id="9" name="TextBox 8"/>
          <p:cNvSpPr txBox="1"/>
          <p:nvPr/>
        </p:nvSpPr>
        <p:spPr>
          <a:xfrm>
            <a:off x="2008755" y="1364021"/>
            <a:ext cx="457222" cy="3436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33"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p>
        </p:txBody>
      </p:sp>
      <p:sp>
        <p:nvSpPr>
          <p:cNvPr id="11" name="TextBox 10"/>
          <p:cNvSpPr txBox="1"/>
          <p:nvPr/>
        </p:nvSpPr>
        <p:spPr>
          <a:xfrm>
            <a:off x="2008755" y="2266587"/>
            <a:ext cx="457222" cy="3436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33" b="1"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a:t>
            </a:r>
          </a:p>
        </p:txBody>
      </p:sp>
    </p:spTree>
    <p:extLst>
      <p:ext uri="{BB962C8B-B14F-4D97-AF65-F5344CB8AC3E}">
        <p14:creationId xmlns:p14="http://schemas.microsoft.com/office/powerpoint/2010/main" val="195069052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esson intro">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652</Words>
  <Application>Microsoft Office PowerPoint</Application>
  <PresentationFormat>On-screen Show (4:3)</PresentationFormat>
  <Paragraphs>29</Paragraphs>
  <Slides>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Microsoft YaHei</vt:lpstr>
      <vt:lpstr>ＭＳ Ｐゴシック</vt:lpstr>
      <vt:lpstr>Arial</vt:lpstr>
      <vt:lpstr>Calibri</vt:lpstr>
      <vt:lpstr>Comic Sans MS</vt:lpstr>
      <vt:lpstr>Times</vt:lpstr>
      <vt:lpstr>Times New Roman</vt:lpstr>
      <vt:lpstr>lesson intro</vt:lpstr>
      <vt:lpstr>Reasoning is one of the NC aims</vt:lpstr>
      <vt:lpstr>Coded 100 Square – Lesson Plan</vt:lpstr>
      <vt:lpstr>Sealed Solution – Lesson Plan</vt:lpstr>
      <vt:lpstr>What’s It Worth – Lesson Plan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Reasoning is one of the NC aims</dc:title>
  <dc:creator>G Braide</dc:creator>
  <cp:lastModifiedBy>G Braide</cp:lastModifiedBy>
  <cp:revision>1</cp:revision>
  <dcterms:created xsi:type="dcterms:W3CDTF">2021-06-09T07:12:27Z</dcterms:created>
  <dcterms:modified xsi:type="dcterms:W3CDTF">2021-06-09T07:16:24Z</dcterms:modified>
</cp:coreProperties>
</file>