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12"/>
  </p:notesMasterIdLst>
  <p:sldIdLst>
    <p:sldId id="624" r:id="rId2"/>
    <p:sldId id="625" r:id="rId3"/>
    <p:sldId id="626" r:id="rId4"/>
    <p:sldId id="610" r:id="rId5"/>
    <p:sldId id="715" r:id="rId6"/>
    <p:sldId id="718" r:id="rId7"/>
    <p:sldId id="720" r:id="rId8"/>
    <p:sldId id="721" r:id="rId9"/>
    <p:sldId id="726" r:id="rId10"/>
    <p:sldId id="729" r:id="rId11"/>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980" autoAdjust="0"/>
    <p:restoredTop sz="94660"/>
  </p:normalViewPr>
  <p:slideViewPr>
    <p:cSldViewPr snapToGrid="0">
      <p:cViewPr varScale="1">
        <p:scale>
          <a:sx n="81" d="100"/>
          <a:sy n="81" d="100"/>
        </p:scale>
        <p:origin x="808" y="9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B9C9ED5-19C3-4FBB-8C78-330F4F641D39}" type="datetimeFigureOut">
              <a:rPr lang="en-GB" smtClean="0"/>
              <a:t>09/06/2021</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FBEB4DC-154E-4A4F-986B-DF8E17704497}" type="slidenum">
              <a:rPr lang="en-GB" smtClean="0"/>
              <a:t>‹#›</a:t>
            </a:fld>
            <a:endParaRPr lang="en-GB"/>
          </a:p>
        </p:txBody>
      </p:sp>
    </p:spTree>
    <p:extLst>
      <p:ext uri="{BB962C8B-B14F-4D97-AF65-F5344CB8AC3E}">
        <p14:creationId xmlns:p14="http://schemas.microsoft.com/office/powerpoint/2010/main" val="304474733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1" name="Slide Image Placeholder 1"/>
          <p:cNvSpPr>
            <a:spLocks noGrp="1" noRot="1" noChangeAspect="1" noTextEdit="1"/>
          </p:cNvSpPr>
          <p:nvPr>
            <p:ph type="sldImg"/>
          </p:nvPr>
        </p:nvSpPr>
        <p:spPr>
          <a:ln/>
        </p:spPr>
      </p:sp>
      <p:sp>
        <p:nvSpPr>
          <p:cNvPr id="35842"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a:latin typeface="Arial" panose="020B0604020202020204" pitchFamily="34" charset="0"/>
                <a:ea typeface="ＭＳ Ｐゴシック" panose="020B0600070205080204" pitchFamily="34" charset="-128"/>
              </a:rPr>
              <a:t>Note this list is not in any particular order</a:t>
            </a:r>
          </a:p>
        </p:txBody>
      </p:sp>
      <p:sp>
        <p:nvSpPr>
          <p:cNvPr id="35843"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u="sng">
                <a:solidFill>
                  <a:schemeClr val="tx1"/>
                </a:solidFill>
                <a:latin typeface="Arial" panose="020B0604020202020204" pitchFamily="34" charset="0"/>
                <a:ea typeface="ＭＳ Ｐゴシック" panose="020B0600070205080204" pitchFamily="34" charset="-128"/>
              </a:defRPr>
            </a:lvl1pPr>
            <a:lvl2pPr marL="742950" indent="-285750">
              <a:defRPr sz="2400" u="sng">
                <a:solidFill>
                  <a:schemeClr val="tx1"/>
                </a:solidFill>
                <a:latin typeface="Arial" panose="020B0604020202020204" pitchFamily="34" charset="0"/>
                <a:ea typeface="ＭＳ Ｐゴシック" panose="020B0600070205080204" pitchFamily="34" charset="-128"/>
              </a:defRPr>
            </a:lvl2pPr>
            <a:lvl3pPr marL="1143000" indent="-228600">
              <a:defRPr sz="2400" u="sng">
                <a:solidFill>
                  <a:schemeClr val="tx1"/>
                </a:solidFill>
                <a:latin typeface="Arial" panose="020B0604020202020204" pitchFamily="34" charset="0"/>
                <a:ea typeface="ＭＳ Ｐゴシック" panose="020B0600070205080204" pitchFamily="34" charset="-128"/>
              </a:defRPr>
            </a:lvl3pPr>
            <a:lvl4pPr marL="1600200" indent="-228600">
              <a:defRPr sz="2400" u="sng">
                <a:solidFill>
                  <a:schemeClr val="tx1"/>
                </a:solidFill>
                <a:latin typeface="Arial" panose="020B0604020202020204" pitchFamily="34" charset="0"/>
                <a:ea typeface="ＭＳ Ｐゴシック" panose="020B0600070205080204" pitchFamily="34" charset="-128"/>
              </a:defRPr>
            </a:lvl4pPr>
            <a:lvl5pPr marL="2057400" indent="-228600">
              <a:defRPr sz="2400" u="sng">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u="sng">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u="sng">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u="sng">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u="sng">
                <a:solidFill>
                  <a:schemeClr val="tx1"/>
                </a:solidFill>
                <a:latin typeface="Arial" panose="020B0604020202020204" pitchFamily="34" charset="0"/>
                <a:ea typeface="ＭＳ Ｐゴシック" panose="020B0600070205080204" pitchFamily="34" charset="-128"/>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61994B6F-E17A-4429-8696-768673A8BFC0}" type="slidenum">
              <a:rPr kumimoji="0" lang="en-US" altLang="en-US" sz="1200" b="0" i="0" u="none" strike="noStrike" kern="1200" cap="none" spc="0" normalizeH="0" baseline="0" noProof="0">
                <a:ln>
                  <a:noFill/>
                </a:ln>
                <a:solidFill>
                  <a:prstClr val="black"/>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altLang="en-US" sz="1200" b="0" i="0" u="none" strike="noStrike" kern="1200" cap="none" spc="0" normalizeH="0" baseline="0" noProof="0">
              <a:ln>
                <a:noFill/>
              </a:ln>
              <a:solidFill>
                <a:prstClr val="black"/>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9197610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89" name="Slide Image Placeholder 1"/>
          <p:cNvSpPr>
            <a:spLocks noGrp="1" noRot="1" noChangeAspect="1" noTextEdit="1"/>
          </p:cNvSpPr>
          <p:nvPr>
            <p:ph type="sldImg"/>
          </p:nvPr>
        </p:nvSpPr>
        <p:spPr>
          <a:ln/>
        </p:spPr>
      </p:sp>
      <p:sp>
        <p:nvSpPr>
          <p:cNvPr id="37890"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37891"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u="sng">
                <a:solidFill>
                  <a:schemeClr val="tx1"/>
                </a:solidFill>
                <a:latin typeface="Arial" panose="020B0604020202020204" pitchFamily="34" charset="0"/>
                <a:ea typeface="ＭＳ Ｐゴシック" panose="020B0600070205080204" pitchFamily="34" charset="-128"/>
              </a:defRPr>
            </a:lvl1pPr>
            <a:lvl2pPr marL="742950" indent="-285750">
              <a:defRPr sz="2400" u="sng">
                <a:solidFill>
                  <a:schemeClr val="tx1"/>
                </a:solidFill>
                <a:latin typeface="Arial" panose="020B0604020202020204" pitchFamily="34" charset="0"/>
                <a:ea typeface="ＭＳ Ｐゴシック" panose="020B0600070205080204" pitchFamily="34" charset="-128"/>
              </a:defRPr>
            </a:lvl2pPr>
            <a:lvl3pPr marL="1143000" indent="-228600">
              <a:defRPr sz="2400" u="sng">
                <a:solidFill>
                  <a:schemeClr val="tx1"/>
                </a:solidFill>
                <a:latin typeface="Arial" panose="020B0604020202020204" pitchFamily="34" charset="0"/>
                <a:ea typeface="ＭＳ Ｐゴシック" panose="020B0600070205080204" pitchFamily="34" charset="-128"/>
              </a:defRPr>
            </a:lvl3pPr>
            <a:lvl4pPr marL="1600200" indent="-228600">
              <a:defRPr sz="2400" u="sng">
                <a:solidFill>
                  <a:schemeClr val="tx1"/>
                </a:solidFill>
                <a:latin typeface="Arial" panose="020B0604020202020204" pitchFamily="34" charset="0"/>
                <a:ea typeface="ＭＳ Ｐゴシック" panose="020B0600070205080204" pitchFamily="34" charset="-128"/>
              </a:defRPr>
            </a:lvl4pPr>
            <a:lvl5pPr marL="2057400" indent="-228600">
              <a:defRPr sz="2400" u="sng">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u="sng">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u="sng">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u="sng">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u="sng">
                <a:solidFill>
                  <a:schemeClr val="tx1"/>
                </a:solidFill>
                <a:latin typeface="Arial" panose="020B0604020202020204" pitchFamily="34" charset="0"/>
                <a:ea typeface="ＭＳ Ｐゴシック" panose="020B0600070205080204" pitchFamily="34" charset="-128"/>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2AD0B46F-53F8-4D49-AE04-33A0E7E64E7A}" type="slidenum">
              <a:rPr kumimoji="0" lang="en-US" altLang="en-US" sz="1200" b="0" i="0" u="none" strike="noStrike" kern="1200" cap="none" spc="0" normalizeH="0" baseline="0" noProof="0">
                <a:ln>
                  <a:noFill/>
                </a:ln>
                <a:solidFill>
                  <a:prstClr val="black"/>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altLang="en-US" sz="1200" b="0" i="0" u="none" strike="noStrike" kern="1200" cap="none" spc="0" normalizeH="0" baseline="0" noProof="0">
              <a:ln>
                <a:noFill/>
              </a:ln>
              <a:solidFill>
                <a:prstClr val="black"/>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9992409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03359FE3-9120-4E7E-98B4-1709DE1E95E8}" type="datetimeFigureOut">
              <a:rPr lang="en-GB" smtClean="0"/>
              <a:t>09/06/2021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E252A6A-1130-478C-AA61-B955096EA81E}" type="slidenum">
              <a:rPr lang="en-GB" smtClean="0"/>
              <a:t>‹#›</a:t>
            </a:fld>
            <a:endParaRPr lang="en-GB"/>
          </a:p>
        </p:txBody>
      </p:sp>
    </p:spTree>
    <p:extLst>
      <p:ext uri="{BB962C8B-B14F-4D97-AF65-F5344CB8AC3E}">
        <p14:creationId xmlns:p14="http://schemas.microsoft.com/office/powerpoint/2010/main" val="104773654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rgbClr val="002060"/>
                </a:solidFill>
              </a:defRPr>
            </a:lvl1pPr>
          </a:lstStyle>
          <a:p>
            <a:r>
              <a:rPr lang="en-US" dirty="0"/>
              <a:t>Click to edit Master title style</a:t>
            </a:r>
          </a:p>
        </p:txBody>
      </p:sp>
      <p:sp>
        <p:nvSpPr>
          <p:cNvPr id="3" name="Content Placeholder 2"/>
          <p:cNvSpPr>
            <a:spLocks noGrp="1"/>
          </p:cNvSpPr>
          <p:nvPr>
            <p:ph idx="1"/>
          </p:nvPr>
        </p:nvSpPr>
        <p:spPr/>
        <p:txBody>
          <a:bodyPr/>
          <a:lstStyle>
            <a:lvl1pPr marL="0" indent="0">
              <a:buNone/>
              <a:defRPr baseline="0">
                <a:solidFill>
                  <a:srgbClr val="002060"/>
                </a:solidFill>
              </a:defRPr>
            </a:lvl1pPr>
            <a:lvl2pPr>
              <a:defRPr baseline="0">
                <a:solidFill>
                  <a:srgbClr val="002060"/>
                </a:solidFill>
              </a:defRPr>
            </a:lvl2pPr>
            <a:lvl3pPr>
              <a:defRPr baseline="0">
                <a:solidFill>
                  <a:srgbClr val="002060"/>
                </a:solidFill>
              </a:defRPr>
            </a:lvl3pPr>
            <a:lvl4pPr>
              <a:defRPr baseline="0">
                <a:solidFill>
                  <a:srgbClr val="002060"/>
                </a:solidFill>
              </a:defRPr>
            </a:lvl4pPr>
            <a:lvl5pPr>
              <a:defRPr baseline="0">
                <a:solidFill>
                  <a:srgbClr val="002060"/>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03359FE3-9120-4E7E-98B4-1709DE1E95E8}" type="datetimeFigureOut">
              <a:rPr lang="en-GB" smtClean="0"/>
              <a:t>09/06/2021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E252A6A-1130-478C-AA61-B955096EA81E}" type="slidenum">
              <a:rPr lang="en-GB" smtClean="0"/>
              <a:t>‹#›</a:t>
            </a:fld>
            <a:endParaRPr lang="en-GB"/>
          </a:p>
        </p:txBody>
      </p:sp>
    </p:spTree>
    <p:extLst>
      <p:ext uri="{BB962C8B-B14F-4D97-AF65-F5344CB8AC3E}">
        <p14:creationId xmlns:p14="http://schemas.microsoft.com/office/powerpoint/2010/main" val="13234239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3359FE3-9120-4E7E-98B4-1709DE1E95E8}" type="datetimeFigureOut">
              <a:rPr lang="en-GB" smtClean="0"/>
              <a:t>09/06/2021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E252A6A-1130-478C-AA61-B955096EA81E}" type="slidenum">
              <a:rPr lang="en-GB" smtClean="0"/>
              <a:t>‹#›</a:t>
            </a:fld>
            <a:endParaRPr lang="en-GB"/>
          </a:p>
        </p:txBody>
      </p:sp>
    </p:spTree>
    <p:extLst>
      <p:ext uri="{BB962C8B-B14F-4D97-AF65-F5344CB8AC3E}">
        <p14:creationId xmlns:p14="http://schemas.microsoft.com/office/powerpoint/2010/main" val="410943165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03359FE3-9120-4E7E-98B4-1709DE1E95E8}" type="datetimeFigureOut">
              <a:rPr lang="en-GB" smtClean="0"/>
              <a:t>09/06/2021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E252A6A-1130-478C-AA61-B955096EA81E}" type="slidenum">
              <a:rPr lang="en-GB" smtClean="0"/>
              <a:t>‹#›</a:t>
            </a:fld>
            <a:endParaRPr lang="en-GB"/>
          </a:p>
        </p:txBody>
      </p:sp>
    </p:spTree>
    <p:extLst>
      <p:ext uri="{BB962C8B-B14F-4D97-AF65-F5344CB8AC3E}">
        <p14:creationId xmlns:p14="http://schemas.microsoft.com/office/powerpoint/2010/main" val="1710868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03359FE3-9120-4E7E-98B4-1709DE1E95E8}" type="datetimeFigureOut">
              <a:rPr lang="en-GB" smtClean="0"/>
              <a:t>09/06/2021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CE252A6A-1130-478C-AA61-B955096EA81E}" type="slidenum">
              <a:rPr lang="en-GB" smtClean="0"/>
              <a:t>‹#›</a:t>
            </a:fld>
            <a:endParaRPr lang="en-GB"/>
          </a:p>
        </p:txBody>
      </p:sp>
    </p:spTree>
    <p:extLst>
      <p:ext uri="{BB962C8B-B14F-4D97-AF65-F5344CB8AC3E}">
        <p14:creationId xmlns:p14="http://schemas.microsoft.com/office/powerpoint/2010/main" val="296761478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03359FE3-9120-4E7E-98B4-1709DE1E95E8}" type="datetimeFigureOut">
              <a:rPr lang="en-GB" smtClean="0"/>
              <a:t>09/06/2021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CE252A6A-1130-478C-AA61-B955096EA81E}" type="slidenum">
              <a:rPr lang="en-GB" smtClean="0"/>
              <a:t>‹#›</a:t>
            </a:fld>
            <a:endParaRPr lang="en-GB"/>
          </a:p>
        </p:txBody>
      </p:sp>
    </p:spTree>
    <p:extLst>
      <p:ext uri="{BB962C8B-B14F-4D97-AF65-F5344CB8AC3E}">
        <p14:creationId xmlns:p14="http://schemas.microsoft.com/office/powerpoint/2010/main" val="421550593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3359FE3-9120-4E7E-98B4-1709DE1E95E8}" type="datetimeFigureOut">
              <a:rPr lang="en-GB" smtClean="0"/>
              <a:t>09/06/2021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CE252A6A-1130-478C-AA61-B955096EA81E}" type="slidenum">
              <a:rPr lang="en-GB" smtClean="0"/>
              <a:t>‹#›</a:t>
            </a:fld>
            <a:endParaRPr lang="en-GB"/>
          </a:p>
        </p:txBody>
      </p:sp>
    </p:spTree>
    <p:extLst>
      <p:ext uri="{BB962C8B-B14F-4D97-AF65-F5344CB8AC3E}">
        <p14:creationId xmlns:p14="http://schemas.microsoft.com/office/powerpoint/2010/main" val="235734985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03359FE3-9120-4E7E-98B4-1709DE1E95E8}" type="datetimeFigureOut">
              <a:rPr lang="en-GB" smtClean="0"/>
              <a:t>09/06/2021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E252A6A-1130-478C-AA61-B955096EA81E}" type="slidenum">
              <a:rPr lang="en-GB" smtClean="0"/>
              <a:t>‹#›</a:t>
            </a:fld>
            <a:endParaRPr lang="en-GB"/>
          </a:p>
        </p:txBody>
      </p:sp>
    </p:spTree>
    <p:extLst>
      <p:ext uri="{BB962C8B-B14F-4D97-AF65-F5344CB8AC3E}">
        <p14:creationId xmlns:p14="http://schemas.microsoft.com/office/powerpoint/2010/main" val="398665457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03359FE3-9120-4E7E-98B4-1709DE1E95E8}" type="datetimeFigureOut">
              <a:rPr lang="en-GB" smtClean="0"/>
              <a:t>09/06/2021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E252A6A-1130-478C-AA61-B955096EA81E}" type="slidenum">
              <a:rPr lang="en-GB" smtClean="0"/>
              <a:t>‹#›</a:t>
            </a:fld>
            <a:endParaRPr lang="en-GB"/>
          </a:p>
        </p:txBody>
      </p:sp>
    </p:spTree>
    <p:extLst>
      <p:ext uri="{BB962C8B-B14F-4D97-AF65-F5344CB8AC3E}">
        <p14:creationId xmlns:p14="http://schemas.microsoft.com/office/powerpoint/2010/main" val="166784802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3359FE3-9120-4E7E-98B4-1709DE1E95E8}" type="datetimeFigureOut">
              <a:rPr lang="en-GB" smtClean="0"/>
              <a:t>09/06/2021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E252A6A-1130-478C-AA61-B955096EA81E}" type="slidenum">
              <a:rPr lang="en-GB" smtClean="0"/>
              <a:t>‹#›</a:t>
            </a:fld>
            <a:endParaRPr lang="en-GB"/>
          </a:p>
        </p:txBody>
      </p:sp>
    </p:spTree>
    <p:extLst>
      <p:ext uri="{BB962C8B-B14F-4D97-AF65-F5344CB8AC3E}">
        <p14:creationId xmlns:p14="http://schemas.microsoft.com/office/powerpoint/2010/main" val="376884320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3359FE3-9120-4E7E-98B4-1709DE1E95E8}" type="datetimeFigureOut">
              <a:rPr lang="en-GB" smtClean="0"/>
              <a:t>09/06/2021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E252A6A-1130-478C-AA61-B955096EA81E}" type="slidenum">
              <a:rPr lang="en-GB" smtClean="0"/>
              <a:t>‹#›</a:t>
            </a:fld>
            <a:endParaRPr lang="en-GB"/>
          </a:p>
        </p:txBody>
      </p:sp>
    </p:spTree>
    <p:extLst>
      <p:ext uri="{BB962C8B-B14F-4D97-AF65-F5344CB8AC3E}">
        <p14:creationId xmlns:p14="http://schemas.microsoft.com/office/powerpoint/2010/main" val="107954204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1_Vertical Title and Text">
    <p:spTree>
      <p:nvGrpSpPr>
        <p:cNvPr id="1" name=""/>
        <p:cNvGrpSpPr/>
        <p:nvPr/>
      </p:nvGrpSpPr>
      <p:grpSpPr>
        <a:xfrm>
          <a:off x="0" y="0"/>
          <a:ext cx="0" cy="0"/>
          <a:chOff x="0" y="0"/>
          <a:chExt cx="0" cy="0"/>
        </a:xfrm>
      </p:grpSpPr>
      <p:grpSp>
        <p:nvGrpSpPr>
          <p:cNvPr id="11" name="Group 10"/>
          <p:cNvGrpSpPr/>
          <p:nvPr/>
        </p:nvGrpSpPr>
        <p:grpSpPr>
          <a:xfrm>
            <a:off x="2751927" y="1376432"/>
            <a:ext cx="5430768" cy="4032451"/>
            <a:chOff x="4469824" y="1124744"/>
            <a:chExt cx="6236041" cy="4032451"/>
          </a:xfrm>
        </p:grpSpPr>
        <p:sp>
          <p:nvSpPr>
            <p:cNvPr id="2" name="Isosceles Triangle 1"/>
            <p:cNvSpPr/>
            <p:nvPr userDrawn="1"/>
          </p:nvSpPr>
          <p:spPr bwMode="auto">
            <a:xfrm>
              <a:off x="4469824" y="1124744"/>
              <a:ext cx="6236041" cy="4032448"/>
            </a:xfrm>
            <a:prstGeom prst="triangle">
              <a:avLst/>
            </a:prstGeom>
            <a:ln>
              <a:headEnd type="none" w="med" len="med"/>
              <a:tailEnd type="none" w="med" len="med"/>
            </a:ln>
            <a:extLst>
              <a:ext uri="{AF507438-7753-43E0-B8FC-AC1667EBCBE1}">
                <a14:hiddenEffects xmlns:a14="http://schemas.microsoft.com/office/drawing/2010/main">
                  <a:effectLst>
                    <a:outerShdw dist="35921" dir="2700000" algn="ctr" rotWithShape="0">
                      <a:schemeClr val="bg2"/>
                    </a:outerShdw>
                  </a:effectLst>
                </a14:hiddenEffects>
              </a:ext>
            </a:extLst>
          </p:spPr>
          <p:style>
            <a:lnRef idx="2">
              <a:schemeClr val="dk1"/>
            </a:lnRef>
            <a:fillRef idx="1">
              <a:schemeClr val="lt1"/>
            </a:fillRef>
            <a:effectRef idx="0">
              <a:schemeClr val="dk1"/>
            </a:effectRef>
            <a:fontRef idx="minor">
              <a:schemeClr val="dk1"/>
            </a:fontRef>
          </p:style>
          <p:txBody>
            <a:bodyPr vert="horz" wrap="square" lIns="91440" tIns="45720" rIns="91440" bIns="45720" numCol="1" rtlCol="0" anchor="t" anchorCtr="0" compatLnSpc="1">
              <a:prstTxWarp prst="textNoShape">
                <a:avLst/>
              </a:prstTxWarp>
            </a:bodyPr>
            <a:lstStyle/>
            <a:p>
              <a:pPr marL="0" marR="0" indent="0" algn="l" defTabSz="449263" rtl="0" eaLnBrk="1" fontAlgn="base" latinLnBrk="0" hangingPunct="0">
                <a:lnSpc>
                  <a:spcPct val="93000"/>
                </a:lnSpc>
                <a:spcBef>
                  <a:spcPct val="0"/>
                </a:spcBef>
                <a:spcAft>
                  <a:spcPct val="0"/>
                </a:spcAft>
                <a:buClr>
                  <a:srgbClr val="000000"/>
                </a:buClr>
                <a:buSzPct val="100000"/>
                <a:buFont typeface="Times New Roman" pitchFamily="16" charset="0"/>
                <a:buNone/>
                <a:tabLst/>
              </a:pPr>
              <a:endParaRPr kumimoji="0" lang="en-GB" sz="1800" b="0" i="0" u="none" strike="noStrike" cap="none" normalizeH="0" baseline="0">
                <a:ln>
                  <a:noFill/>
                </a:ln>
                <a:solidFill>
                  <a:schemeClr val="bg1"/>
                </a:solidFill>
                <a:effectLst/>
                <a:latin typeface="Arial" charset="0"/>
                <a:ea typeface="Microsoft YaHei" charset="-122"/>
              </a:endParaRPr>
            </a:p>
          </p:txBody>
        </p:sp>
        <p:cxnSp>
          <p:nvCxnSpPr>
            <p:cNvPr id="3" name="Straight Connector 2"/>
            <p:cNvCxnSpPr/>
            <p:nvPr userDrawn="1"/>
          </p:nvCxnSpPr>
          <p:spPr bwMode="auto">
            <a:xfrm>
              <a:off x="5423219" y="3933056"/>
              <a:ext cx="4319918" cy="0"/>
            </a:xfrm>
            <a:prstGeom prst="line">
              <a:avLst/>
            </a:prstGeom>
            <a:ln>
              <a:headEnd type="none" w="med" len="med"/>
              <a:tailEnd type="none" w="med" len="med"/>
            </a:ln>
            <a:extLst>
              <a:ext uri="{AF507438-7753-43E0-B8FC-AC1667EBCBE1}">
                <a14:hiddenEffects xmlns:a14="http://schemas.microsoft.com/office/drawing/2010/main">
                  <a:effectLst>
                    <a:outerShdw dist="35921" dir="2700000" algn="ctr" rotWithShape="0">
                      <a:schemeClr val="bg2"/>
                    </a:outerShdw>
                  </a:effectLst>
                </a14:hiddenEffects>
              </a:ext>
            </a:extLst>
          </p:spPr>
          <p:style>
            <a:lnRef idx="2">
              <a:schemeClr val="dk1"/>
            </a:lnRef>
            <a:fillRef idx="0">
              <a:schemeClr val="dk1"/>
            </a:fillRef>
            <a:effectRef idx="1">
              <a:schemeClr val="dk1"/>
            </a:effectRef>
            <a:fontRef idx="minor">
              <a:schemeClr val="tx1"/>
            </a:fontRef>
          </p:style>
        </p:cxnSp>
        <p:cxnSp>
          <p:nvCxnSpPr>
            <p:cNvPr id="4" name="Straight Connector 3"/>
            <p:cNvCxnSpPr/>
            <p:nvPr userDrawn="1"/>
          </p:nvCxnSpPr>
          <p:spPr bwMode="auto">
            <a:xfrm>
              <a:off x="6479199" y="2564904"/>
              <a:ext cx="2207958" cy="0"/>
            </a:xfrm>
            <a:prstGeom prst="line">
              <a:avLst/>
            </a:prstGeom>
            <a:ln>
              <a:headEnd type="none" w="med" len="med"/>
              <a:tailEnd type="none" w="med" len="med"/>
            </a:ln>
            <a:extLst>
              <a:ext uri="{AF507438-7753-43E0-B8FC-AC1667EBCBE1}">
                <a14:hiddenEffects xmlns:a14="http://schemas.microsoft.com/office/drawing/2010/main">
                  <a:effectLst>
                    <a:outerShdw dist="35921" dir="2700000" algn="ctr" rotWithShape="0">
                      <a:schemeClr val="bg2"/>
                    </a:outerShdw>
                  </a:effectLst>
                </a14:hiddenEffects>
              </a:ext>
            </a:extLst>
          </p:spPr>
          <p:style>
            <a:lnRef idx="2">
              <a:schemeClr val="dk1"/>
            </a:lnRef>
            <a:fillRef idx="0">
              <a:schemeClr val="dk1"/>
            </a:fillRef>
            <a:effectRef idx="1">
              <a:schemeClr val="dk1"/>
            </a:effectRef>
            <a:fontRef idx="minor">
              <a:schemeClr val="tx1"/>
            </a:fontRef>
          </p:style>
        </p:cxnSp>
        <p:cxnSp>
          <p:nvCxnSpPr>
            <p:cNvPr id="5" name="Straight Connector 4"/>
            <p:cNvCxnSpPr/>
            <p:nvPr userDrawn="1"/>
          </p:nvCxnSpPr>
          <p:spPr bwMode="auto">
            <a:xfrm>
              <a:off x="7535179" y="2564907"/>
              <a:ext cx="0" cy="1368152"/>
            </a:xfrm>
            <a:prstGeom prst="line">
              <a:avLst/>
            </a:prstGeom>
            <a:ln>
              <a:headEnd type="none" w="med" len="med"/>
              <a:tailEnd type="none" w="med" len="med"/>
            </a:ln>
            <a:extLst>
              <a:ext uri="{AF507438-7753-43E0-B8FC-AC1667EBCBE1}">
                <a14:hiddenEffects xmlns:a14="http://schemas.microsoft.com/office/drawing/2010/main">
                  <a:effectLst>
                    <a:outerShdw dist="35921" dir="2700000" algn="ctr" rotWithShape="0">
                      <a:schemeClr val="bg2"/>
                    </a:outerShdw>
                  </a:effectLst>
                </a14:hiddenEffects>
              </a:ext>
            </a:extLst>
          </p:spPr>
          <p:style>
            <a:lnRef idx="2">
              <a:schemeClr val="dk1"/>
            </a:lnRef>
            <a:fillRef idx="0">
              <a:schemeClr val="dk1"/>
            </a:fillRef>
            <a:effectRef idx="1">
              <a:schemeClr val="dk1"/>
            </a:effectRef>
            <a:fontRef idx="minor">
              <a:schemeClr val="tx1"/>
            </a:fontRef>
          </p:style>
        </p:cxnSp>
        <p:cxnSp>
          <p:nvCxnSpPr>
            <p:cNvPr id="6" name="Straight Connector 5"/>
            <p:cNvCxnSpPr/>
            <p:nvPr userDrawn="1"/>
          </p:nvCxnSpPr>
          <p:spPr bwMode="auto">
            <a:xfrm>
              <a:off x="6671196" y="3933059"/>
              <a:ext cx="0" cy="1224136"/>
            </a:xfrm>
            <a:prstGeom prst="line">
              <a:avLst/>
            </a:prstGeom>
            <a:ln>
              <a:headEnd type="none" w="med" len="med"/>
              <a:tailEnd type="none" w="med" len="med"/>
            </a:ln>
            <a:extLst>
              <a:ext uri="{AF507438-7753-43E0-B8FC-AC1667EBCBE1}">
                <a14:hiddenEffects xmlns:a14="http://schemas.microsoft.com/office/drawing/2010/main">
                  <a:effectLst>
                    <a:outerShdw dist="35921" dir="2700000" algn="ctr" rotWithShape="0">
                      <a:schemeClr val="bg2"/>
                    </a:outerShdw>
                  </a:effectLst>
                </a14:hiddenEffects>
              </a:ext>
            </a:extLst>
          </p:spPr>
          <p:style>
            <a:lnRef idx="2">
              <a:schemeClr val="dk1"/>
            </a:lnRef>
            <a:fillRef idx="0">
              <a:schemeClr val="dk1"/>
            </a:fillRef>
            <a:effectRef idx="1">
              <a:schemeClr val="dk1"/>
            </a:effectRef>
            <a:fontRef idx="minor">
              <a:schemeClr val="tx1"/>
            </a:fontRef>
          </p:style>
        </p:cxnSp>
        <p:cxnSp>
          <p:nvCxnSpPr>
            <p:cNvPr id="7" name="Straight Connector 6"/>
            <p:cNvCxnSpPr/>
            <p:nvPr userDrawn="1"/>
          </p:nvCxnSpPr>
          <p:spPr bwMode="auto">
            <a:xfrm>
              <a:off x="8399163" y="3933059"/>
              <a:ext cx="0" cy="1224136"/>
            </a:xfrm>
            <a:prstGeom prst="line">
              <a:avLst/>
            </a:prstGeom>
            <a:ln>
              <a:headEnd type="none" w="med" len="med"/>
              <a:tailEnd type="none" w="med" len="med"/>
            </a:ln>
            <a:extLst>
              <a:ext uri="{AF507438-7753-43E0-B8FC-AC1667EBCBE1}">
                <a14:hiddenEffects xmlns:a14="http://schemas.microsoft.com/office/drawing/2010/main">
                  <a:effectLst>
                    <a:outerShdw dist="35921" dir="2700000" algn="ctr" rotWithShape="0">
                      <a:schemeClr val="bg2"/>
                    </a:outerShdw>
                  </a:effectLst>
                </a14:hiddenEffects>
              </a:ext>
            </a:extLst>
          </p:spPr>
          <p:style>
            <a:lnRef idx="2">
              <a:schemeClr val="dk1"/>
            </a:lnRef>
            <a:fillRef idx="0">
              <a:schemeClr val="dk1"/>
            </a:fillRef>
            <a:effectRef idx="1">
              <a:schemeClr val="dk1"/>
            </a:effectRef>
            <a:fontRef idx="minor">
              <a:schemeClr val="tx1"/>
            </a:fontRef>
          </p:style>
        </p:cxnSp>
        <p:sp>
          <p:nvSpPr>
            <p:cNvPr id="8" name="TextBox 7"/>
            <p:cNvSpPr txBox="1"/>
            <p:nvPr userDrawn="1"/>
          </p:nvSpPr>
          <p:spPr>
            <a:xfrm>
              <a:off x="5615217" y="4365104"/>
              <a:ext cx="4127921" cy="369332"/>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n-GB" dirty="0">
                  <a:latin typeface="Comic Sans MS" pitchFamily="66" charset="0"/>
                </a:rPr>
                <a:t>3 things you knew already</a:t>
              </a:r>
            </a:p>
          </p:txBody>
        </p:sp>
        <p:sp>
          <p:nvSpPr>
            <p:cNvPr id="9" name="TextBox 8"/>
            <p:cNvSpPr txBox="1"/>
            <p:nvPr userDrawn="1"/>
          </p:nvSpPr>
          <p:spPr>
            <a:xfrm>
              <a:off x="6479199" y="2996956"/>
              <a:ext cx="2111960" cy="646331"/>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n-GB" dirty="0">
                  <a:latin typeface="Comic Sans MS" pitchFamily="66" charset="0"/>
                </a:rPr>
                <a:t>2 things you learnt today</a:t>
              </a:r>
            </a:p>
          </p:txBody>
        </p:sp>
        <p:sp>
          <p:nvSpPr>
            <p:cNvPr id="10" name="TextBox 9"/>
            <p:cNvSpPr txBox="1"/>
            <p:nvPr userDrawn="1"/>
          </p:nvSpPr>
          <p:spPr>
            <a:xfrm>
              <a:off x="6394406" y="1412779"/>
              <a:ext cx="2292751" cy="646331"/>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n-GB" dirty="0">
                  <a:latin typeface="Comic Sans MS" pitchFamily="66" charset="0"/>
                </a:rPr>
                <a:t>1 question about today’s topic</a:t>
              </a:r>
            </a:p>
          </p:txBody>
        </p:sp>
      </p:grpSp>
    </p:spTree>
    <p:extLst>
      <p:ext uri="{BB962C8B-B14F-4D97-AF65-F5344CB8AC3E}">
        <p14:creationId xmlns:p14="http://schemas.microsoft.com/office/powerpoint/2010/main" val="1122841414"/>
      </p:ext>
    </p:extLst>
  </p:cSld>
  <p:clrMapOvr>
    <a:masterClrMapping/>
  </p:clrMapOvr>
  <p:hf sldNum="0" hdr="0" ftr="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3359FE3-9120-4E7E-98B4-1709DE1E95E8}" type="datetimeFigureOut">
              <a:rPr lang="en-GB" smtClean="0"/>
              <a:t>09/06/2021</a:t>
            </a:fld>
            <a:endParaRPr lang="en-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E252A6A-1130-478C-AA61-B955096EA81E}" type="slidenum">
              <a:rPr lang="en-GB" smtClean="0"/>
              <a:t>‹#›</a:t>
            </a:fld>
            <a:endParaRPr lang="en-GB"/>
          </a:p>
        </p:txBody>
      </p:sp>
      <p:pic>
        <p:nvPicPr>
          <p:cNvPr id="7" name="Picture 6"/>
          <p:cNvPicPr>
            <a:picLocks noChangeAspect="1"/>
          </p:cNvPicPr>
          <p:nvPr userDrawn="1"/>
        </p:nvPicPr>
        <p:blipFill>
          <a:blip r:embed="rId14" cstate="print">
            <a:extLst>
              <a:ext uri="{28A0092B-C50C-407E-A947-70E740481C1C}">
                <a14:useLocalDpi xmlns:a14="http://schemas.microsoft.com/office/drawing/2010/main" val="0"/>
              </a:ext>
            </a:extLst>
          </a:blip>
          <a:stretch>
            <a:fillRect/>
          </a:stretch>
        </p:blipFill>
        <p:spPr>
          <a:xfrm>
            <a:off x="8390512" y="0"/>
            <a:ext cx="753488" cy="751668"/>
          </a:xfrm>
          <a:prstGeom prst="rect">
            <a:avLst/>
          </a:prstGeom>
        </p:spPr>
      </p:pic>
    </p:spTree>
    <p:extLst>
      <p:ext uri="{BB962C8B-B14F-4D97-AF65-F5344CB8AC3E}">
        <p14:creationId xmlns:p14="http://schemas.microsoft.com/office/powerpoint/2010/main" val="2923921943"/>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Lst>
  <p:txStyles>
    <p:titleStyle>
      <a:lvl1pPr algn="l" defTabSz="914400" rtl="0" eaLnBrk="1" latinLnBrk="0" hangingPunct="1">
        <a:lnSpc>
          <a:spcPct val="90000"/>
        </a:lnSpc>
        <a:spcBef>
          <a:spcPct val="0"/>
        </a:spcBef>
        <a:buNone/>
        <a:defRPr sz="4400" b="1" kern="1200">
          <a:solidFill>
            <a:srgbClr val="002060"/>
          </a:solidFill>
          <a:latin typeface="+mn-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800" kern="1200">
          <a:solidFill>
            <a:srgbClr val="002060"/>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rgbClr val="002060"/>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rgbClr val="002060"/>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rgbClr val="002060"/>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rgbClr val="002060"/>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hyperlink" Target="https://nrich.maths.org/11412" TargetMode="External"/><Relationship Id="rId2" Type="http://schemas.openxmlformats.org/officeDocument/2006/relationships/hyperlink" Target="https://nrich.maths.org/11411" TargetMode="External"/><Relationship Id="rId1" Type="http://schemas.openxmlformats.org/officeDocument/2006/relationships/slideLayout" Target="../slideLayouts/slideLayout2.xml"/><Relationship Id="rId5" Type="http://schemas.openxmlformats.org/officeDocument/2006/relationships/hyperlink" Target="https://nrich.maths.org/11414" TargetMode="External"/><Relationship Id="rId4" Type="http://schemas.openxmlformats.org/officeDocument/2006/relationships/hyperlink" Target="https://nrich.maths.org/11413" TargetMode="Externa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hyperlink" Target="https://www.geogebra.org/m/wu3Tr8y6"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3" name="Title 1"/>
          <p:cNvSpPr>
            <a:spLocks noGrp="1"/>
          </p:cNvSpPr>
          <p:nvPr>
            <p:ph type="title"/>
          </p:nvPr>
        </p:nvSpPr>
        <p:spPr/>
        <p:txBody>
          <a:bodyPr/>
          <a:lstStyle/>
          <a:p>
            <a:r>
              <a:rPr lang="en-GB" altLang="en-US">
                <a:ea typeface="ＭＳ Ｐゴシック" panose="020B0600070205080204" pitchFamily="34" charset="-128"/>
              </a:rPr>
              <a:t>Different Types of Problems</a:t>
            </a:r>
            <a:endParaRPr lang="en-US" altLang="en-US">
              <a:ea typeface="ＭＳ Ｐゴシック" panose="020B0600070205080204" pitchFamily="34" charset="-128"/>
            </a:endParaRPr>
          </a:p>
        </p:txBody>
      </p:sp>
      <p:sp>
        <p:nvSpPr>
          <p:cNvPr id="33794" name="Content Placeholder 2"/>
          <p:cNvSpPr>
            <a:spLocks noGrp="1"/>
          </p:cNvSpPr>
          <p:nvPr>
            <p:ph idx="1"/>
          </p:nvPr>
        </p:nvSpPr>
        <p:spPr/>
        <p:txBody>
          <a:bodyPr/>
          <a:lstStyle/>
          <a:p>
            <a:r>
              <a:rPr lang="en-US" altLang="en-US">
                <a:ea typeface="ＭＳ Ｐゴシック" panose="020B0600070205080204" pitchFamily="34" charset="-128"/>
              </a:rPr>
              <a:t>Word problems</a:t>
            </a:r>
          </a:p>
          <a:p>
            <a:r>
              <a:rPr lang="en-US" altLang="en-US">
                <a:ea typeface="ＭＳ Ｐゴシック" panose="020B0600070205080204" pitchFamily="34" charset="-128"/>
              </a:rPr>
              <a:t>Pictorial problems</a:t>
            </a:r>
          </a:p>
          <a:p>
            <a:r>
              <a:rPr lang="en-US" altLang="en-US">
                <a:ea typeface="ＭＳ Ｐゴシック" panose="020B0600070205080204" pitchFamily="34" charset="-128"/>
              </a:rPr>
              <a:t>Abstract problems</a:t>
            </a:r>
          </a:p>
          <a:p>
            <a:r>
              <a:rPr lang="en-US" altLang="en-US">
                <a:ea typeface="ＭＳ Ｐゴシック" panose="020B0600070205080204" pitchFamily="34" charset="-128"/>
              </a:rPr>
              <a:t>Fictitious problems</a:t>
            </a:r>
          </a:p>
          <a:p>
            <a:r>
              <a:rPr lang="en-US" altLang="en-US">
                <a:ea typeface="ＭＳ Ｐゴシック" panose="020B0600070205080204" pitchFamily="34" charset="-128"/>
              </a:rPr>
              <a:t>Real life problems</a:t>
            </a:r>
          </a:p>
          <a:p>
            <a:r>
              <a:rPr lang="en-US" altLang="en-US">
                <a:ea typeface="ＭＳ Ｐゴシック" panose="020B0600070205080204" pitchFamily="34" charset="-128"/>
              </a:rPr>
              <a:t>Problems involving measurement, time, geometry, money, manipulatives </a:t>
            </a:r>
            <a:r>
              <a:rPr lang="is-IS" altLang="en-US">
                <a:ea typeface="ＭＳ Ｐゴシック" panose="020B0600070205080204" pitchFamily="34" charset="-128"/>
              </a:rPr>
              <a:t>…</a:t>
            </a:r>
            <a:endParaRPr lang="en-US" altLang="en-US">
              <a:ea typeface="ＭＳ Ｐゴシック" panose="020B0600070205080204" pitchFamily="34" charset="-128"/>
            </a:endParaRPr>
          </a:p>
        </p:txBody>
      </p:sp>
    </p:spTree>
    <p:extLst>
      <p:ext uri="{BB962C8B-B14F-4D97-AF65-F5344CB8AC3E}">
        <p14:creationId xmlns:p14="http://schemas.microsoft.com/office/powerpoint/2010/main" val="405826671"/>
      </p:ext>
    </p:extLst>
  </p:cSld>
  <p:clrMapOvr>
    <a:masterClrMapping/>
  </p:clrMapOvr>
  <p:transition advClick="0"/>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7" name="Title 1"/>
          <p:cNvSpPr>
            <a:spLocks noGrp="1"/>
          </p:cNvSpPr>
          <p:nvPr>
            <p:ph type="title"/>
          </p:nvPr>
        </p:nvSpPr>
        <p:spPr/>
        <p:txBody>
          <a:bodyPr/>
          <a:lstStyle/>
          <a:p>
            <a:r>
              <a:rPr lang="en-US" altLang="en-US">
                <a:ea typeface="ＭＳ Ｐゴシック" panose="020B0600070205080204" pitchFamily="34" charset="-128"/>
              </a:rPr>
              <a:t>A Few Strategies</a:t>
            </a:r>
          </a:p>
        </p:txBody>
      </p:sp>
      <p:sp>
        <p:nvSpPr>
          <p:cNvPr id="34818" name="Content Placeholder 2"/>
          <p:cNvSpPr>
            <a:spLocks noGrp="1"/>
          </p:cNvSpPr>
          <p:nvPr>
            <p:ph idx="1"/>
          </p:nvPr>
        </p:nvSpPr>
        <p:spPr>
          <a:xfrm>
            <a:off x="428625" y="1538288"/>
            <a:ext cx="8208963" cy="3657600"/>
          </a:xfrm>
        </p:spPr>
        <p:txBody>
          <a:bodyPr>
            <a:normAutofit fontScale="92500" lnSpcReduction="20000"/>
          </a:bodyPr>
          <a:lstStyle/>
          <a:p>
            <a:r>
              <a:rPr lang="en-US" altLang="en-US" sz="2800">
                <a:ea typeface="ＭＳ Ｐゴシック" panose="020B0600070205080204" pitchFamily="34" charset="-128"/>
              </a:rPr>
              <a:t>Pattern spotting</a:t>
            </a:r>
          </a:p>
          <a:p>
            <a:r>
              <a:rPr lang="en-US" altLang="en-US" sz="2800">
                <a:ea typeface="ＭＳ Ｐゴシック" panose="020B0600070205080204" pitchFamily="34" charset="-128"/>
              </a:rPr>
              <a:t>Working systematically</a:t>
            </a:r>
          </a:p>
          <a:p>
            <a:r>
              <a:rPr lang="en-US" altLang="en-US" sz="2800">
                <a:ea typeface="ＭＳ Ｐゴシック" panose="020B0600070205080204" pitchFamily="34" charset="-128"/>
              </a:rPr>
              <a:t>Finding all the possibilities</a:t>
            </a:r>
          </a:p>
          <a:p>
            <a:r>
              <a:rPr lang="en-US" altLang="en-US" sz="2800">
                <a:ea typeface="ＭＳ Ｐゴシック" panose="020B0600070205080204" pitchFamily="34" charset="-128"/>
              </a:rPr>
              <a:t>Using diagrams and pictorial information</a:t>
            </a:r>
          </a:p>
          <a:p>
            <a:r>
              <a:rPr lang="en-US" altLang="en-US" sz="2800">
                <a:ea typeface="ＭＳ Ｐゴシック" panose="020B0600070205080204" pitchFamily="34" charset="-128"/>
              </a:rPr>
              <a:t>Working backwards</a:t>
            </a:r>
          </a:p>
          <a:p>
            <a:r>
              <a:rPr lang="en-US" altLang="en-US" sz="2800">
                <a:ea typeface="ＭＳ Ｐゴシック" panose="020B0600070205080204" pitchFamily="34" charset="-128"/>
              </a:rPr>
              <a:t>Trail and improvement</a:t>
            </a:r>
          </a:p>
          <a:p>
            <a:r>
              <a:rPr lang="en-US" altLang="en-US" sz="2800">
                <a:ea typeface="ＭＳ Ｐゴシック" panose="020B0600070205080204" pitchFamily="34" charset="-128"/>
              </a:rPr>
              <a:t>Visualising</a:t>
            </a:r>
          </a:p>
          <a:p>
            <a:r>
              <a:rPr lang="en-US" altLang="en-US" sz="2800">
                <a:ea typeface="ＭＳ Ｐゴシック" panose="020B0600070205080204" pitchFamily="34" charset="-128"/>
              </a:rPr>
              <a:t>Conjecturing</a:t>
            </a:r>
          </a:p>
          <a:p>
            <a:r>
              <a:rPr lang="en-US" altLang="en-US" sz="2800">
                <a:ea typeface="ＭＳ Ｐゴシック" panose="020B0600070205080204" pitchFamily="34" charset="-128"/>
              </a:rPr>
              <a:t>Using manipulatives</a:t>
            </a:r>
          </a:p>
          <a:p>
            <a:endParaRPr lang="en-US" altLang="en-US">
              <a:ea typeface="ＭＳ Ｐゴシック" panose="020B0600070205080204" pitchFamily="34" charset="-128"/>
            </a:endParaRPr>
          </a:p>
          <a:p>
            <a:endParaRPr lang="en-US" altLang="en-US">
              <a:ea typeface="ＭＳ Ｐゴシック" panose="020B0600070205080204" pitchFamily="34" charset="-128"/>
            </a:endParaRPr>
          </a:p>
        </p:txBody>
      </p:sp>
    </p:spTree>
    <p:extLst>
      <p:ext uri="{BB962C8B-B14F-4D97-AF65-F5344CB8AC3E}">
        <p14:creationId xmlns:p14="http://schemas.microsoft.com/office/powerpoint/2010/main" val="73693006"/>
      </p:ext>
    </p:extLst>
  </p:cSld>
  <p:clrMapOvr>
    <a:masterClrMapping/>
  </p:clrMapOvr>
  <p:transition advClick="0"/>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5" name="Title 1"/>
          <p:cNvSpPr>
            <a:spLocks noGrp="1"/>
          </p:cNvSpPr>
          <p:nvPr>
            <p:ph type="title"/>
          </p:nvPr>
        </p:nvSpPr>
        <p:spPr>
          <a:xfrm>
            <a:off x="1004888" y="0"/>
            <a:ext cx="8443912" cy="1066800"/>
          </a:xfrm>
        </p:spPr>
        <p:txBody>
          <a:bodyPr/>
          <a:lstStyle/>
          <a:p>
            <a:r>
              <a:rPr lang="en-US" altLang="en-US">
                <a:ea typeface="ＭＳ Ｐゴシック" panose="020B0600070205080204" pitchFamily="34" charset="-128"/>
              </a:rPr>
              <a:t>Problem-solving Process </a:t>
            </a:r>
          </a:p>
        </p:txBody>
      </p:sp>
      <p:sp>
        <p:nvSpPr>
          <p:cNvPr id="36866" name="Content Placeholder 2"/>
          <p:cNvSpPr>
            <a:spLocks noGrp="1"/>
          </p:cNvSpPr>
          <p:nvPr>
            <p:ph idx="1"/>
          </p:nvPr>
        </p:nvSpPr>
        <p:spPr>
          <a:xfrm>
            <a:off x="533400" y="990600"/>
            <a:ext cx="8208963" cy="5181600"/>
          </a:xfrm>
        </p:spPr>
        <p:txBody>
          <a:bodyPr>
            <a:normAutofit fontScale="92500" lnSpcReduction="20000"/>
          </a:bodyPr>
          <a:lstStyle/>
          <a:p>
            <a:pPr marL="457200" indent="-457200">
              <a:buFont typeface="Times" panose="02020603050405020304" pitchFamily="18" charset="0"/>
              <a:buAutoNum type="arabicPeriod"/>
            </a:pPr>
            <a:r>
              <a:rPr lang="en-US" altLang="en-US" sz="2400">
                <a:ea typeface="ＭＳ Ｐゴシック" panose="020B0600070205080204" pitchFamily="34" charset="-128"/>
              </a:rPr>
              <a:t>Getting started      </a:t>
            </a:r>
          </a:p>
          <a:p>
            <a:pPr marL="1092200" lvl="1" indent="-457200">
              <a:buFont typeface="Times" panose="02020603050405020304" pitchFamily="18" charset="0"/>
              <a:buNone/>
            </a:pPr>
            <a:r>
              <a:rPr lang="en-US" altLang="en-US" sz="2400">
                <a:ea typeface="ＭＳ Ｐゴシック" panose="020B0600070205080204" pitchFamily="34" charset="-128"/>
              </a:rPr>
              <a:t>   </a:t>
            </a:r>
            <a:r>
              <a:rPr lang="en-US" altLang="en-US" sz="2400">
                <a:solidFill>
                  <a:srgbClr val="800000"/>
                </a:solidFill>
                <a:ea typeface="ＭＳ Ｐゴシック" panose="020B0600070205080204" pitchFamily="34" charset="-128"/>
              </a:rPr>
              <a:t>try a simpler case              draw a diagram</a:t>
            </a:r>
          </a:p>
          <a:p>
            <a:pPr marL="1092200" lvl="1" indent="-457200">
              <a:buFont typeface="Times" panose="02020603050405020304" pitchFamily="18" charset="0"/>
              <a:buNone/>
            </a:pPr>
            <a:r>
              <a:rPr lang="en-US" altLang="en-US" sz="2400">
                <a:solidFill>
                  <a:srgbClr val="800000"/>
                </a:solidFill>
                <a:ea typeface="ＭＳ Ｐゴシック" panose="020B0600070205080204" pitchFamily="34" charset="-128"/>
              </a:rPr>
              <a:t>   represent with model         act it out</a:t>
            </a:r>
          </a:p>
          <a:p>
            <a:pPr marL="457200" indent="-457200">
              <a:buFont typeface="Times" panose="02020603050405020304" pitchFamily="18" charset="0"/>
              <a:buNone/>
            </a:pPr>
            <a:r>
              <a:rPr lang="en-US" altLang="en-US" sz="2400">
                <a:ea typeface="ＭＳ Ｐゴシック" panose="020B0600070205080204" pitchFamily="34" charset="-128"/>
              </a:rPr>
              <a:t>2. Working on the problem </a:t>
            </a:r>
          </a:p>
          <a:p>
            <a:pPr marL="457200" indent="-457200">
              <a:buFont typeface="Times" panose="02020603050405020304" pitchFamily="18" charset="0"/>
              <a:buNone/>
            </a:pPr>
            <a:r>
              <a:rPr lang="en-US" altLang="en-US" sz="2400">
                <a:solidFill>
                  <a:srgbClr val="800000"/>
                </a:solidFill>
                <a:ea typeface="ＭＳ Ｐゴシック" panose="020B0600070205080204" pitchFamily="34" charset="-128"/>
              </a:rPr>
              <a:t>           visualise                           work backwards </a:t>
            </a:r>
          </a:p>
          <a:p>
            <a:pPr marL="457200" indent="-457200">
              <a:buFont typeface="Times" panose="02020603050405020304" pitchFamily="18" charset="0"/>
              <a:buNone/>
            </a:pPr>
            <a:r>
              <a:rPr lang="en-US" altLang="en-US" sz="2400">
                <a:solidFill>
                  <a:srgbClr val="800000"/>
                </a:solidFill>
                <a:ea typeface="ＭＳ Ｐゴシック" panose="020B0600070205080204" pitchFamily="34" charset="-128"/>
              </a:rPr>
              <a:t>           reason logically                conjecture </a:t>
            </a:r>
          </a:p>
          <a:p>
            <a:pPr marL="457200" indent="-457200">
              <a:buFont typeface="Times" panose="02020603050405020304" pitchFamily="18" charset="0"/>
              <a:buNone/>
            </a:pPr>
            <a:r>
              <a:rPr lang="en-US" altLang="en-US" sz="2400">
                <a:solidFill>
                  <a:srgbClr val="800000"/>
                </a:solidFill>
                <a:ea typeface="ＭＳ Ｐゴシック" panose="020B0600070205080204" pitchFamily="34" charset="-128"/>
              </a:rPr>
              <a:t>           work systematically          look for a pattern</a:t>
            </a:r>
          </a:p>
          <a:p>
            <a:pPr marL="457200" indent="-457200">
              <a:buFont typeface="Times" panose="02020603050405020304" pitchFamily="18" charset="0"/>
              <a:buNone/>
            </a:pPr>
            <a:r>
              <a:rPr lang="en-US" altLang="en-US" sz="2400">
                <a:solidFill>
                  <a:srgbClr val="800000"/>
                </a:solidFill>
                <a:ea typeface="ＭＳ Ｐゴシック" panose="020B0600070205080204" pitchFamily="34" charset="-128"/>
              </a:rPr>
              <a:t>                         trial and improvement </a:t>
            </a:r>
          </a:p>
          <a:p>
            <a:pPr marL="457200" indent="-457200">
              <a:buFont typeface="Times" panose="02020603050405020304" pitchFamily="18" charset="0"/>
              <a:buNone/>
            </a:pPr>
            <a:r>
              <a:rPr lang="en-US" altLang="en-US" sz="2400">
                <a:ea typeface="ＭＳ Ｐゴシック" panose="020B0600070205080204" pitchFamily="34" charset="-128"/>
              </a:rPr>
              <a:t>3. Digging deeper </a:t>
            </a:r>
          </a:p>
          <a:p>
            <a:pPr marL="457200" indent="-457200">
              <a:buFont typeface="Times" panose="02020603050405020304" pitchFamily="18" charset="0"/>
              <a:buNone/>
            </a:pPr>
            <a:r>
              <a:rPr lang="en-US" altLang="en-US" sz="2400">
                <a:ea typeface="ＭＳ Ｐゴシック" panose="020B0600070205080204" pitchFamily="34" charset="-128"/>
              </a:rPr>
              <a:t>          </a:t>
            </a:r>
            <a:r>
              <a:rPr lang="en-US" altLang="en-US" sz="2400">
                <a:solidFill>
                  <a:srgbClr val="FF0000"/>
                </a:solidFill>
                <a:ea typeface="ＭＳ Ｐゴシック" panose="020B0600070205080204" pitchFamily="34" charset="-128"/>
              </a:rPr>
              <a:t> </a:t>
            </a:r>
            <a:r>
              <a:rPr lang="en-US" altLang="en-US" sz="2400">
                <a:solidFill>
                  <a:srgbClr val="800000"/>
                </a:solidFill>
                <a:ea typeface="ＭＳ Ｐゴシック" panose="020B0600070205080204" pitchFamily="34" charset="-128"/>
              </a:rPr>
              <a:t>generalise           verify               prove</a:t>
            </a:r>
          </a:p>
          <a:p>
            <a:pPr marL="457200" indent="-457200">
              <a:buFont typeface="Times" panose="02020603050405020304" pitchFamily="18" charset="0"/>
              <a:buNone/>
            </a:pPr>
            <a:r>
              <a:rPr lang="en-US" altLang="en-US" sz="2400">
                <a:ea typeface="ＭＳ Ｐゴシック" panose="020B0600070205080204" pitchFamily="34" charset="-128"/>
              </a:rPr>
              <a:t>4. Concluding </a:t>
            </a:r>
          </a:p>
          <a:p>
            <a:pPr marL="457200" indent="-457200">
              <a:buFont typeface="Times" panose="02020603050405020304" pitchFamily="18" charset="0"/>
              <a:buNone/>
            </a:pPr>
            <a:r>
              <a:rPr lang="en-US" altLang="en-US" sz="2400">
                <a:ea typeface="ＭＳ Ｐゴシック" panose="020B0600070205080204" pitchFamily="34" charset="-128"/>
              </a:rPr>
              <a:t>          </a:t>
            </a:r>
            <a:r>
              <a:rPr lang="en-US" altLang="en-US" sz="2400">
                <a:solidFill>
                  <a:srgbClr val="800000"/>
                </a:solidFill>
                <a:ea typeface="ＭＳ Ｐゴシック" panose="020B0600070205080204" pitchFamily="34" charset="-128"/>
              </a:rPr>
              <a:t>communicate findings     </a:t>
            </a:r>
          </a:p>
          <a:p>
            <a:pPr marL="457200" indent="-457200">
              <a:buFont typeface="Times" panose="02020603050405020304" pitchFamily="18" charset="0"/>
              <a:buNone/>
            </a:pPr>
            <a:r>
              <a:rPr lang="en-US" altLang="en-US" sz="2400">
                <a:solidFill>
                  <a:srgbClr val="800000"/>
                </a:solidFill>
                <a:ea typeface="ＭＳ Ｐゴシック" panose="020B0600070205080204" pitchFamily="34" charset="-128"/>
              </a:rPr>
              <a:t>          evaluate</a:t>
            </a:r>
          </a:p>
          <a:p>
            <a:pPr marL="457200" indent="-457200">
              <a:buFont typeface="Times" panose="02020603050405020304" pitchFamily="18" charset="0"/>
              <a:buNone/>
            </a:pPr>
            <a:r>
              <a:rPr lang="en-US" altLang="en-US">
                <a:ea typeface="ＭＳ Ｐゴシック" panose="020B0600070205080204" pitchFamily="34" charset="-128"/>
              </a:rPr>
              <a:t> </a:t>
            </a:r>
          </a:p>
          <a:p>
            <a:pPr marL="457200" indent="-457200"/>
            <a:endParaRPr lang="en-US" altLang="en-US">
              <a:ea typeface="ＭＳ Ｐゴシック" panose="020B0600070205080204" pitchFamily="34" charset="-128"/>
            </a:endParaRPr>
          </a:p>
        </p:txBody>
      </p:sp>
    </p:spTree>
    <p:extLst>
      <p:ext uri="{BB962C8B-B14F-4D97-AF65-F5344CB8AC3E}">
        <p14:creationId xmlns:p14="http://schemas.microsoft.com/office/powerpoint/2010/main" val="3869978300"/>
      </p:ext>
    </p:extLst>
  </p:cSld>
  <p:clrMapOvr>
    <a:masterClrMapping/>
  </p:clrMapOvr>
  <p:transition advClick="0"/>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Developing Mathematical Habits of Mind</a:t>
            </a:r>
            <a:endParaRPr lang="en-GB" dirty="0"/>
          </a:p>
        </p:txBody>
      </p:sp>
      <p:sp>
        <p:nvSpPr>
          <p:cNvPr id="3" name="Content Placeholder 2"/>
          <p:cNvSpPr>
            <a:spLocks noGrp="1"/>
          </p:cNvSpPr>
          <p:nvPr>
            <p:ph idx="1"/>
          </p:nvPr>
        </p:nvSpPr>
        <p:spPr/>
        <p:txBody>
          <a:bodyPr/>
          <a:lstStyle/>
          <a:p>
            <a:r>
              <a:rPr lang="en-GB" dirty="0">
                <a:hlinkClick r:id="rId2"/>
              </a:rPr>
              <a:t>Being curious</a:t>
            </a:r>
            <a:endParaRPr lang="en-GB" dirty="0"/>
          </a:p>
          <a:p>
            <a:r>
              <a:rPr lang="en-GB" dirty="0"/>
              <a:t>	Develop questions &amp; curiosity</a:t>
            </a:r>
          </a:p>
          <a:p>
            <a:r>
              <a:rPr lang="en-GB" dirty="0">
                <a:hlinkClick r:id="rId3"/>
              </a:rPr>
              <a:t>Being resourceful</a:t>
            </a:r>
            <a:endParaRPr lang="en-GB" dirty="0"/>
          </a:p>
          <a:p>
            <a:r>
              <a:rPr lang="en-GB" dirty="0"/>
              <a:t>	Careful consideration and time</a:t>
            </a:r>
          </a:p>
          <a:p>
            <a:r>
              <a:rPr lang="en-GB" dirty="0">
                <a:hlinkClick r:id="rId4"/>
              </a:rPr>
              <a:t>Being resilient</a:t>
            </a:r>
            <a:endParaRPr lang="en-GB" dirty="0"/>
          </a:p>
          <a:p>
            <a:r>
              <a:rPr lang="en-GB" dirty="0"/>
              <a:t>	Perseverance, struggle and achievement</a:t>
            </a:r>
          </a:p>
          <a:p>
            <a:r>
              <a:rPr lang="en-GB" dirty="0">
                <a:hlinkClick r:id="rId5"/>
              </a:rPr>
              <a:t>Being collaborative</a:t>
            </a:r>
            <a:endParaRPr lang="en-GB" dirty="0"/>
          </a:p>
          <a:p>
            <a:r>
              <a:rPr lang="en-GB" dirty="0"/>
              <a:t>	Share ideas, help others  </a:t>
            </a:r>
          </a:p>
        </p:txBody>
      </p:sp>
    </p:spTree>
    <p:extLst>
      <p:ext uri="{BB962C8B-B14F-4D97-AF65-F5344CB8AC3E}">
        <p14:creationId xmlns:p14="http://schemas.microsoft.com/office/powerpoint/2010/main" val="258317400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Twenty Divided Into Six – Lesson Plan</a:t>
            </a:r>
          </a:p>
        </p:txBody>
      </p:sp>
      <p:sp>
        <p:nvSpPr>
          <p:cNvPr id="3" name="Content Placeholder 2"/>
          <p:cNvSpPr>
            <a:spLocks noGrp="1"/>
          </p:cNvSpPr>
          <p:nvPr>
            <p:ph idx="1"/>
          </p:nvPr>
        </p:nvSpPr>
        <p:spPr/>
        <p:txBody>
          <a:bodyPr>
            <a:normAutofit fontScale="62500" lnSpcReduction="20000"/>
          </a:bodyPr>
          <a:lstStyle/>
          <a:p>
            <a:r>
              <a:rPr lang="en-GB" b="1" dirty="0"/>
              <a:t>Twenty Divided Into Six </a:t>
            </a:r>
            <a:r>
              <a:rPr lang="en-GB" dirty="0"/>
              <a:t>is a simple task that every student will be quick to engage with but will be one in which students will also be quick to quit! Students should be encouraged to have some resilience and persevere with it and adopt a methodical method and record their ongoing findings</a:t>
            </a:r>
          </a:p>
          <a:p>
            <a:r>
              <a:rPr lang="en-GB" dirty="0"/>
              <a:t>This task benefits from group interaction but with individual members working together and sharing what they find within their group. Allow some time at this stage for students to become stuck before pulling all students together to discuss what they have found. Most students at this stage are using a method of trial and improvement, which can yield a correct results, albeit an incredibly unlikely one!</a:t>
            </a:r>
          </a:p>
          <a:p>
            <a:r>
              <a:rPr lang="en-GB" dirty="0"/>
              <a:t>Students should be praised and encouraged for </a:t>
            </a:r>
          </a:p>
          <a:p>
            <a:pPr marL="457200" indent="-457200">
              <a:buFont typeface="Arial" panose="020B0604020202020204" pitchFamily="34" charset="0"/>
              <a:buChar char="•"/>
            </a:pPr>
            <a:r>
              <a:rPr lang="en-GB" dirty="0"/>
              <a:t>Recording their trials. </a:t>
            </a:r>
          </a:p>
          <a:p>
            <a:pPr marL="457200" indent="-457200">
              <a:buFont typeface="Arial" panose="020B0604020202020204" pitchFamily="34" charset="0"/>
              <a:buChar char="•"/>
            </a:pPr>
            <a:r>
              <a:rPr lang="en-GB" dirty="0"/>
              <a:t>The total of all the cards (210)</a:t>
            </a:r>
          </a:p>
          <a:p>
            <a:pPr marL="457200" indent="-457200">
              <a:buFont typeface="Arial" panose="020B0604020202020204" pitchFamily="34" charset="0"/>
              <a:buChar char="•"/>
            </a:pPr>
            <a:r>
              <a:rPr lang="en-GB" dirty="0"/>
              <a:t>The total of the cards in each pile (35)</a:t>
            </a:r>
          </a:p>
          <a:p>
            <a:r>
              <a:rPr lang="en-GB" dirty="0"/>
              <a:t>Once the total of each pile is found the task is a relatively easy one in which they build piles of 35. Obviously not all piles will have the same number of cards. At this point do not give any further guidance but it is a great opportunity to listen in on conversations and it can usually be a time where students who have given up, can get quite excited in a rush to get solutions!</a:t>
            </a:r>
          </a:p>
        </p:txBody>
      </p:sp>
    </p:spTree>
    <p:extLst>
      <p:ext uri="{BB962C8B-B14F-4D97-AF65-F5344CB8AC3E}">
        <p14:creationId xmlns:p14="http://schemas.microsoft.com/office/powerpoint/2010/main" val="297328154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Twenty Divided Into Six – Lesson Plan</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06088" y="429866"/>
            <a:ext cx="8131824" cy="6153813"/>
          </a:xfrm>
          <a:prstGeom prst="rect">
            <a:avLst/>
          </a:prstGeom>
        </p:spPr>
      </p:pic>
    </p:spTree>
    <p:extLst>
      <p:ext uri="{BB962C8B-B14F-4D97-AF65-F5344CB8AC3E}">
        <p14:creationId xmlns:p14="http://schemas.microsoft.com/office/powerpoint/2010/main" val="153961725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Which Scripts – Lesson Plan (</a:t>
            </a:r>
            <a:r>
              <a:rPr lang="en-GB"/>
              <a:t>Requires Worksheet)</a:t>
            </a:r>
            <a:endParaRPr lang="en-GB" dirty="0"/>
          </a:p>
        </p:txBody>
      </p:sp>
      <p:sp>
        <p:nvSpPr>
          <p:cNvPr id="3" name="Content Placeholder 2"/>
          <p:cNvSpPr>
            <a:spLocks noGrp="1"/>
          </p:cNvSpPr>
          <p:nvPr>
            <p:ph idx="1"/>
          </p:nvPr>
        </p:nvSpPr>
        <p:spPr/>
        <p:txBody>
          <a:bodyPr>
            <a:normAutofit fontScale="77500" lnSpcReduction="20000"/>
          </a:bodyPr>
          <a:lstStyle/>
          <a:p>
            <a:r>
              <a:rPr lang="en-GB" dirty="0"/>
              <a:t>The students will each get a copy of the numbers with the aim to arrange them into 5 piles of 6 numbers each of a different number system</a:t>
            </a:r>
          </a:p>
          <a:p>
            <a:r>
              <a:rPr lang="en-GB" dirty="0"/>
              <a:t>The task at first glance can be quite daunting however there are some subtle changes in each script which should allow students to group the numerals together. Once they have grouped the numbers the task is then to find the equivalent numbers in each script. Finally they have to write 51 in each number</a:t>
            </a:r>
          </a:p>
          <a:p>
            <a:r>
              <a:rPr lang="en-GB" dirty="0"/>
              <a:t>The extension task is to create a times table grid in each script. The numbers 4 6 7 and 9 are missing from each non Arabic numeral so an extension sheet will be needed to fill in these gaps. For an extra level of difficulty the Roman number system has been included here for the students to recall this knowledge. This extension task may be modified for other questions on numeracy such as basic operation, primes, factors and multiples even fraction problems</a:t>
            </a:r>
          </a:p>
          <a:p>
            <a:endParaRPr lang="en-GB" dirty="0"/>
          </a:p>
        </p:txBody>
      </p:sp>
    </p:spTree>
    <p:extLst>
      <p:ext uri="{BB962C8B-B14F-4D97-AF65-F5344CB8AC3E}">
        <p14:creationId xmlns:p14="http://schemas.microsoft.com/office/powerpoint/2010/main" val="292830724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Which Script?</a:t>
            </a:r>
          </a:p>
        </p:txBody>
      </p:sp>
      <p:graphicFrame>
        <p:nvGraphicFramePr>
          <p:cNvPr id="7" name="Table 6"/>
          <p:cNvGraphicFramePr>
            <a:graphicFrameLocks noGrp="1"/>
          </p:cNvGraphicFramePr>
          <p:nvPr>
            <p:extLst/>
          </p:nvPr>
        </p:nvGraphicFramePr>
        <p:xfrm>
          <a:off x="628650" y="2375858"/>
          <a:ext cx="7743832" cy="2678430"/>
        </p:xfrm>
        <a:graphic>
          <a:graphicData uri="http://schemas.openxmlformats.org/drawingml/2006/table">
            <a:tbl>
              <a:tblPr firstRow="1" bandRow="1">
                <a:tableStyleId>{5C22544A-7EE6-4342-B048-85BDC9FD1C3A}</a:tableStyleId>
              </a:tblPr>
              <a:tblGrid>
                <a:gridCol w="1818271">
                  <a:extLst>
                    <a:ext uri="{9D8B030D-6E8A-4147-A177-3AD203B41FA5}">
                      <a16:colId xmlns:a16="http://schemas.microsoft.com/office/drawing/2014/main" val="20000"/>
                    </a:ext>
                  </a:extLst>
                </a:gridCol>
                <a:gridCol w="307682">
                  <a:extLst>
                    <a:ext uri="{9D8B030D-6E8A-4147-A177-3AD203B41FA5}">
                      <a16:colId xmlns:a16="http://schemas.microsoft.com/office/drawing/2014/main" val="20001"/>
                    </a:ext>
                  </a:extLst>
                </a:gridCol>
                <a:gridCol w="351155">
                  <a:extLst>
                    <a:ext uri="{9D8B030D-6E8A-4147-A177-3AD203B41FA5}">
                      <a16:colId xmlns:a16="http://schemas.microsoft.com/office/drawing/2014/main" val="20002"/>
                    </a:ext>
                  </a:extLst>
                </a:gridCol>
                <a:gridCol w="351155">
                  <a:extLst>
                    <a:ext uri="{9D8B030D-6E8A-4147-A177-3AD203B41FA5}">
                      <a16:colId xmlns:a16="http://schemas.microsoft.com/office/drawing/2014/main" val="20003"/>
                    </a:ext>
                  </a:extLst>
                </a:gridCol>
                <a:gridCol w="567947">
                  <a:extLst>
                    <a:ext uri="{9D8B030D-6E8A-4147-A177-3AD203B41FA5}">
                      <a16:colId xmlns:a16="http://schemas.microsoft.com/office/drawing/2014/main" val="20004"/>
                    </a:ext>
                  </a:extLst>
                </a:gridCol>
                <a:gridCol w="661510">
                  <a:extLst>
                    <a:ext uri="{9D8B030D-6E8A-4147-A177-3AD203B41FA5}">
                      <a16:colId xmlns:a16="http://schemas.microsoft.com/office/drawing/2014/main" val="20005"/>
                    </a:ext>
                  </a:extLst>
                </a:gridCol>
                <a:gridCol w="567947">
                  <a:extLst>
                    <a:ext uri="{9D8B030D-6E8A-4147-A177-3AD203B41FA5}">
                      <a16:colId xmlns:a16="http://schemas.microsoft.com/office/drawing/2014/main" val="20006"/>
                    </a:ext>
                  </a:extLst>
                </a:gridCol>
                <a:gridCol w="567947">
                  <a:extLst>
                    <a:ext uri="{9D8B030D-6E8A-4147-A177-3AD203B41FA5}">
                      <a16:colId xmlns:a16="http://schemas.microsoft.com/office/drawing/2014/main" val="20007"/>
                    </a:ext>
                  </a:extLst>
                </a:gridCol>
                <a:gridCol w="567947">
                  <a:extLst>
                    <a:ext uri="{9D8B030D-6E8A-4147-A177-3AD203B41FA5}">
                      <a16:colId xmlns:a16="http://schemas.microsoft.com/office/drawing/2014/main" val="20008"/>
                    </a:ext>
                  </a:extLst>
                </a:gridCol>
                <a:gridCol w="567947">
                  <a:extLst>
                    <a:ext uri="{9D8B030D-6E8A-4147-A177-3AD203B41FA5}">
                      <a16:colId xmlns:a16="http://schemas.microsoft.com/office/drawing/2014/main" val="20009"/>
                    </a:ext>
                  </a:extLst>
                </a:gridCol>
                <a:gridCol w="567947">
                  <a:extLst>
                    <a:ext uri="{9D8B030D-6E8A-4147-A177-3AD203B41FA5}">
                      <a16:colId xmlns:a16="http://schemas.microsoft.com/office/drawing/2014/main" val="20010"/>
                    </a:ext>
                  </a:extLst>
                </a:gridCol>
                <a:gridCol w="846377">
                  <a:extLst>
                    <a:ext uri="{9D8B030D-6E8A-4147-A177-3AD203B41FA5}">
                      <a16:colId xmlns:a16="http://schemas.microsoft.com/office/drawing/2014/main" val="20011"/>
                    </a:ext>
                  </a:extLst>
                </a:gridCol>
              </a:tblGrid>
              <a:tr h="370840">
                <a:tc>
                  <a:txBody>
                    <a:bodyPr/>
                    <a:lstStyle/>
                    <a:p>
                      <a:r>
                        <a:rPr lang="en-GB" dirty="0">
                          <a:latin typeface="+mn-lt"/>
                        </a:rPr>
                        <a:t>Arabic</a:t>
                      </a:r>
                    </a:p>
                  </a:txBody>
                  <a:tcPr/>
                </a:tc>
                <a:tc>
                  <a:txBody>
                    <a:bodyPr/>
                    <a:lstStyle/>
                    <a:p>
                      <a:pPr algn="ctr"/>
                      <a:r>
                        <a:rPr lang="en-GB" sz="1800" dirty="0">
                          <a:solidFill>
                            <a:schemeClr val="tx1"/>
                          </a:solidFill>
                          <a:latin typeface="+mn-lt"/>
                        </a:rPr>
                        <a:t>0</a:t>
                      </a:r>
                    </a:p>
                  </a:txBody>
                  <a:tcPr/>
                </a:tc>
                <a:tc>
                  <a:txBody>
                    <a:bodyPr/>
                    <a:lstStyle/>
                    <a:p>
                      <a:pPr algn="ctr"/>
                      <a:r>
                        <a:rPr lang="en-GB" sz="1800" dirty="0">
                          <a:solidFill>
                            <a:schemeClr val="tx1"/>
                          </a:solidFill>
                          <a:latin typeface="+mn-lt"/>
                        </a:rPr>
                        <a:t>1</a:t>
                      </a:r>
                    </a:p>
                  </a:txBody>
                  <a:tcPr/>
                </a:tc>
                <a:tc>
                  <a:txBody>
                    <a:bodyPr/>
                    <a:lstStyle/>
                    <a:p>
                      <a:pPr algn="ctr"/>
                      <a:r>
                        <a:rPr lang="en-GB" sz="1800" dirty="0">
                          <a:solidFill>
                            <a:schemeClr val="tx1"/>
                          </a:solidFill>
                          <a:latin typeface="+mn-lt"/>
                        </a:rPr>
                        <a:t>2</a:t>
                      </a:r>
                    </a:p>
                  </a:txBody>
                  <a:tcPr/>
                </a:tc>
                <a:tc>
                  <a:txBody>
                    <a:bodyPr/>
                    <a:lstStyle/>
                    <a:p>
                      <a:pPr algn="ctr"/>
                      <a:r>
                        <a:rPr lang="en-GB" sz="1800" dirty="0">
                          <a:solidFill>
                            <a:schemeClr val="tx1"/>
                          </a:solidFill>
                          <a:latin typeface="+mn-lt"/>
                        </a:rPr>
                        <a:t>3</a:t>
                      </a:r>
                    </a:p>
                  </a:txBody>
                  <a:tcPr/>
                </a:tc>
                <a:tc>
                  <a:txBody>
                    <a:bodyPr/>
                    <a:lstStyle/>
                    <a:p>
                      <a:pPr algn="ctr"/>
                      <a:r>
                        <a:rPr lang="en-GB" sz="1800" dirty="0">
                          <a:solidFill>
                            <a:schemeClr val="tx1"/>
                          </a:solidFill>
                          <a:latin typeface="+mn-lt"/>
                        </a:rPr>
                        <a:t>4</a:t>
                      </a:r>
                    </a:p>
                  </a:txBody>
                  <a:tcPr/>
                </a:tc>
                <a:tc>
                  <a:txBody>
                    <a:bodyPr/>
                    <a:lstStyle/>
                    <a:p>
                      <a:pPr algn="ctr"/>
                      <a:r>
                        <a:rPr lang="en-GB" sz="1800" dirty="0">
                          <a:solidFill>
                            <a:schemeClr val="tx1"/>
                          </a:solidFill>
                          <a:latin typeface="+mn-lt"/>
                        </a:rPr>
                        <a:t>5</a:t>
                      </a:r>
                    </a:p>
                  </a:txBody>
                  <a:tcPr/>
                </a:tc>
                <a:tc>
                  <a:txBody>
                    <a:bodyPr/>
                    <a:lstStyle/>
                    <a:p>
                      <a:pPr algn="ctr"/>
                      <a:r>
                        <a:rPr lang="en-GB" sz="1800" dirty="0">
                          <a:solidFill>
                            <a:schemeClr val="tx1"/>
                          </a:solidFill>
                          <a:latin typeface="+mn-lt"/>
                        </a:rPr>
                        <a:t>6</a:t>
                      </a:r>
                    </a:p>
                  </a:txBody>
                  <a:tcPr/>
                </a:tc>
                <a:tc>
                  <a:txBody>
                    <a:bodyPr/>
                    <a:lstStyle/>
                    <a:p>
                      <a:pPr algn="ctr"/>
                      <a:r>
                        <a:rPr lang="en-GB" sz="1800" dirty="0">
                          <a:solidFill>
                            <a:schemeClr val="tx1"/>
                          </a:solidFill>
                          <a:latin typeface="+mn-lt"/>
                        </a:rPr>
                        <a:t>7</a:t>
                      </a:r>
                    </a:p>
                  </a:txBody>
                  <a:tcPr/>
                </a:tc>
                <a:tc>
                  <a:txBody>
                    <a:bodyPr/>
                    <a:lstStyle/>
                    <a:p>
                      <a:pPr algn="ctr"/>
                      <a:r>
                        <a:rPr lang="en-GB" sz="1800" dirty="0">
                          <a:solidFill>
                            <a:schemeClr val="tx1"/>
                          </a:solidFill>
                          <a:latin typeface="+mn-lt"/>
                        </a:rPr>
                        <a:t>8</a:t>
                      </a:r>
                    </a:p>
                  </a:txBody>
                  <a:tcPr/>
                </a:tc>
                <a:tc>
                  <a:txBody>
                    <a:bodyPr/>
                    <a:lstStyle/>
                    <a:p>
                      <a:pPr algn="ctr"/>
                      <a:r>
                        <a:rPr lang="en-GB" sz="1800" dirty="0">
                          <a:solidFill>
                            <a:schemeClr val="tx1"/>
                          </a:solidFill>
                          <a:latin typeface="+mn-lt"/>
                        </a:rPr>
                        <a:t>9</a:t>
                      </a:r>
                    </a:p>
                  </a:txBody>
                  <a:tcPr/>
                </a:tc>
                <a:tc>
                  <a:txBody>
                    <a:bodyPr/>
                    <a:lstStyle/>
                    <a:p>
                      <a:pPr algn="ctr"/>
                      <a:r>
                        <a:rPr lang="en-GB" sz="1800" dirty="0">
                          <a:solidFill>
                            <a:schemeClr val="tx1"/>
                          </a:solidFill>
                          <a:latin typeface="+mn-lt"/>
                        </a:rPr>
                        <a:t>10</a:t>
                      </a:r>
                    </a:p>
                  </a:txBody>
                  <a:tcPr/>
                </a:tc>
                <a:extLst>
                  <a:ext uri="{0D108BD9-81ED-4DB2-BD59-A6C34878D82A}">
                    <a16:rowId xmlns:a16="http://schemas.microsoft.com/office/drawing/2014/main" val="10000"/>
                  </a:ext>
                </a:extLst>
              </a:tr>
              <a:tr h="370840">
                <a:tc>
                  <a:txBody>
                    <a:bodyPr/>
                    <a:lstStyle/>
                    <a:p>
                      <a:pPr algn="l"/>
                      <a:r>
                        <a:rPr lang="en-GB" dirty="0">
                          <a:latin typeface="+mn-lt"/>
                        </a:rPr>
                        <a:t>Eastern Arabic (Urdu &amp; Persian)</a:t>
                      </a:r>
                    </a:p>
                  </a:txBody>
                  <a:tcPr/>
                </a:tc>
                <a:tc>
                  <a:txBody>
                    <a:bodyPr/>
                    <a:lstStyle/>
                    <a:p>
                      <a:pPr algn="ctr"/>
                      <a:r>
                        <a:rPr lang="fa-IR" sz="2800" i="0" dirty="0">
                          <a:solidFill>
                            <a:schemeClr val="tx1"/>
                          </a:solidFill>
                          <a:effectLst/>
                          <a:latin typeface="+mn-lt"/>
                        </a:rPr>
                        <a:t>۰</a:t>
                      </a:r>
                      <a:endParaRPr lang="fa-IR" sz="2800" dirty="0">
                        <a:solidFill>
                          <a:schemeClr val="tx1"/>
                        </a:solidFill>
                        <a:latin typeface="+mn-lt"/>
                      </a:endParaRPr>
                    </a:p>
                  </a:txBody>
                  <a:tcPr marL="87027" marR="87027" marT="43513" marB="43513" anchor="ctr"/>
                </a:tc>
                <a:tc>
                  <a:txBody>
                    <a:bodyPr/>
                    <a:lstStyle/>
                    <a:p>
                      <a:pPr algn="ctr"/>
                      <a:r>
                        <a:rPr lang="fa-IR" sz="2800" i="0">
                          <a:solidFill>
                            <a:schemeClr val="tx1"/>
                          </a:solidFill>
                          <a:effectLst/>
                          <a:latin typeface="+mn-lt"/>
                        </a:rPr>
                        <a:t>۱</a:t>
                      </a:r>
                      <a:endParaRPr lang="fa-IR" sz="2800">
                        <a:solidFill>
                          <a:schemeClr val="tx1"/>
                        </a:solidFill>
                        <a:latin typeface="+mn-lt"/>
                      </a:endParaRPr>
                    </a:p>
                  </a:txBody>
                  <a:tcPr marL="87027" marR="87027" marT="43513" marB="43513" anchor="ctr"/>
                </a:tc>
                <a:tc>
                  <a:txBody>
                    <a:bodyPr/>
                    <a:lstStyle/>
                    <a:p>
                      <a:pPr algn="ctr"/>
                      <a:r>
                        <a:rPr lang="fa-IR" sz="2800" i="0" dirty="0">
                          <a:solidFill>
                            <a:schemeClr val="tx1"/>
                          </a:solidFill>
                          <a:effectLst/>
                          <a:latin typeface="+mn-lt"/>
                        </a:rPr>
                        <a:t>۲</a:t>
                      </a:r>
                      <a:endParaRPr lang="fa-IR" sz="2800" dirty="0">
                        <a:solidFill>
                          <a:schemeClr val="tx1"/>
                        </a:solidFill>
                        <a:latin typeface="+mn-lt"/>
                      </a:endParaRPr>
                    </a:p>
                  </a:txBody>
                  <a:tcPr marL="87027" marR="87027" marT="43513" marB="43513" anchor="ctr"/>
                </a:tc>
                <a:tc>
                  <a:txBody>
                    <a:bodyPr/>
                    <a:lstStyle/>
                    <a:p>
                      <a:pPr algn="ctr"/>
                      <a:r>
                        <a:rPr lang="fa-IR" sz="2800" i="0" dirty="0">
                          <a:solidFill>
                            <a:schemeClr val="tx1"/>
                          </a:solidFill>
                          <a:effectLst/>
                          <a:latin typeface="+mn-lt"/>
                        </a:rPr>
                        <a:t>۳</a:t>
                      </a:r>
                      <a:endParaRPr lang="fa-IR" sz="2800" dirty="0">
                        <a:solidFill>
                          <a:schemeClr val="tx1"/>
                        </a:solidFill>
                        <a:latin typeface="+mn-lt"/>
                      </a:endParaRPr>
                    </a:p>
                  </a:txBody>
                  <a:tcPr marL="87027" marR="87027" marT="43513" marB="43513" anchor="ctr"/>
                </a:tc>
                <a:tc>
                  <a:txBody>
                    <a:bodyPr/>
                    <a:lstStyle/>
                    <a:p>
                      <a:pPr algn="ctr"/>
                      <a:r>
                        <a:rPr lang="fa-IR" sz="2800" i="0" dirty="0">
                          <a:solidFill>
                            <a:schemeClr val="tx1"/>
                          </a:solidFill>
                          <a:effectLst/>
                          <a:latin typeface="+mn-lt"/>
                        </a:rPr>
                        <a:t>۴</a:t>
                      </a:r>
                      <a:r>
                        <a:rPr lang="fa-IR" sz="2800" dirty="0">
                          <a:solidFill>
                            <a:schemeClr val="tx1"/>
                          </a:solidFill>
                          <a:latin typeface="+mn-lt"/>
                        </a:rPr>
                        <a:t> </a:t>
                      </a:r>
                    </a:p>
                  </a:txBody>
                  <a:tcPr marL="87027" marR="87027" marT="43513" marB="43513" anchor="ctr"/>
                </a:tc>
                <a:tc>
                  <a:txBody>
                    <a:bodyPr/>
                    <a:lstStyle/>
                    <a:p>
                      <a:pPr algn="ctr"/>
                      <a:r>
                        <a:rPr lang="fa-IR" sz="2800" i="0" dirty="0">
                          <a:solidFill>
                            <a:schemeClr val="tx1"/>
                          </a:solidFill>
                          <a:effectLst/>
                          <a:latin typeface="+mn-lt"/>
                        </a:rPr>
                        <a:t>۵</a:t>
                      </a:r>
                      <a:endParaRPr lang="fa-IR" sz="2800" dirty="0">
                        <a:solidFill>
                          <a:schemeClr val="tx1"/>
                        </a:solidFill>
                        <a:latin typeface="+mn-lt"/>
                      </a:endParaRPr>
                    </a:p>
                  </a:txBody>
                  <a:tcPr marL="87027" marR="87027" marT="43513" marB="43513" anchor="ctr"/>
                </a:tc>
                <a:tc>
                  <a:txBody>
                    <a:bodyPr/>
                    <a:lstStyle/>
                    <a:p>
                      <a:pPr algn="ctr"/>
                      <a:r>
                        <a:rPr lang="fa-IR" sz="2800" i="0" dirty="0">
                          <a:solidFill>
                            <a:schemeClr val="tx1"/>
                          </a:solidFill>
                          <a:effectLst/>
                          <a:latin typeface="+mn-lt"/>
                        </a:rPr>
                        <a:t>۶</a:t>
                      </a:r>
                      <a:endParaRPr lang="fa-IR" sz="2800" dirty="0">
                        <a:solidFill>
                          <a:schemeClr val="tx1"/>
                        </a:solidFill>
                        <a:latin typeface="+mn-lt"/>
                      </a:endParaRPr>
                    </a:p>
                  </a:txBody>
                  <a:tcPr marL="87027" marR="87027" marT="43513" marB="43513" anchor="ctr"/>
                </a:tc>
                <a:tc>
                  <a:txBody>
                    <a:bodyPr/>
                    <a:lstStyle/>
                    <a:p>
                      <a:pPr algn="ctr"/>
                      <a:r>
                        <a:rPr lang="fa-IR" sz="2800" i="0" dirty="0">
                          <a:solidFill>
                            <a:schemeClr val="tx1"/>
                          </a:solidFill>
                          <a:effectLst/>
                          <a:latin typeface="+mn-lt"/>
                        </a:rPr>
                        <a:t>۷</a:t>
                      </a:r>
                      <a:endParaRPr lang="fa-IR" sz="2800" dirty="0">
                        <a:solidFill>
                          <a:schemeClr val="tx1"/>
                        </a:solidFill>
                        <a:latin typeface="+mn-lt"/>
                      </a:endParaRPr>
                    </a:p>
                  </a:txBody>
                  <a:tcPr marL="87027" marR="87027" marT="43513" marB="43513" anchor="ctr"/>
                </a:tc>
                <a:tc>
                  <a:txBody>
                    <a:bodyPr/>
                    <a:lstStyle/>
                    <a:p>
                      <a:pPr algn="ctr"/>
                      <a:r>
                        <a:rPr lang="fa-IR" sz="2800" i="0" dirty="0">
                          <a:solidFill>
                            <a:schemeClr val="tx1"/>
                          </a:solidFill>
                          <a:effectLst/>
                          <a:latin typeface="+mn-lt"/>
                        </a:rPr>
                        <a:t>۸</a:t>
                      </a:r>
                      <a:endParaRPr lang="fa-IR" sz="2800" dirty="0">
                        <a:solidFill>
                          <a:schemeClr val="tx1"/>
                        </a:solidFill>
                        <a:latin typeface="+mn-lt"/>
                      </a:endParaRPr>
                    </a:p>
                  </a:txBody>
                  <a:tcPr marL="87027" marR="87027" marT="43513" marB="43513" anchor="ctr"/>
                </a:tc>
                <a:tc>
                  <a:txBody>
                    <a:bodyPr/>
                    <a:lstStyle/>
                    <a:p>
                      <a:pPr algn="ctr"/>
                      <a:r>
                        <a:rPr lang="fa-IR" sz="2800" i="0" dirty="0">
                          <a:solidFill>
                            <a:schemeClr val="tx1"/>
                          </a:solidFill>
                          <a:effectLst/>
                          <a:latin typeface="+mn-lt"/>
                        </a:rPr>
                        <a:t>۹</a:t>
                      </a:r>
                      <a:endParaRPr lang="fa-IR" sz="2800" dirty="0">
                        <a:solidFill>
                          <a:schemeClr val="tx1"/>
                        </a:solidFill>
                        <a:latin typeface="+mn-lt"/>
                      </a:endParaRPr>
                    </a:p>
                  </a:txBody>
                  <a:tcPr marL="87027" marR="87027" marT="43513" marB="43513" anchor="ctr"/>
                </a:tc>
                <a:tc>
                  <a:txBody>
                    <a:bodyPr/>
                    <a:lstStyle/>
                    <a:p>
                      <a:pPr algn="ctr"/>
                      <a:r>
                        <a:rPr lang="fa-IR" sz="2800" i="0" dirty="0">
                          <a:solidFill>
                            <a:schemeClr val="tx1"/>
                          </a:solidFill>
                          <a:effectLst/>
                          <a:latin typeface="+mn-lt"/>
                        </a:rPr>
                        <a:t>۱۰</a:t>
                      </a:r>
                      <a:r>
                        <a:rPr lang="fa-IR" sz="2800" dirty="0">
                          <a:solidFill>
                            <a:schemeClr val="tx1"/>
                          </a:solidFill>
                          <a:latin typeface="+mn-lt"/>
                        </a:rPr>
                        <a:t> </a:t>
                      </a:r>
                    </a:p>
                  </a:txBody>
                  <a:tcPr marL="87027" marR="87027" marT="43513" marB="43513" anchor="ctr"/>
                </a:tc>
                <a:extLst>
                  <a:ext uri="{0D108BD9-81ED-4DB2-BD59-A6C34878D82A}">
                    <a16:rowId xmlns:a16="http://schemas.microsoft.com/office/drawing/2014/main" val="10001"/>
                  </a:ext>
                </a:extLst>
              </a:tr>
              <a:tr h="370840">
                <a:tc>
                  <a:txBody>
                    <a:bodyPr/>
                    <a:lstStyle/>
                    <a:p>
                      <a:pPr algn="l"/>
                      <a:r>
                        <a:rPr lang="en-GB" dirty="0">
                          <a:latin typeface="+mn-lt"/>
                        </a:rPr>
                        <a:t>Bengali</a:t>
                      </a:r>
                    </a:p>
                  </a:txBody>
                  <a:tcPr/>
                </a:tc>
                <a:tc>
                  <a:txBody>
                    <a:bodyPr/>
                    <a:lstStyle/>
                    <a:p>
                      <a:pPr algn="ctr" rtl="0" fontAlgn="ctr"/>
                      <a:r>
                        <a:rPr lang="as-IN" sz="1800" b="0" i="0" u="none" strike="noStrike" dirty="0">
                          <a:solidFill>
                            <a:schemeClr val="tx1"/>
                          </a:solidFill>
                          <a:effectLst/>
                          <a:latin typeface="+mn-lt"/>
                        </a:rPr>
                        <a:t>০</a:t>
                      </a:r>
                    </a:p>
                  </a:txBody>
                  <a:tcPr marL="6350" marR="6350" marT="6350" marB="0" anchor="ctr"/>
                </a:tc>
                <a:tc>
                  <a:txBody>
                    <a:bodyPr/>
                    <a:lstStyle/>
                    <a:p>
                      <a:pPr algn="ctr" rtl="0" fontAlgn="ctr"/>
                      <a:r>
                        <a:rPr lang="as-IN" sz="1800" b="0" i="0" u="none" strike="noStrike">
                          <a:solidFill>
                            <a:schemeClr val="tx1"/>
                          </a:solidFill>
                          <a:effectLst/>
                          <a:latin typeface="+mn-lt"/>
                        </a:rPr>
                        <a:t>১</a:t>
                      </a:r>
                    </a:p>
                  </a:txBody>
                  <a:tcPr marL="6350" marR="6350" marT="6350" marB="0" anchor="ctr"/>
                </a:tc>
                <a:tc>
                  <a:txBody>
                    <a:bodyPr/>
                    <a:lstStyle/>
                    <a:p>
                      <a:pPr algn="ctr" rtl="0" fontAlgn="ctr"/>
                      <a:r>
                        <a:rPr lang="as-IN" sz="1800" b="0" i="0" u="none" strike="noStrike" dirty="0">
                          <a:solidFill>
                            <a:schemeClr val="tx1"/>
                          </a:solidFill>
                          <a:effectLst/>
                          <a:latin typeface="+mn-lt"/>
                        </a:rPr>
                        <a:t>২</a:t>
                      </a:r>
                    </a:p>
                  </a:txBody>
                  <a:tcPr marL="6350" marR="6350" marT="6350" marB="0" anchor="ctr"/>
                </a:tc>
                <a:tc>
                  <a:txBody>
                    <a:bodyPr/>
                    <a:lstStyle/>
                    <a:p>
                      <a:pPr algn="ctr" rtl="0" fontAlgn="ctr"/>
                      <a:r>
                        <a:rPr lang="as-IN" sz="1800" b="0" i="0" u="none" strike="noStrike" dirty="0">
                          <a:solidFill>
                            <a:schemeClr val="tx1"/>
                          </a:solidFill>
                          <a:effectLst/>
                          <a:latin typeface="+mn-lt"/>
                        </a:rPr>
                        <a:t>৩</a:t>
                      </a:r>
                    </a:p>
                  </a:txBody>
                  <a:tcPr marL="6350" marR="6350" marT="6350" marB="0" anchor="ctr"/>
                </a:tc>
                <a:tc>
                  <a:txBody>
                    <a:bodyPr/>
                    <a:lstStyle/>
                    <a:p>
                      <a:pPr algn="ctr" rtl="0" fontAlgn="ctr"/>
                      <a:r>
                        <a:rPr lang="as-IN" sz="1800" b="0" i="0" u="none" strike="noStrike" dirty="0">
                          <a:solidFill>
                            <a:schemeClr val="tx1"/>
                          </a:solidFill>
                          <a:effectLst/>
                          <a:latin typeface="+mn-lt"/>
                        </a:rPr>
                        <a:t>৪</a:t>
                      </a:r>
                    </a:p>
                  </a:txBody>
                  <a:tcPr marL="6350" marR="6350" marT="6350" marB="0" anchor="ctr"/>
                </a:tc>
                <a:tc>
                  <a:txBody>
                    <a:bodyPr/>
                    <a:lstStyle/>
                    <a:p>
                      <a:pPr algn="ctr" rtl="0" fontAlgn="ctr"/>
                      <a:r>
                        <a:rPr lang="as-IN" sz="1800" b="0" i="0" u="none" strike="noStrike" dirty="0">
                          <a:solidFill>
                            <a:schemeClr val="tx1"/>
                          </a:solidFill>
                          <a:effectLst/>
                          <a:latin typeface="+mn-lt"/>
                        </a:rPr>
                        <a:t>৫</a:t>
                      </a:r>
                    </a:p>
                  </a:txBody>
                  <a:tcPr marL="6350" marR="6350" marT="6350" marB="0" anchor="ctr"/>
                </a:tc>
                <a:tc>
                  <a:txBody>
                    <a:bodyPr/>
                    <a:lstStyle/>
                    <a:p>
                      <a:pPr algn="ctr" rtl="0" fontAlgn="ctr"/>
                      <a:r>
                        <a:rPr lang="as-IN" sz="1800" b="0" i="0" u="none" strike="noStrike" dirty="0">
                          <a:solidFill>
                            <a:schemeClr val="tx1"/>
                          </a:solidFill>
                          <a:effectLst/>
                          <a:latin typeface="+mn-lt"/>
                        </a:rPr>
                        <a:t>৬</a:t>
                      </a:r>
                    </a:p>
                  </a:txBody>
                  <a:tcPr marL="6350" marR="6350" marT="6350" marB="0" anchor="ctr"/>
                </a:tc>
                <a:tc>
                  <a:txBody>
                    <a:bodyPr/>
                    <a:lstStyle/>
                    <a:p>
                      <a:pPr algn="ctr" rtl="0" fontAlgn="ctr"/>
                      <a:r>
                        <a:rPr lang="as-IN" sz="1800" b="0" i="0" u="none" strike="noStrike" dirty="0">
                          <a:solidFill>
                            <a:schemeClr val="tx1"/>
                          </a:solidFill>
                          <a:effectLst/>
                          <a:latin typeface="+mn-lt"/>
                        </a:rPr>
                        <a:t>৭</a:t>
                      </a:r>
                    </a:p>
                  </a:txBody>
                  <a:tcPr marL="6350" marR="6350" marT="6350" marB="0" anchor="ctr"/>
                </a:tc>
                <a:tc>
                  <a:txBody>
                    <a:bodyPr/>
                    <a:lstStyle/>
                    <a:p>
                      <a:pPr algn="ctr" rtl="0" fontAlgn="ctr"/>
                      <a:r>
                        <a:rPr lang="as-IN" sz="1800" b="0" i="0" u="none" strike="noStrike" dirty="0">
                          <a:solidFill>
                            <a:schemeClr val="tx1"/>
                          </a:solidFill>
                          <a:effectLst/>
                          <a:latin typeface="+mn-lt"/>
                        </a:rPr>
                        <a:t>৮</a:t>
                      </a:r>
                    </a:p>
                  </a:txBody>
                  <a:tcPr marL="6350" marR="6350" marT="6350" marB="0" anchor="ctr"/>
                </a:tc>
                <a:tc>
                  <a:txBody>
                    <a:bodyPr/>
                    <a:lstStyle/>
                    <a:p>
                      <a:pPr algn="ctr" rtl="0" fontAlgn="ctr"/>
                      <a:r>
                        <a:rPr lang="as-IN" sz="1800" b="0" i="0" u="none" strike="noStrike" dirty="0">
                          <a:solidFill>
                            <a:schemeClr val="tx1"/>
                          </a:solidFill>
                          <a:effectLst/>
                          <a:latin typeface="+mn-lt"/>
                        </a:rPr>
                        <a:t>৯</a:t>
                      </a:r>
                    </a:p>
                  </a:txBody>
                  <a:tcPr marL="6350" marR="6350" marT="6350" marB="0" anchor="ctr"/>
                </a:tc>
                <a:tc>
                  <a:txBody>
                    <a:bodyPr/>
                    <a:lstStyle/>
                    <a:p>
                      <a:pPr algn="ctr" rtl="0" fontAlgn="b"/>
                      <a:r>
                        <a:rPr lang="bn-IN" sz="1800" b="0" i="0" u="none" strike="noStrike" dirty="0">
                          <a:solidFill>
                            <a:schemeClr val="tx1"/>
                          </a:solidFill>
                          <a:effectLst/>
                          <a:latin typeface="+mn-lt"/>
                        </a:rPr>
                        <a:t>১০</a:t>
                      </a:r>
                    </a:p>
                  </a:txBody>
                  <a:tcPr marL="6350" marR="6350" marT="6350" marB="0" anchor="b"/>
                </a:tc>
                <a:extLst>
                  <a:ext uri="{0D108BD9-81ED-4DB2-BD59-A6C34878D82A}">
                    <a16:rowId xmlns:a16="http://schemas.microsoft.com/office/drawing/2014/main" val="10002"/>
                  </a:ext>
                </a:extLst>
              </a:tr>
              <a:tr h="370840">
                <a:tc>
                  <a:txBody>
                    <a:bodyPr/>
                    <a:lstStyle/>
                    <a:p>
                      <a:pPr algn="l"/>
                      <a:r>
                        <a:rPr lang="en-GB" dirty="0">
                          <a:latin typeface="+mn-lt"/>
                        </a:rPr>
                        <a:t>Chinese</a:t>
                      </a:r>
                    </a:p>
                  </a:txBody>
                  <a:tcPr/>
                </a:tc>
                <a:tc>
                  <a:txBody>
                    <a:bodyPr/>
                    <a:lstStyle/>
                    <a:p>
                      <a:pPr algn="ctr" rtl="0" fontAlgn="ctr"/>
                      <a:r>
                        <a:rPr lang="ja-JP" altLang="en-US" sz="1800" b="0" i="0" u="none" strike="noStrike" dirty="0">
                          <a:solidFill>
                            <a:schemeClr val="tx1"/>
                          </a:solidFill>
                          <a:effectLst/>
                          <a:latin typeface="+mn-lt"/>
                        </a:rPr>
                        <a:t>〇</a:t>
                      </a:r>
                    </a:p>
                  </a:txBody>
                  <a:tcPr marL="6350" marR="6350" marT="6350" marB="0" anchor="ctr"/>
                </a:tc>
                <a:tc>
                  <a:txBody>
                    <a:bodyPr/>
                    <a:lstStyle/>
                    <a:p>
                      <a:pPr algn="ctr" rtl="0" fontAlgn="ctr"/>
                      <a:r>
                        <a:rPr lang="ja-JP" altLang="en-US" sz="1800" b="0" i="0" u="none" strike="noStrike" dirty="0">
                          <a:solidFill>
                            <a:schemeClr val="tx1"/>
                          </a:solidFill>
                          <a:effectLst/>
                          <a:latin typeface="+mn-lt"/>
                        </a:rPr>
                        <a:t>一</a:t>
                      </a:r>
                    </a:p>
                  </a:txBody>
                  <a:tcPr marL="6350" marR="6350" marT="6350" marB="0" anchor="ctr"/>
                </a:tc>
                <a:tc>
                  <a:txBody>
                    <a:bodyPr/>
                    <a:lstStyle/>
                    <a:p>
                      <a:pPr algn="ctr" rtl="0" fontAlgn="ctr"/>
                      <a:r>
                        <a:rPr lang="ja-JP" altLang="en-US" sz="1800" b="0" i="0" u="none" strike="noStrike" dirty="0">
                          <a:solidFill>
                            <a:schemeClr val="tx1"/>
                          </a:solidFill>
                          <a:effectLst/>
                          <a:latin typeface="+mn-lt"/>
                        </a:rPr>
                        <a:t>二</a:t>
                      </a:r>
                    </a:p>
                  </a:txBody>
                  <a:tcPr marL="6350" marR="6350" marT="6350" marB="0" anchor="ctr"/>
                </a:tc>
                <a:tc>
                  <a:txBody>
                    <a:bodyPr/>
                    <a:lstStyle/>
                    <a:p>
                      <a:pPr algn="ctr" rtl="0" fontAlgn="ctr"/>
                      <a:r>
                        <a:rPr lang="ja-JP" altLang="en-US" sz="1800" b="0" i="0" u="none" strike="noStrike" dirty="0">
                          <a:solidFill>
                            <a:schemeClr val="tx1"/>
                          </a:solidFill>
                          <a:effectLst/>
                          <a:latin typeface="+mn-lt"/>
                        </a:rPr>
                        <a:t>三</a:t>
                      </a:r>
                    </a:p>
                  </a:txBody>
                  <a:tcPr marL="6350" marR="6350" marT="6350" marB="0" anchor="ctr"/>
                </a:tc>
                <a:tc>
                  <a:txBody>
                    <a:bodyPr/>
                    <a:lstStyle/>
                    <a:p>
                      <a:pPr algn="ctr" rtl="0" fontAlgn="ctr"/>
                      <a:r>
                        <a:rPr lang="ja-JP" altLang="en-US" sz="1800" b="0" i="0" u="none" strike="noStrike" dirty="0">
                          <a:solidFill>
                            <a:schemeClr val="tx1"/>
                          </a:solidFill>
                          <a:effectLst/>
                          <a:latin typeface="+mn-lt"/>
                        </a:rPr>
                        <a:t>四</a:t>
                      </a:r>
                    </a:p>
                  </a:txBody>
                  <a:tcPr marL="6350" marR="6350" marT="6350" marB="0" anchor="ctr"/>
                </a:tc>
                <a:tc>
                  <a:txBody>
                    <a:bodyPr/>
                    <a:lstStyle/>
                    <a:p>
                      <a:pPr algn="ctr" rtl="0" fontAlgn="ctr"/>
                      <a:r>
                        <a:rPr lang="ja-JP" altLang="en-US" sz="1800" b="0" i="0" u="none" strike="noStrike" dirty="0">
                          <a:solidFill>
                            <a:schemeClr val="tx1"/>
                          </a:solidFill>
                          <a:effectLst/>
                          <a:latin typeface="+mn-lt"/>
                        </a:rPr>
                        <a:t>五</a:t>
                      </a:r>
                    </a:p>
                  </a:txBody>
                  <a:tcPr marL="6350" marR="6350" marT="6350" marB="0" anchor="ctr"/>
                </a:tc>
                <a:tc>
                  <a:txBody>
                    <a:bodyPr/>
                    <a:lstStyle/>
                    <a:p>
                      <a:pPr algn="ctr" rtl="0" fontAlgn="ctr"/>
                      <a:r>
                        <a:rPr lang="ja-JP" altLang="en-US" sz="1800" b="0" i="0" u="none" strike="noStrike" dirty="0">
                          <a:solidFill>
                            <a:schemeClr val="tx1"/>
                          </a:solidFill>
                          <a:effectLst/>
                          <a:latin typeface="+mn-lt"/>
                        </a:rPr>
                        <a:t>六</a:t>
                      </a:r>
                    </a:p>
                  </a:txBody>
                  <a:tcPr marL="6350" marR="6350" marT="6350" marB="0" anchor="ctr"/>
                </a:tc>
                <a:tc>
                  <a:txBody>
                    <a:bodyPr/>
                    <a:lstStyle/>
                    <a:p>
                      <a:pPr algn="ctr" rtl="0" fontAlgn="ctr"/>
                      <a:r>
                        <a:rPr lang="ja-JP" altLang="en-US" sz="1800" b="0" i="0" u="none" strike="noStrike" dirty="0">
                          <a:solidFill>
                            <a:schemeClr val="tx1"/>
                          </a:solidFill>
                          <a:effectLst/>
                          <a:latin typeface="+mn-lt"/>
                        </a:rPr>
                        <a:t>七</a:t>
                      </a:r>
                    </a:p>
                  </a:txBody>
                  <a:tcPr marL="6350" marR="6350" marT="6350" marB="0" anchor="ctr"/>
                </a:tc>
                <a:tc>
                  <a:txBody>
                    <a:bodyPr/>
                    <a:lstStyle/>
                    <a:p>
                      <a:pPr algn="ctr" rtl="0" fontAlgn="ctr"/>
                      <a:r>
                        <a:rPr lang="ja-JP" altLang="en-US" sz="1800" b="0" i="0" u="none" strike="noStrike" dirty="0">
                          <a:solidFill>
                            <a:schemeClr val="tx1"/>
                          </a:solidFill>
                          <a:effectLst/>
                          <a:latin typeface="+mn-lt"/>
                        </a:rPr>
                        <a:t>八</a:t>
                      </a:r>
                    </a:p>
                  </a:txBody>
                  <a:tcPr marL="6350" marR="6350" marT="6350" marB="0" anchor="ctr"/>
                </a:tc>
                <a:tc>
                  <a:txBody>
                    <a:bodyPr/>
                    <a:lstStyle/>
                    <a:p>
                      <a:pPr algn="ctr" rtl="0" fontAlgn="ctr"/>
                      <a:r>
                        <a:rPr lang="ja-JP" altLang="en-US" sz="1800" b="0" i="0" u="none" strike="noStrike" dirty="0">
                          <a:solidFill>
                            <a:schemeClr val="tx1"/>
                          </a:solidFill>
                          <a:effectLst/>
                          <a:latin typeface="+mn-lt"/>
                        </a:rPr>
                        <a:t>九</a:t>
                      </a:r>
                    </a:p>
                  </a:txBody>
                  <a:tcPr marL="6350" marR="6350" marT="6350" marB="0" anchor="ctr"/>
                </a:tc>
                <a:tc>
                  <a:txBody>
                    <a:bodyPr/>
                    <a:lstStyle/>
                    <a:p>
                      <a:pPr algn="ctr" rtl="0" fontAlgn="ctr"/>
                      <a:r>
                        <a:rPr lang="ja-JP" altLang="en-US" sz="1800" b="0" i="0" u="none" strike="noStrike" dirty="0">
                          <a:solidFill>
                            <a:schemeClr val="tx1"/>
                          </a:solidFill>
                          <a:effectLst/>
                          <a:latin typeface="+mn-lt"/>
                        </a:rPr>
                        <a:t>十</a:t>
                      </a:r>
                    </a:p>
                  </a:txBody>
                  <a:tcPr marL="6350" marR="6350" marT="6350" marB="0" anchor="ctr"/>
                </a:tc>
                <a:extLst>
                  <a:ext uri="{0D108BD9-81ED-4DB2-BD59-A6C34878D82A}">
                    <a16:rowId xmlns:a16="http://schemas.microsoft.com/office/drawing/2014/main" val="10003"/>
                  </a:ext>
                </a:extLst>
              </a:tr>
              <a:tr h="370840">
                <a:tc>
                  <a:txBody>
                    <a:bodyPr/>
                    <a:lstStyle/>
                    <a:p>
                      <a:pPr algn="l" rtl="0" fontAlgn="ctr"/>
                      <a:r>
                        <a:rPr lang="en-GB" dirty="0"/>
                        <a:t>Gurmukhi </a:t>
                      </a:r>
                    </a:p>
                    <a:p>
                      <a:pPr algn="l" rtl="0" fontAlgn="ctr"/>
                      <a:r>
                        <a:rPr lang="en-GB" dirty="0"/>
                        <a:t>(Punjabi)</a:t>
                      </a:r>
                    </a:p>
                  </a:txBody>
                  <a:tcPr marL="6350" marR="6350" marT="6350" marB="0" anchor="ctr"/>
                </a:tc>
                <a:tc>
                  <a:txBody>
                    <a:bodyPr/>
                    <a:lstStyle/>
                    <a:p>
                      <a:pPr algn="ctr" fontAlgn="ctr"/>
                      <a:r>
                        <a:rPr lang="pa-IN" sz="1800" b="0" i="0" u="none" strike="noStrike" dirty="0">
                          <a:solidFill>
                            <a:schemeClr val="tx1"/>
                          </a:solidFill>
                          <a:effectLst/>
                          <a:latin typeface="+mn-lt"/>
                        </a:rPr>
                        <a:t>੦</a:t>
                      </a:r>
                    </a:p>
                  </a:txBody>
                  <a:tcPr marL="6350" marR="6350" marT="6350" marB="0" anchor="ctr"/>
                </a:tc>
                <a:tc>
                  <a:txBody>
                    <a:bodyPr/>
                    <a:lstStyle/>
                    <a:p>
                      <a:pPr algn="ctr" fontAlgn="ctr"/>
                      <a:r>
                        <a:rPr lang="pa-IN" sz="1800" b="0" i="0" u="none" strike="noStrike">
                          <a:solidFill>
                            <a:schemeClr val="tx1"/>
                          </a:solidFill>
                          <a:effectLst/>
                          <a:latin typeface="+mn-lt"/>
                        </a:rPr>
                        <a:t>੧</a:t>
                      </a:r>
                    </a:p>
                  </a:txBody>
                  <a:tcPr marL="6350" marR="6350" marT="6350" marB="0" anchor="ctr"/>
                </a:tc>
                <a:tc>
                  <a:txBody>
                    <a:bodyPr/>
                    <a:lstStyle/>
                    <a:p>
                      <a:pPr algn="ctr" fontAlgn="ctr"/>
                      <a:r>
                        <a:rPr lang="pa-IN" sz="1800" b="0" i="0" u="none" strike="noStrike" dirty="0">
                          <a:solidFill>
                            <a:schemeClr val="tx1"/>
                          </a:solidFill>
                          <a:effectLst/>
                          <a:latin typeface="+mn-lt"/>
                        </a:rPr>
                        <a:t>੨</a:t>
                      </a:r>
                    </a:p>
                  </a:txBody>
                  <a:tcPr marL="6350" marR="6350" marT="6350" marB="0" anchor="ctr"/>
                </a:tc>
                <a:tc>
                  <a:txBody>
                    <a:bodyPr/>
                    <a:lstStyle/>
                    <a:p>
                      <a:pPr algn="ctr" fontAlgn="ctr"/>
                      <a:r>
                        <a:rPr lang="pa-IN" sz="1800" b="0" i="0" u="none" strike="noStrike" dirty="0">
                          <a:solidFill>
                            <a:schemeClr val="tx1"/>
                          </a:solidFill>
                          <a:effectLst/>
                          <a:latin typeface="+mn-lt"/>
                        </a:rPr>
                        <a:t>੩</a:t>
                      </a:r>
                    </a:p>
                  </a:txBody>
                  <a:tcPr marL="6350" marR="6350" marT="6350" marB="0" anchor="ctr"/>
                </a:tc>
                <a:tc>
                  <a:txBody>
                    <a:bodyPr/>
                    <a:lstStyle/>
                    <a:p>
                      <a:pPr algn="ctr" fontAlgn="ctr"/>
                      <a:r>
                        <a:rPr lang="pa-IN" sz="1800" b="0" i="0" u="none" strike="noStrike" dirty="0">
                          <a:solidFill>
                            <a:schemeClr val="tx1"/>
                          </a:solidFill>
                          <a:effectLst/>
                          <a:latin typeface="+mn-lt"/>
                        </a:rPr>
                        <a:t>੪</a:t>
                      </a:r>
                    </a:p>
                  </a:txBody>
                  <a:tcPr marL="6350" marR="6350" marT="6350" marB="0" anchor="ctr"/>
                </a:tc>
                <a:tc>
                  <a:txBody>
                    <a:bodyPr/>
                    <a:lstStyle/>
                    <a:p>
                      <a:pPr algn="ctr" fontAlgn="ctr"/>
                      <a:r>
                        <a:rPr lang="pa-IN" sz="1800" b="0" i="0" u="none" strike="noStrike" dirty="0">
                          <a:solidFill>
                            <a:schemeClr val="tx1"/>
                          </a:solidFill>
                          <a:effectLst/>
                          <a:latin typeface="+mn-lt"/>
                        </a:rPr>
                        <a:t>੫</a:t>
                      </a:r>
                    </a:p>
                  </a:txBody>
                  <a:tcPr marL="6350" marR="6350" marT="6350" marB="0" anchor="ctr"/>
                </a:tc>
                <a:tc>
                  <a:txBody>
                    <a:bodyPr/>
                    <a:lstStyle/>
                    <a:p>
                      <a:pPr algn="ctr" fontAlgn="ctr"/>
                      <a:r>
                        <a:rPr lang="pa-IN" sz="1800" b="0" i="0" u="none" strike="noStrike" dirty="0">
                          <a:solidFill>
                            <a:schemeClr val="tx1"/>
                          </a:solidFill>
                          <a:effectLst/>
                          <a:latin typeface="+mn-lt"/>
                        </a:rPr>
                        <a:t>੬</a:t>
                      </a:r>
                    </a:p>
                  </a:txBody>
                  <a:tcPr marL="6350" marR="6350" marT="6350" marB="0" anchor="ctr"/>
                </a:tc>
                <a:tc>
                  <a:txBody>
                    <a:bodyPr/>
                    <a:lstStyle/>
                    <a:p>
                      <a:pPr algn="ctr" fontAlgn="ctr"/>
                      <a:r>
                        <a:rPr lang="pa-IN" sz="1800" b="0" i="0" u="none" strike="noStrike" dirty="0">
                          <a:solidFill>
                            <a:schemeClr val="tx1"/>
                          </a:solidFill>
                          <a:effectLst/>
                          <a:latin typeface="+mn-lt"/>
                        </a:rPr>
                        <a:t>੭</a:t>
                      </a:r>
                    </a:p>
                  </a:txBody>
                  <a:tcPr marL="6350" marR="6350" marT="6350" marB="0" anchor="ctr"/>
                </a:tc>
                <a:tc>
                  <a:txBody>
                    <a:bodyPr/>
                    <a:lstStyle/>
                    <a:p>
                      <a:pPr algn="ctr" fontAlgn="ctr"/>
                      <a:r>
                        <a:rPr lang="pa-IN" sz="1800" b="0" i="0" u="none" strike="noStrike" dirty="0">
                          <a:solidFill>
                            <a:schemeClr val="tx1"/>
                          </a:solidFill>
                          <a:effectLst/>
                          <a:latin typeface="+mn-lt"/>
                        </a:rPr>
                        <a:t>੮</a:t>
                      </a:r>
                    </a:p>
                  </a:txBody>
                  <a:tcPr marL="6350" marR="6350" marT="6350" marB="0" anchor="ctr"/>
                </a:tc>
                <a:tc>
                  <a:txBody>
                    <a:bodyPr/>
                    <a:lstStyle/>
                    <a:p>
                      <a:pPr algn="ctr" fontAlgn="ctr"/>
                      <a:r>
                        <a:rPr lang="pa-IN" sz="1800" b="0" i="0" u="none" strike="noStrike" dirty="0">
                          <a:solidFill>
                            <a:schemeClr val="tx1"/>
                          </a:solidFill>
                          <a:effectLst/>
                          <a:latin typeface="+mn-lt"/>
                        </a:rPr>
                        <a:t>੯</a:t>
                      </a:r>
                    </a:p>
                  </a:txBody>
                  <a:tcPr marL="6350" marR="6350" marT="6350" marB="0"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pa-IN" sz="1800" dirty="0">
                          <a:solidFill>
                            <a:schemeClr val="tx1"/>
                          </a:solidFill>
                          <a:effectLst/>
                          <a:latin typeface="+mn-lt"/>
                        </a:rPr>
                        <a:t>੧</a:t>
                      </a:r>
                      <a:r>
                        <a:rPr lang="pa-IN" sz="1800" b="0" i="0" u="none" strike="noStrike" dirty="0">
                          <a:solidFill>
                            <a:schemeClr val="tx1"/>
                          </a:solidFill>
                          <a:effectLst/>
                          <a:latin typeface="+mn-lt"/>
                        </a:rPr>
                        <a:t>੦</a:t>
                      </a:r>
                    </a:p>
                  </a:txBody>
                  <a:tcPr/>
                </a:tc>
                <a:extLst>
                  <a:ext uri="{0D108BD9-81ED-4DB2-BD59-A6C34878D82A}">
                    <a16:rowId xmlns:a16="http://schemas.microsoft.com/office/drawing/2014/main" val="10004"/>
                  </a:ext>
                </a:extLst>
              </a:tr>
              <a:tr h="370840">
                <a:tc>
                  <a:txBody>
                    <a:bodyPr/>
                    <a:lstStyle/>
                    <a:p>
                      <a:pPr algn="l" rtl="0" fontAlgn="ctr"/>
                      <a:r>
                        <a:rPr lang="en-GB" dirty="0"/>
                        <a:t>Roman Numeral</a:t>
                      </a:r>
                    </a:p>
                  </a:txBody>
                  <a:tcPr marL="6350" marR="6350" marT="6350" marB="0" anchor="ctr"/>
                </a:tc>
                <a:tc>
                  <a:txBody>
                    <a:bodyPr/>
                    <a:lstStyle/>
                    <a:p>
                      <a:pPr algn="ctr" fontAlgn="ctr"/>
                      <a:endParaRPr lang="pa-IN" sz="1800" b="0" i="0" u="none" strike="noStrike" dirty="0">
                        <a:solidFill>
                          <a:schemeClr val="tx1"/>
                        </a:solidFill>
                        <a:effectLst/>
                        <a:latin typeface="+mn-lt"/>
                      </a:endParaRPr>
                    </a:p>
                  </a:txBody>
                  <a:tcPr marL="6350" marR="6350" marT="6350" marB="0" anchor="ctr"/>
                </a:tc>
                <a:tc>
                  <a:txBody>
                    <a:bodyPr/>
                    <a:lstStyle/>
                    <a:p>
                      <a:r>
                        <a:rPr lang="en-GB" dirty="0"/>
                        <a:t>I </a:t>
                      </a:r>
                    </a:p>
                  </a:txBody>
                  <a:tcPr anchor="ctr"/>
                </a:tc>
                <a:tc>
                  <a:txBody>
                    <a:bodyPr/>
                    <a:lstStyle/>
                    <a:p>
                      <a:r>
                        <a:rPr lang="en-GB"/>
                        <a:t>II </a:t>
                      </a:r>
                    </a:p>
                  </a:txBody>
                  <a:tcPr anchor="ctr"/>
                </a:tc>
                <a:tc>
                  <a:txBody>
                    <a:bodyPr/>
                    <a:lstStyle/>
                    <a:p>
                      <a:r>
                        <a:rPr lang="en-GB"/>
                        <a:t>III </a:t>
                      </a:r>
                    </a:p>
                  </a:txBody>
                  <a:tcPr anchor="ctr"/>
                </a:tc>
                <a:tc>
                  <a:txBody>
                    <a:bodyPr/>
                    <a:lstStyle/>
                    <a:p>
                      <a:r>
                        <a:rPr lang="en-GB"/>
                        <a:t>IV </a:t>
                      </a:r>
                    </a:p>
                  </a:txBody>
                  <a:tcPr anchor="ctr"/>
                </a:tc>
                <a:tc>
                  <a:txBody>
                    <a:bodyPr/>
                    <a:lstStyle/>
                    <a:p>
                      <a:r>
                        <a:rPr lang="en-GB"/>
                        <a:t>V </a:t>
                      </a:r>
                    </a:p>
                  </a:txBody>
                  <a:tcPr anchor="ctr"/>
                </a:tc>
                <a:tc>
                  <a:txBody>
                    <a:bodyPr/>
                    <a:lstStyle/>
                    <a:p>
                      <a:r>
                        <a:rPr lang="en-GB"/>
                        <a:t>VI </a:t>
                      </a:r>
                    </a:p>
                  </a:txBody>
                  <a:tcPr anchor="ctr"/>
                </a:tc>
                <a:tc>
                  <a:txBody>
                    <a:bodyPr/>
                    <a:lstStyle/>
                    <a:p>
                      <a:r>
                        <a:rPr lang="en-GB"/>
                        <a:t>VII </a:t>
                      </a:r>
                    </a:p>
                  </a:txBody>
                  <a:tcPr anchor="ctr"/>
                </a:tc>
                <a:tc>
                  <a:txBody>
                    <a:bodyPr/>
                    <a:lstStyle/>
                    <a:p>
                      <a:r>
                        <a:rPr lang="en-GB"/>
                        <a:t>VIII </a:t>
                      </a:r>
                    </a:p>
                  </a:txBody>
                  <a:tcPr anchor="ctr"/>
                </a:tc>
                <a:tc>
                  <a:txBody>
                    <a:bodyPr/>
                    <a:lstStyle/>
                    <a:p>
                      <a:r>
                        <a:rPr lang="en-GB" dirty="0"/>
                        <a:t>IX</a:t>
                      </a:r>
                    </a:p>
                  </a:txBody>
                  <a:tcPr anchor="ctr"/>
                </a:tc>
                <a:tc>
                  <a:txBody>
                    <a:bodyPr/>
                    <a:lstStyle/>
                    <a:p>
                      <a:pPr algn="ctr"/>
                      <a:r>
                        <a:rPr lang="en-GB" sz="1800" dirty="0">
                          <a:solidFill>
                            <a:schemeClr val="tx1"/>
                          </a:solidFill>
                          <a:latin typeface="+mn-lt"/>
                        </a:rPr>
                        <a:t>X</a:t>
                      </a:r>
                    </a:p>
                  </a:txBody>
                  <a:tcPr/>
                </a:tc>
                <a:extLst>
                  <a:ext uri="{0D108BD9-81ED-4DB2-BD59-A6C34878D82A}">
                    <a16:rowId xmlns:a16="http://schemas.microsoft.com/office/drawing/2014/main" val="10005"/>
                  </a:ext>
                </a:extLst>
              </a:tr>
            </a:tbl>
          </a:graphicData>
        </a:graphic>
      </p:graphicFrame>
    </p:spTree>
    <p:extLst>
      <p:ext uri="{BB962C8B-B14F-4D97-AF65-F5344CB8AC3E}">
        <p14:creationId xmlns:p14="http://schemas.microsoft.com/office/powerpoint/2010/main" val="176838026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Which Script - Extension</a:t>
            </a:r>
          </a:p>
        </p:txBody>
      </p:sp>
      <p:sp>
        <p:nvSpPr>
          <p:cNvPr id="3" name="Content Placeholder 2"/>
          <p:cNvSpPr>
            <a:spLocks noGrp="1"/>
          </p:cNvSpPr>
          <p:nvPr>
            <p:ph idx="1"/>
          </p:nvPr>
        </p:nvSpPr>
        <p:spPr/>
        <p:txBody>
          <a:bodyPr/>
          <a:lstStyle/>
          <a:p>
            <a:endParaRPr lang="en-GB"/>
          </a:p>
        </p:txBody>
      </p:sp>
      <p:graphicFrame>
        <p:nvGraphicFramePr>
          <p:cNvPr id="4" name="Table 3"/>
          <p:cNvGraphicFramePr>
            <a:graphicFrameLocks noGrp="1"/>
          </p:cNvGraphicFramePr>
          <p:nvPr>
            <p:extLst/>
          </p:nvPr>
        </p:nvGraphicFramePr>
        <p:xfrm>
          <a:off x="979668" y="2492597"/>
          <a:ext cx="7132974" cy="3780612"/>
        </p:xfrm>
        <a:graphic>
          <a:graphicData uri="http://schemas.openxmlformats.org/drawingml/2006/table">
            <a:tbl>
              <a:tblPr firstRow="1" bandRow="1">
                <a:tableStyleId>{5C22544A-7EE6-4342-B048-85BDC9FD1C3A}</a:tableStyleId>
              </a:tblPr>
              <a:tblGrid>
                <a:gridCol w="1188829">
                  <a:extLst>
                    <a:ext uri="{9D8B030D-6E8A-4147-A177-3AD203B41FA5}">
                      <a16:colId xmlns:a16="http://schemas.microsoft.com/office/drawing/2014/main" val="20000"/>
                    </a:ext>
                  </a:extLst>
                </a:gridCol>
                <a:gridCol w="1188829">
                  <a:extLst>
                    <a:ext uri="{9D8B030D-6E8A-4147-A177-3AD203B41FA5}">
                      <a16:colId xmlns:a16="http://schemas.microsoft.com/office/drawing/2014/main" val="20001"/>
                    </a:ext>
                  </a:extLst>
                </a:gridCol>
                <a:gridCol w="1188829">
                  <a:extLst>
                    <a:ext uri="{9D8B030D-6E8A-4147-A177-3AD203B41FA5}">
                      <a16:colId xmlns:a16="http://schemas.microsoft.com/office/drawing/2014/main" val="20002"/>
                    </a:ext>
                  </a:extLst>
                </a:gridCol>
                <a:gridCol w="1188829">
                  <a:extLst>
                    <a:ext uri="{9D8B030D-6E8A-4147-A177-3AD203B41FA5}">
                      <a16:colId xmlns:a16="http://schemas.microsoft.com/office/drawing/2014/main" val="20003"/>
                    </a:ext>
                  </a:extLst>
                </a:gridCol>
                <a:gridCol w="1188829">
                  <a:extLst>
                    <a:ext uri="{9D8B030D-6E8A-4147-A177-3AD203B41FA5}">
                      <a16:colId xmlns:a16="http://schemas.microsoft.com/office/drawing/2014/main" val="20004"/>
                    </a:ext>
                  </a:extLst>
                </a:gridCol>
                <a:gridCol w="1188829">
                  <a:extLst>
                    <a:ext uri="{9D8B030D-6E8A-4147-A177-3AD203B41FA5}">
                      <a16:colId xmlns:a16="http://schemas.microsoft.com/office/drawing/2014/main" val="20005"/>
                    </a:ext>
                  </a:extLst>
                </a:gridCol>
              </a:tblGrid>
              <a:tr h="945153">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pa-IN" sz="3600" b="0" i="0" u="none" strike="noStrike" dirty="0">
                          <a:solidFill>
                            <a:schemeClr val="tx1"/>
                          </a:solidFill>
                          <a:effectLst/>
                          <a:latin typeface="+mn-lt"/>
                        </a:rPr>
                        <a:t>੬੬</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ja-JP" altLang="en-US" sz="3200" b="0" i="0" u="none" strike="noStrike" dirty="0">
                          <a:solidFill>
                            <a:schemeClr val="tx1"/>
                          </a:solidFill>
                          <a:effectLst/>
                          <a:latin typeface="+mn-lt"/>
                        </a:rPr>
                        <a:t>九三</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fa-IR" sz="4400" i="0" dirty="0">
                          <a:solidFill>
                            <a:schemeClr val="tx1"/>
                          </a:solidFill>
                          <a:effectLst/>
                          <a:latin typeface="+mn-lt"/>
                        </a:rPr>
                        <a:t>۷۵</a:t>
                      </a:r>
                      <a:endParaRPr lang="fa-IR" sz="4400" dirty="0">
                        <a:solidFill>
                          <a:schemeClr val="tx1"/>
                        </a:solidFill>
                        <a:latin typeface="+mn-l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3600" b="0" kern="1200" dirty="0">
                          <a:solidFill>
                            <a:schemeClr val="tx1"/>
                          </a:solidFill>
                          <a:effectLst/>
                          <a:latin typeface="+mn-lt"/>
                          <a:ea typeface="+mn-ea"/>
                          <a:cs typeface="+mn-cs"/>
                        </a:rPr>
                        <a:t>XCIII</a:t>
                      </a:r>
                      <a:endParaRPr lang="en-GB" sz="360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fa-IR" sz="4400" i="0" dirty="0">
                          <a:solidFill>
                            <a:schemeClr val="tx1"/>
                          </a:solidFill>
                          <a:effectLst/>
                          <a:latin typeface="+mn-lt"/>
                        </a:rPr>
                        <a:t>۶۶</a:t>
                      </a:r>
                      <a:endParaRPr lang="fa-IR" sz="4400" dirty="0">
                        <a:solidFill>
                          <a:schemeClr val="tx1"/>
                        </a:solidFill>
                        <a:latin typeface="+mn-l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as-IN" sz="3600" b="0" i="0" u="none" strike="noStrike" dirty="0">
                          <a:solidFill>
                            <a:schemeClr val="tx1"/>
                          </a:solidFill>
                          <a:effectLst/>
                          <a:latin typeface="+mn-lt"/>
                        </a:rPr>
                        <a:t>৭৫</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0"/>
                  </a:ext>
                </a:extLst>
              </a:tr>
              <a:tr h="945153">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as-IN" sz="3600" b="0" i="0" u="none" strike="noStrike" dirty="0">
                          <a:solidFill>
                            <a:schemeClr val="tx1"/>
                          </a:solidFill>
                          <a:effectLst/>
                          <a:latin typeface="+mn-lt"/>
                        </a:rPr>
                        <a:t>৪২</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3600" dirty="0">
                          <a:solidFill>
                            <a:schemeClr val="tx1"/>
                          </a:solidFill>
                        </a:rPr>
                        <a:t>42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as-IN" sz="3600" dirty="0">
                          <a:solidFill>
                            <a:schemeClr val="tx1"/>
                          </a:solidFill>
                        </a:rPr>
                        <a:t>৯</a:t>
                      </a:r>
                      <a:r>
                        <a:rPr lang="as-IN" sz="3600" b="0" i="0" u="none" strike="noStrike" dirty="0">
                          <a:solidFill>
                            <a:schemeClr val="tx1"/>
                          </a:solidFill>
                          <a:effectLst/>
                          <a:latin typeface="+mn-lt"/>
                        </a:rPr>
                        <a:t>৩</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fa-IR" sz="4400" i="0" dirty="0">
                          <a:solidFill>
                            <a:schemeClr val="tx1"/>
                          </a:solidFill>
                          <a:effectLst/>
                          <a:latin typeface="+mn-lt"/>
                        </a:rPr>
                        <a:t>۴۲</a:t>
                      </a:r>
                      <a:endParaRPr lang="fa-IR" sz="4400" dirty="0">
                        <a:solidFill>
                          <a:schemeClr val="tx1"/>
                        </a:solidFill>
                        <a:latin typeface="+mn-l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ja-JP" altLang="en-US" sz="3200" dirty="0">
                          <a:solidFill>
                            <a:schemeClr val="tx1"/>
                          </a:solidFill>
                        </a:rPr>
                        <a:t>四</a:t>
                      </a:r>
                      <a:r>
                        <a:rPr lang="ja-JP" altLang="en-US" sz="3200" b="0" i="0" u="none" strike="noStrike" dirty="0">
                          <a:solidFill>
                            <a:schemeClr val="tx1"/>
                          </a:solidFill>
                          <a:effectLst/>
                          <a:latin typeface="+mn-lt"/>
                        </a:rPr>
                        <a:t>二</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3600" b="0" kern="1200" dirty="0">
                          <a:solidFill>
                            <a:schemeClr val="tx1"/>
                          </a:solidFill>
                          <a:effectLst/>
                          <a:latin typeface="+mn-lt"/>
                          <a:ea typeface="+mn-ea"/>
                          <a:cs typeface="+mn-cs"/>
                        </a:rPr>
                        <a:t>XLII</a:t>
                      </a:r>
                      <a:endParaRPr lang="en-GB" sz="360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1"/>
                  </a:ext>
                </a:extLst>
              </a:tr>
              <a:tr h="945153">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ja-JP" altLang="en-US" sz="3200" b="0" i="0" u="none" strike="noStrike" dirty="0">
                          <a:solidFill>
                            <a:schemeClr val="tx1"/>
                          </a:solidFill>
                          <a:effectLst/>
                          <a:latin typeface="+mn-lt"/>
                        </a:rPr>
                        <a:t>六六</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3600" b="0" kern="1200" dirty="0">
                          <a:solidFill>
                            <a:schemeClr val="tx1"/>
                          </a:solidFill>
                          <a:effectLst/>
                          <a:latin typeface="+mn-lt"/>
                          <a:ea typeface="+mn-ea"/>
                          <a:cs typeface="+mn-cs"/>
                        </a:rPr>
                        <a:t>LXVI</a:t>
                      </a:r>
                      <a:endParaRPr lang="en-GB" sz="360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pa-IN" sz="3600" b="0" i="0" u="none" strike="noStrike" dirty="0">
                          <a:solidFill>
                            <a:schemeClr val="tx1"/>
                          </a:solidFill>
                          <a:effectLst/>
                          <a:latin typeface="+mn-lt"/>
                        </a:rPr>
                        <a:t>੪੨</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3600" dirty="0">
                          <a:solidFill>
                            <a:schemeClr val="tx1"/>
                          </a:solidFill>
                        </a:rPr>
                        <a:t>66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3600" b="0" kern="1200" dirty="0">
                          <a:solidFill>
                            <a:schemeClr val="tx1"/>
                          </a:solidFill>
                          <a:effectLst/>
                          <a:latin typeface="+mn-lt"/>
                          <a:ea typeface="+mn-ea"/>
                          <a:cs typeface="+mn-cs"/>
                        </a:rPr>
                        <a:t>LXX</a:t>
                      </a:r>
                      <a:endParaRPr lang="en-GB" sz="360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pa-IN" sz="3600" b="0" i="0" u="none" strike="noStrike" dirty="0">
                          <a:solidFill>
                            <a:schemeClr val="tx1"/>
                          </a:solidFill>
                          <a:effectLst/>
                          <a:latin typeface="+mn-lt"/>
                        </a:rPr>
                        <a:t>੯੩</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2"/>
                  </a:ext>
                </a:extLst>
              </a:tr>
              <a:tr h="945153">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3600" dirty="0">
                          <a:solidFill>
                            <a:schemeClr val="tx1"/>
                          </a:solidFill>
                        </a:rPr>
                        <a:t>75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as-IN" sz="3600" b="0" i="0" u="none" strike="noStrike" dirty="0">
                          <a:solidFill>
                            <a:schemeClr val="tx1"/>
                          </a:solidFill>
                          <a:effectLst/>
                          <a:latin typeface="+mn-lt"/>
                        </a:rPr>
                        <a:t>৬৬</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3600" dirty="0">
                          <a:solidFill>
                            <a:schemeClr val="tx1"/>
                          </a:solidFill>
                        </a:rPr>
                        <a:t>93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pa-IN" sz="3600" b="0" i="0" u="none" strike="noStrike" dirty="0">
                          <a:solidFill>
                            <a:schemeClr val="tx1"/>
                          </a:solidFill>
                          <a:effectLst/>
                          <a:latin typeface="+mn-lt"/>
                        </a:rPr>
                        <a:t>੭੫</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ja-JP" altLang="en-US" sz="3200" b="0" i="0" u="none" strike="noStrike" dirty="0">
                          <a:solidFill>
                            <a:schemeClr val="tx1"/>
                          </a:solidFill>
                          <a:effectLst/>
                          <a:latin typeface="+mn-lt"/>
                        </a:rPr>
                        <a:t>七五</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ar-AE" sz="4400" dirty="0">
                          <a:solidFill>
                            <a:schemeClr val="tx1"/>
                          </a:solidFill>
                        </a:rPr>
                        <a:t>۹</a:t>
                      </a:r>
                      <a:r>
                        <a:rPr lang="fa-IR" sz="4400" i="0" dirty="0">
                          <a:solidFill>
                            <a:schemeClr val="tx1"/>
                          </a:solidFill>
                          <a:effectLst/>
                          <a:latin typeface="+mn-lt"/>
                        </a:rPr>
                        <a:t>۳</a:t>
                      </a:r>
                      <a:endParaRPr lang="fa-IR" sz="4400" dirty="0">
                        <a:solidFill>
                          <a:schemeClr val="tx1"/>
                        </a:solidFill>
                        <a:latin typeface="+mn-l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3"/>
                  </a:ext>
                </a:extLst>
              </a:tr>
            </a:tbl>
          </a:graphicData>
        </a:graphic>
      </p:graphicFrame>
    </p:spTree>
    <p:extLst>
      <p:ext uri="{BB962C8B-B14F-4D97-AF65-F5344CB8AC3E}">
        <p14:creationId xmlns:p14="http://schemas.microsoft.com/office/powerpoint/2010/main" val="293609857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Four Triangles – Lesson Plan (Requires Worksheet)</a:t>
            </a:r>
          </a:p>
        </p:txBody>
      </p:sp>
      <p:sp>
        <p:nvSpPr>
          <p:cNvPr id="3" name="Content Placeholder 2"/>
          <p:cNvSpPr>
            <a:spLocks noGrp="1"/>
          </p:cNvSpPr>
          <p:nvPr>
            <p:ph idx="1"/>
          </p:nvPr>
        </p:nvSpPr>
        <p:spPr/>
        <p:txBody>
          <a:bodyPr>
            <a:normAutofit fontScale="47500" lnSpcReduction="20000"/>
          </a:bodyPr>
          <a:lstStyle/>
          <a:p>
            <a:r>
              <a:rPr lang="en-GB" b="1" dirty="0"/>
              <a:t>Four Triangles </a:t>
            </a:r>
            <a:r>
              <a:rPr lang="en-GB" dirty="0"/>
              <a:t>is a simple activity which has a very low entry point but can offer some incredibly in depth deep understanding conversations.</a:t>
            </a:r>
          </a:p>
          <a:p>
            <a:r>
              <a:rPr lang="en-GB" dirty="0"/>
              <a:t>A square can be cut diagonally to create 4 right angled isosceles triangles. In doing so a range of different shapes can then be created using these triangles. </a:t>
            </a:r>
          </a:p>
          <a:p>
            <a:r>
              <a:rPr lang="en-GB" dirty="0"/>
              <a:t>The interactive whiteboard activity </a:t>
            </a:r>
          </a:p>
          <a:p>
            <a:r>
              <a:rPr lang="en-GB" dirty="0">
                <a:hlinkClick r:id="rId2"/>
              </a:rPr>
              <a:t>https://www.geogebra.org/m/wu3Tr8y6</a:t>
            </a:r>
            <a:r>
              <a:rPr lang="en-GB" dirty="0"/>
              <a:t> </a:t>
            </a:r>
          </a:p>
          <a:p>
            <a:r>
              <a:rPr lang="en-GB" dirty="0"/>
              <a:t>allows you to establish the constraints of this activity by calling students to the board asking them to use four triangles to make a new shape.</a:t>
            </a:r>
          </a:p>
          <a:p>
            <a:pPr marL="457200" indent="-457200">
              <a:buFont typeface="Arial" panose="020B0604020202020204" pitchFamily="34" charset="0"/>
              <a:buChar char="•"/>
            </a:pPr>
            <a:r>
              <a:rPr lang="en-GB" dirty="0"/>
              <a:t>Long side to long side</a:t>
            </a:r>
          </a:p>
          <a:p>
            <a:pPr marL="457200" indent="-457200">
              <a:buFont typeface="Arial" panose="020B0604020202020204" pitchFamily="34" charset="0"/>
              <a:buChar char="•"/>
            </a:pPr>
            <a:r>
              <a:rPr lang="en-GB" dirty="0"/>
              <a:t>Short side to short side</a:t>
            </a:r>
          </a:p>
          <a:p>
            <a:pPr marL="457200" indent="-457200">
              <a:buFont typeface="Arial" panose="020B0604020202020204" pitchFamily="34" charset="0"/>
              <a:buChar char="•"/>
            </a:pPr>
            <a:r>
              <a:rPr lang="en-GB" dirty="0"/>
              <a:t>Whole sides connected together only</a:t>
            </a:r>
          </a:p>
          <a:p>
            <a:r>
              <a:rPr lang="en-GB" dirty="0"/>
              <a:t>The worksheet can be used to help visualise the shapes which can then be copied straight onto dotty or square paper. Or the shapes can be drawn straight from the students visualised image onto paper.</a:t>
            </a:r>
          </a:p>
          <a:p>
            <a:r>
              <a:rPr lang="en-GB" dirty="0"/>
              <a:t>Give the students some time working in pairs to see how they are they get on, before pulling them back together to find how they are getting on. </a:t>
            </a:r>
            <a:r>
              <a:rPr lang="en-US" dirty="0"/>
              <a:t>This will lead into a discussion of finding a system for making successive arrangements, which means it is less likely any will be left out. Starting with just two triangles recording an exhaustive list of all the combinations before moving onto three triangles and then four. If students have not yet tried this, it is useful to try as there are less variables and students can concentrate on the basics before being overwhelmed by the possible permutations. </a:t>
            </a:r>
          </a:p>
          <a:p>
            <a:endParaRPr lang="en-GB" dirty="0"/>
          </a:p>
        </p:txBody>
      </p:sp>
    </p:spTree>
    <p:extLst>
      <p:ext uri="{BB962C8B-B14F-4D97-AF65-F5344CB8AC3E}">
        <p14:creationId xmlns:p14="http://schemas.microsoft.com/office/powerpoint/2010/main" val="1068720665"/>
      </p:ext>
    </p:extLst>
  </p:cSld>
  <p:clrMapOvr>
    <a:masterClrMapping/>
  </p:clrMapOvr>
</p:sld>
</file>

<file path=ppt/theme/theme1.xml><?xml version="1.0" encoding="utf-8"?>
<a:theme xmlns:a="http://schemas.openxmlformats.org/drawingml/2006/main" name="lesson intro">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6</TotalTime>
  <Words>974</Words>
  <Application>Microsoft Office PowerPoint</Application>
  <PresentationFormat>On-screen Show (4:3)</PresentationFormat>
  <Paragraphs>166</Paragraphs>
  <Slides>10</Slides>
  <Notes>2</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10</vt:i4>
      </vt:variant>
    </vt:vector>
  </HeadingPairs>
  <TitlesOfParts>
    <vt:vector size="20" baseType="lpstr">
      <vt:lpstr>Microsoft YaHei</vt:lpstr>
      <vt:lpstr>ＭＳ Ｐゴシック</vt:lpstr>
      <vt:lpstr>Arial</vt:lpstr>
      <vt:lpstr>Calibri</vt:lpstr>
      <vt:lpstr>Comic Sans MS</vt:lpstr>
      <vt:lpstr>Raavi</vt:lpstr>
      <vt:lpstr>Times</vt:lpstr>
      <vt:lpstr>Times New Roman</vt:lpstr>
      <vt:lpstr>Vrinda</vt:lpstr>
      <vt:lpstr>lesson intro</vt:lpstr>
      <vt:lpstr>Different Types of Problems</vt:lpstr>
      <vt:lpstr>A Few Strategies</vt:lpstr>
      <vt:lpstr>Problem-solving Process </vt:lpstr>
      <vt:lpstr>Developing Mathematical Habits of Mind</vt:lpstr>
      <vt:lpstr>Twenty Divided Into Six – Lesson Plan</vt:lpstr>
      <vt:lpstr>Twenty Divided Into Six – Lesson Plan</vt:lpstr>
      <vt:lpstr>Which Scripts – Lesson Plan (Requires Worksheet)</vt:lpstr>
      <vt:lpstr>Which Script?</vt:lpstr>
      <vt:lpstr>Which Script - Extension</vt:lpstr>
      <vt:lpstr>Four Triangles – Lesson Plan (Requires Worksheet)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Different Types of Problems</dc:title>
  <dc:creator>G Braide</dc:creator>
  <cp:lastModifiedBy>G Braide</cp:lastModifiedBy>
  <cp:revision>1</cp:revision>
  <dcterms:created xsi:type="dcterms:W3CDTF">2021-06-09T07:16:41Z</dcterms:created>
  <dcterms:modified xsi:type="dcterms:W3CDTF">2021-06-09T07:22:49Z</dcterms:modified>
</cp:coreProperties>
</file>