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  <p:sldMasterId id="2147483648" r:id="rId2"/>
    <p:sldMasterId id="2147484026" r:id="rId3"/>
  </p:sldMasterIdLst>
  <p:notesMasterIdLst>
    <p:notesMasterId r:id="rId18"/>
  </p:notes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E02F3-C7FA-49D0-9330-85F7B33658FE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2339AF-BE81-44F3-9562-FABF6FD4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010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solidFill>
                  <a:srgbClr val="1F2935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</a:rPr>
              <a:t>We’re constantly developing the Hub to keep improving the experience for students to enable them to make fully informed decisions: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more the Hub is used and interacted with, the more personalised and useful the information will be.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Some examples: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Course recommendation updates for more personalised suggestions to aid decision-making.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Day in the life apprentice videos are a way for young people to see peer mentors doing an apprenticeship in a subject area they’re interested in to help them work out if an apprenticeship or traditional degree route is right for them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New subject guides – expanded list with a careers and outcomes focus, and a clearer view on routes and pathways into different subjects and careers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Peer-to-peer content guiding students through the decision-making process and laying out the options plus the pros and cons, clearly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Coming soon: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Personalisation phase 2 for Q1 2024, focusing on careers and subjects to help funnel students through more relevant UCAS content at the right time in their decision-making journey. This will be linked to what they favourite, and their onboarding responses.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815E1D-2A42-4D8D-A8F7-BB223B4F71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045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972C74-E300-F250-863B-FCB0639E1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8D0E5F-C28D-9294-DE67-3FC2ED29A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3D6E5B-A0B7-B33D-C3E5-0426F3813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852CB-6F15-90EE-BEDC-B90D3C5EC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71FFC-BFF3-BB1B-3CFF-7CEA70196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45A99-D0A3-756B-BEB0-F5AE61744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58C78-AD8E-2819-DF64-47D029EA5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D3077-E8C6-49EA-40A4-C099DA88F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43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674C9E-5592-B805-03C5-54F9EEBE6026}"/>
              </a:ext>
            </a:extLst>
          </p:cNvPr>
          <p:cNvSpPr/>
          <p:nvPr userDrawn="1"/>
        </p:nvSpPr>
        <p:spPr>
          <a:xfrm>
            <a:off x="1" y="0"/>
            <a:ext cx="4287328" cy="6858000"/>
          </a:xfrm>
          <a:prstGeom prst="rect">
            <a:avLst/>
          </a:prstGeom>
          <a:solidFill>
            <a:srgbClr val="1324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18F40D-D3A1-911D-429B-A9DBC7F9061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8586" y="1711349"/>
            <a:ext cx="2951376" cy="4810221"/>
          </a:xfrm>
        </p:spPr>
        <p:txBody>
          <a:bodyPr wrap="square" tIns="0" anchor="b" anchorCtr="0">
            <a:noAutofit/>
          </a:bodyPr>
          <a:lstStyle>
            <a:lvl1pPr algn="l">
              <a:lnSpc>
                <a:spcPts val="7000"/>
              </a:lnSpc>
              <a:defRPr sz="8800" b="0" i="0">
                <a:solidFill>
                  <a:srgbClr val="706CB2"/>
                </a:solidFill>
                <a:latin typeface="Mongoose Medium" panose="02000000000000000000" pitchFamily="2" charset="77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14" name="Picture 13" descr="UCAS Logo">
            <a:extLst>
              <a:ext uri="{FF2B5EF4-FFF2-40B4-BE49-F238E27FC236}">
                <a16:creationId xmlns:a16="http://schemas.microsoft.com/office/drawing/2014/main" id="{14AE746B-D16E-8044-6B8A-63114EF75B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586" y="551704"/>
            <a:ext cx="1085194" cy="325558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205CF2D-3693-1D31-F9BC-2B06D762E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0085" y="473570"/>
            <a:ext cx="7115357" cy="6048000"/>
          </a:xfrm>
        </p:spPr>
        <p:txBody>
          <a:bodyPr/>
          <a:lstStyle>
            <a:lvl1pPr marL="228600" indent="-228600">
              <a:buClr>
                <a:srgbClr val="706CB2"/>
              </a:buClr>
              <a:buFont typeface="Wingdings" pitchFamily="2" charset="2"/>
              <a:buChar char="§"/>
              <a:defRPr/>
            </a:lvl1pPr>
            <a:lvl2pPr marL="685800" indent="-228600">
              <a:buClr>
                <a:srgbClr val="706CB2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706CB2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rgbClr val="706CB2"/>
              </a:buClr>
              <a:buFont typeface="Wingdings" pitchFamily="2" charset="2"/>
              <a:buChar char="§"/>
              <a:defRPr/>
            </a:lvl4pPr>
            <a:lvl5pPr marL="2057400" indent="-228600">
              <a:buClr>
                <a:srgbClr val="706CB2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6395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50816-0A73-18C8-DF6C-4122C494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CF3C5-AB1A-1315-DA54-88E01AF20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04E29-E851-45DA-E7CE-A2C21AE42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9BA91-C6D6-654A-B5DA-2A03CF75B7BC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FBB6E-9ECC-606A-BCB4-4340F7D5C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89832-7C06-2D71-774C-3BE4E08FE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E377E-7E1B-1F46-9F27-4DCAF5B632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3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AEEF79-3EAF-D917-DD85-D70493F89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38387B-F92B-E7B3-803B-652440F99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85C59-0345-E247-5497-AF1352DA2B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DC353-8694-38D8-F9F4-FA840815F5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CA75D-1F0F-1052-4B91-015849C89C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86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A48C6B-1474-D52F-D7DE-ABD4AFCB3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739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70620-4E7E-3584-11C1-6CE854767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81912"/>
            <a:ext cx="10515600" cy="4595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3CC47-8F07-C337-E86B-68E574335D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06302-BA95-1D81-845B-3B183FFF3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EBA2D4DB-E042-A742-BB6E-D3D5AD35824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74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b="0" i="0" kern="1200">
          <a:solidFill>
            <a:schemeClr val="tx1"/>
          </a:solidFill>
          <a:latin typeface="Mongoose Medium" panose="02000000000000000000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5578B2-E8E0-0CF8-73F4-711B7A77F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A65E9-AF92-6393-0A95-B1FC65FAF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BB33D-90BF-F4A3-BE50-476DE67994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9BA91-C6D6-654A-B5DA-2A03CF75B7BC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96DD2-71F7-F4D5-C6EB-96639698A0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68288-40BD-97ED-50CA-D5F95596E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E377E-7E1B-1F46-9F27-4DCAF5B632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850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4A3431-7849-2C29-D594-5C75A80A2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890" y="399600"/>
            <a:ext cx="1458097" cy="437429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EBC7A42A-5050-B713-274D-D2DA68ED3503}"/>
              </a:ext>
            </a:extLst>
          </p:cNvPr>
          <p:cNvSpPr txBox="1">
            <a:spLocks/>
          </p:cNvSpPr>
          <p:nvPr/>
        </p:nvSpPr>
        <p:spPr>
          <a:xfrm>
            <a:off x="628582" y="2192229"/>
            <a:ext cx="10838795" cy="20222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Oswald Medium"/>
              </a:rPr>
              <a:t>APPRENTICESHIPS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F36885-91CB-E912-08C1-6AABF6287654}"/>
              </a:ext>
            </a:extLst>
          </p:cNvPr>
          <p:cNvSpPr/>
          <p:nvPr/>
        </p:nvSpPr>
        <p:spPr>
          <a:xfrm>
            <a:off x="628581" y="4160520"/>
            <a:ext cx="3383349" cy="88230"/>
          </a:xfrm>
          <a:prstGeom prst="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3399"/>
              </a:solidFill>
            </a:endParaRPr>
          </a:p>
        </p:txBody>
      </p:sp>
      <p:sp>
        <p:nvSpPr>
          <p:cNvPr id="11" name="Subtitle 3">
            <a:extLst>
              <a:ext uri="{FF2B5EF4-FFF2-40B4-BE49-F238E27FC236}">
                <a16:creationId xmlns:a16="http://schemas.microsoft.com/office/drawing/2014/main" id="{486C5186-738B-3C21-4A26-A8D83827963A}"/>
              </a:ext>
            </a:extLst>
          </p:cNvPr>
          <p:cNvSpPr txBox="1">
            <a:spLocks/>
          </p:cNvSpPr>
          <p:nvPr/>
        </p:nvSpPr>
        <p:spPr>
          <a:xfrm>
            <a:off x="533988" y="4565114"/>
            <a:ext cx="10838795" cy="909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209601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944A5-5B9B-4EF1-E66F-58B9BB473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>
                <a:solidFill>
                  <a:srgbClr val="FF3399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Overview</a:t>
            </a:r>
            <a:br>
              <a:rPr lang="en-GB" sz="6000" dirty="0">
                <a:solidFill>
                  <a:srgbClr val="00B0F0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E4BD3-DDAE-07BF-B644-49E089521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550" y="3812381"/>
            <a:ext cx="10515600" cy="1500187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following guidance has been prepared to share with parents who are supporting students based in England to make informed choices about their future.</a:t>
            </a:r>
          </a:p>
        </p:txBody>
      </p:sp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4A3431-7849-2C29-D594-5C75A80A2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890" y="399600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15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7397A319-7BD4-9E92-36CB-596DB94B1901}"/>
              </a:ext>
            </a:extLst>
          </p:cNvPr>
          <p:cNvSpPr txBox="1">
            <a:spLocks/>
          </p:cNvSpPr>
          <p:nvPr/>
        </p:nvSpPr>
        <p:spPr>
          <a:xfrm>
            <a:off x="4776342" y="775296"/>
            <a:ext cx="10148888" cy="1358901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i="0" kern="1200">
                <a:solidFill>
                  <a:schemeClr val="tx1"/>
                </a:solidFill>
                <a:latin typeface="Mongoose Medium" panose="02000000000000000000" pitchFamily="2" charset="77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br>
              <a:rPr lang="en-GB" dirty="0"/>
            </a:br>
            <a:endParaRPr lang="en-GB" sz="11000" dirty="0">
              <a:solidFill>
                <a:srgbClr val="7030A0"/>
              </a:solidFill>
              <a:latin typeface="Oswald Medium" panose="00000600000000000000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43B8D-D316-67D6-9240-E4EDFE2604E8}"/>
              </a:ext>
            </a:extLst>
          </p:cNvPr>
          <p:cNvSpPr txBox="1">
            <a:spLocks/>
          </p:cNvSpPr>
          <p:nvPr/>
        </p:nvSpPr>
        <p:spPr>
          <a:xfrm>
            <a:off x="5165037" y="1102308"/>
            <a:ext cx="6312260" cy="53090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6000" dirty="0">
                <a:solidFill>
                  <a:srgbClr val="FF3399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Contents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/>
              <a:t>Part 1: </a:t>
            </a:r>
            <a:r>
              <a:rPr lang="en-GB" sz="2400" dirty="0"/>
              <a:t>What apprenticeships are, their benefits, and how they work.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2400" dirty="0"/>
            </a:br>
            <a:r>
              <a:rPr lang="en-GB" sz="2400" b="1" dirty="0"/>
              <a:t>Part 2: </a:t>
            </a:r>
            <a:r>
              <a:rPr lang="en-GB" sz="2400" dirty="0"/>
              <a:t>How to understand the different apprenticeship levels and the choice of roles available.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2400" dirty="0"/>
            </a:br>
            <a:r>
              <a:rPr lang="en-GB" sz="2400" b="1" dirty="0"/>
              <a:t>Part 3: </a:t>
            </a:r>
            <a:r>
              <a:rPr lang="en-GB" sz="2400" dirty="0"/>
              <a:t>How UCAS can help support students explore apprenticeship pathways.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43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10F3E4CD-F5FE-22A3-CCD5-CFC6F388B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80" t="6503" r="28040" b="6523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38345" y="2760651"/>
            <a:ext cx="5660571" cy="33534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It’s a real job where students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learn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gain experience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study for a qualification and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get paid.</a:t>
            </a:r>
          </a:p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 apprentice is an employee,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with a contract of employment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and holiday leave.</a:t>
            </a:r>
          </a:p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Over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650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different apprenticeships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available, from Nuclear Engineer to Architect to Digital Marketer. </a:t>
            </a:r>
          </a:p>
          <a:p>
            <a:pPr>
              <a:lnSpc>
                <a:spcPct val="90000"/>
              </a:lnSpc>
            </a:pPr>
            <a:endParaRPr lang="en-GB" sz="2381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6243145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Part 1: What’s an </a:t>
            </a:r>
          </a:p>
          <a:p>
            <a:r>
              <a:rPr lang="en-GB" sz="6000" dirty="0">
                <a:latin typeface="Oswald Medium" panose="00000600000000000000" pitchFamily="2" charset="0"/>
              </a:rPr>
              <a:t>apprenticeship?</a:t>
            </a:r>
          </a:p>
        </p:txBody>
      </p:sp>
      <p:pic>
        <p:nvPicPr>
          <p:cNvPr id="5" name="Picture 4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C10B8A77-D56E-A9BF-441C-04C1AE58D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53" y="340577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59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10F3E4CD-F5FE-22A3-CCD5-CFC6F388B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27" t="20564" r="26340" b="10293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17080" y="2633060"/>
            <a:ext cx="5660571" cy="4095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Apprenticeships are funded by the Government and/or the employer so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don’t have loans or tuition fees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Wages vary depending on the industry but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salaries can often be very competitive</a:t>
            </a:r>
            <a:r>
              <a:rPr lang="en-GB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By the end of an apprenticeship, they’ll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have the right skills and knowledge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needed for their chosen career.</a:t>
            </a:r>
          </a:p>
          <a:p>
            <a:pPr>
              <a:lnSpc>
                <a:spcPct val="90000"/>
              </a:lnSpc>
            </a:pPr>
            <a:endParaRPr lang="en-GB" sz="2381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6243145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What are the </a:t>
            </a:r>
          </a:p>
          <a:p>
            <a:r>
              <a:rPr lang="en-GB" sz="6000" dirty="0">
                <a:latin typeface="Oswald Medium" panose="00000600000000000000" pitchFamily="2" charset="0"/>
              </a:rPr>
              <a:t>benefits?</a:t>
            </a:r>
          </a:p>
        </p:txBody>
      </p:sp>
    </p:spTree>
    <p:extLst>
      <p:ext uri="{BB962C8B-B14F-4D97-AF65-F5344CB8AC3E}">
        <p14:creationId xmlns:p14="http://schemas.microsoft.com/office/powerpoint/2010/main" val="243316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10F3E4CD-F5FE-22A3-CCD5-CFC6F388B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7" t="13988" r="28684" b="19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28820" y="2044061"/>
            <a:ext cx="5660571" cy="4183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89867" indent="-489867"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 apprenticeship takes between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one to six years to complete.</a:t>
            </a:r>
          </a:p>
          <a:p>
            <a:pPr marL="489867" indent="-489867"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typically work for a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minimum of 30 hours a week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(and most will work full time, between 37 – 40 hours per week). Part-time options are also available in some cases.</a:t>
            </a:r>
          </a:p>
          <a:p>
            <a:pPr marL="457200" indent="-457200">
              <a:buClr>
                <a:srgbClr val="706CB2"/>
              </a:buClr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have time away from their day-job 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protected for study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 This tends to equate to about a day a week and is also paid time. </a:t>
            </a:r>
            <a:endParaRPr lang="en-GB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5928820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How does it work?</a:t>
            </a:r>
          </a:p>
        </p:txBody>
      </p:sp>
    </p:spTree>
    <p:extLst>
      <p:ext uri="{BB962C8B-B14F-4D97-AF65-F5344CB8AC3E}">
        <p14:creationId xmlns:p14="http://schemas.microsoft.com/office/powerpoint/2010/main" val="352001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70AF271-3D49-FA30-1A9F-9F93E71D06E9}"/>
              </a:ext>
            </a:extLst>
          </p:cNvPr>
          <p:cNvSpPr/>
          <p:nvPr/>
        </p:nvSpPr>
        <p:spPr>
          <a:xfrm>
            <a:off x="9434834" y="3099001"/>
            <a:ext cx="2517291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237FC2-9F5B-9AAA-3283-79E6AA6DE155}"/>
              </a:ext>
            </a:extLst>
          </p:cNvPr>
          <p:cNvSpPr/>
          <p:nvPr/>
        </p:nvSpPr>
        <p:spPr>
          <a:xfrm>
            <a:off x="6401329" y="3075067"/>
            <a:ext cx="2517291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0C7EB9-1DC8-CDF4-F2CB-9B5533B85043}"/>
              </a:ext>
            </a:extLst>
          </p:cNvPr>
          <p:cNvSpPr/>
          <p:nvPr/>
        </p:nvSpPr>
        <p:spPr>
          <a:xfrm>
            <a:off x="3339238" y="3085062"/>
            <a:ext cx="2545875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83D87B-3796-406E-A11C-682CE6E4B7A3}"/>
              </a:ext>
            </a:extLst>
          </p:cNvPr>
          <p:cNvSpPr/>
          <p:nvPr/>
        </p:nvSpPr>
        <p:spPr>
          <a:xfrm>
            <a:off x="305733" y="3085062"/>
            <a:ext cx="2517289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8D357D-EC4E-BB77-E5CD-213AC15D7116}"/>
              </a:ext>
            </a:extLst>
          </p:cNvPr>
          <p:cNvSpPr txBox="1"/>
          <p:nvPr/>
        </p:nvSpPr>
        <p:spPr>
          <a:xfrm>
            <a:off x="6400590" y="1939800"/>
            <a:ext cx="2518030" cy="1489200"/>
          </a:xfrm>
          <a:prstGeom prst="roundRect">
            <a:avLst/>
          </a:prstGeom>
          <a:solidFill>
            <a:srgbClr val="CC0099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4+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1EB405-83AA-0D96-436A-AD9F2C12A5B2}"/>
              </a:ext>
            </a:extLst>
          </p:cNvPr>
          <p:cNvSpPr txBox="1"/>
          <p:nvPr/>
        </p:nvSpPr>
        <p:spPr>
          <a:xfrm>
            <a:off x="3339240" y="1939802"/>
            <a:ext cx="2545875" cy="1459221"/>
          </a:xfrm>
          <a:prstGeom prst="roundRect">
            <a:avLst/>
          </a:prstGeom>
          <a:solidFill>
            <a:srgbClr val="FFFF00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A720F4-D53F-1E3F-BD39-2D09A4018780}"/>
              </a:ext>
            </a:extLst>
          </p:cNvPr>
          <p:cNvSpPr txBox="1"/>
          <p:nvPr/>
        </p:nvSpPr>
        <p:spPr>
          <a:xfrm>
            <a:off x="305733" y="1932046"/>
            <a:ext cx="2518030" cy="147773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 dirty="0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FAA11D-E66E-D7F3-1A65-6D410AAE1AD7}"/>
              </a:ext>
            </a:extLst>
          </p:cNvPr>
          <p:cNvSpPr txBox="1"/>
          <p:nvPr/>
        </p:nvSpPr>
        <p:spPr>
          <a:xfrm>
            <a:off x="9434095" y="1932046"/>
            <a:ext cx="2518030" cy="1477737"/>
          </a:xfrm>
          <a:prstGeom prst="roundRect">
            <a:avLst/>
          </a:prstGeom>
          <a:solidFill>
            <a:srgbClr val="FFC000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6-7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AAFFA9FE-2E9B-1A1C-2D6F-53775A75631C}"/>
              </a:ext>
            </a:extLst>
          </p:cNvPr>
          <p:cNvSpPr/>
          <p:nvPr/>
        </p:nvSpPr>
        <p:spPr>
          <a:xfrm>
            <a:off x="751279" y="3085062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Intermediate</a:t>
            </a:r>
          </a:p>
        </p:txBody>
      </p:sp>
      <p:sp>
        <p:nvSpPr>
          <p:cNvPr id="7" name="Flowchart: Terminator 6">
            <a:extLst>
              <a:ext uri="{FF2B5EF4-FFF2-40B4-BE49-F238E27FC236}">
                <a16:creationId xmlns:a16="http://schemas.microsoft.com/office/drawing/2014/main" id="{C947AE4A-3B1E-E2DF-DF5A-C6041B252F93}"/>
              </a:ext>
            </a:extLst>
          </p:cNvPr>
          <p:cNvSpPr/>
          <p:nvPr/>
        </p:nvSpPr>
        <p:spPr>
          <a:xfrm>
            <a:off x="3809633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Advanced</a:t>
            </a:r>
          </a:p>
        </p:txBody>
      </p:sp>
      <p:sp>
        <p:nvSpPr>
          <p:cNvPr id="8" name="Flowchart: Terminator 7">
            <a:extLst>
              <a:ext uri="{FF2B5EF4-FFF2-40B4-BE49-F238E27FC236}">
                <a16:creationId xmlns:a16="http://schemas.microsoft.com/office/drawing/2014/main" id="{0A4757A9-B215-D326-ECE6-A141D508B14B}"/>
              </a:ext>
            </a:extLst>
          </p:cNvPr>
          <p:cNvSpPr/>
          <p:nvPr/>
        </p:nvSpPr>
        <p:spPr>
          <a:xfrm>
            <a:off x="6809687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Higher</a:t>
            </a:r>
          </a:p>
        </p:txBody>
      </p:sp>
      <p:sp>
        <p:nvSpPr>
          <p:cNvPr id="9" name="Flowchart: Terminator 8">
            <a:extLst>
              <a:ext uri="{FF2B5EF4-FFF2-40B4-BE49-F238E27FC236}">
                <a16:creationId xmlns:a16="http://schemas.microsoft.com/office/drawing/2014/main" id="{447590BE-5537-748E-4BE1-A4785D9A5918}"/>
              </a:ext>
            </a:extLst>
          </p:cNvPr>
          <p:cNvSpPr/>
          <p:nvPr/>
        </p:nvSpPr>
        <p:spPr>
          <a:xfrm>
            <a:off x="9858438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Degree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618247-7F78-4315-2C94-31D734809BAB}"/>
              </a:ext>
            </a:extLst>
          </p:cNvPr>
          <p:cNvSpPr txBox="1"/>
          <p:nvPr/>
        </p:nvSpPr>
        <p:spPr>
          <a:xfrm>
            <a:off x="394023" y="3834079"/>
            <a:ext cx="2414349" cy="17499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Nuclear Operative, Junior Estate Agent, Rail Engineering Operative, Finance Assistant.</a:t>
            </a:r>
            <a:endParaRPr lang="en-US" sz="1800" dirty="0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B66686-0386-5AE9-6D56-BA320F58CD3D}"/>
              </a:ext>
            </a:extLst>
          </p:cNvPr>
          <p:cNvSpPr txBox="1"/>
          <p:nvPr/>
        </p:nvSpPr>
        <p:spPr>
          <a:xfrm>
            <a:off x="3376058" y="3851828"/>
            <a:ext cx="2414349" cy="14729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 </a:t>
            </a:r>
          </a:p>
          <a:p>
            <a:pPr algn="ctr"/>
            <a:r>
              <a:rPr lang="en-US" sz="1800" dirty="0">
                <a:latin typeface="Roboto Light"/>
                <a:ea typeface="Calibri"/>
                <a:cs typeface="Calibri"/>
              </a:rPr>
              <a:t>Chef De </a:t>
            </a:r>
            <a:r>
              <a:rPr lang="en-US" sz="1800" dirty="0" err="1">
                <a:latin typeface="Roboto Light"/>
                <a:ea typeface="Calibri"/>
                <a:cs typeface="Calibri"/>
              </a:rPr>
              <a:t>Partie</a:t>
            </a:r>
            <a:r>
              <a:rPr lang="en-US" sz="1800" dirty="0">
                <a:latin typeface="Roboto Light"/>
                <a:ea typeface="Calibri"/>
                <a:cs typeface="Calibri"/>
              </a:rPr>
              <a:t>, Fashion Assistant, Veterinary Nurse, IT Solutions Technician.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B6E141-C040-7677-86EC-8CE3FBB9324A}"/>
              </a:ext>
            </a:extLst>
          </p:cNvPr>
          <p:cNvSpPr txBox="1"/>
          <p:nvPr/>
        </p:nvSpPr>
        <p:spPr>
          <a:xfrm>
            <a:off x="6421640" y="3851828"/>
            <a:ext cx="2414349" cy="11959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Marketing Executive, Journalist, Clinical Dental Technician.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78E6EB-6F97-ECB8-C410-FF0457595E9A}"/>
              </a:ext>
            </a:extLst>
          </p:cNvPr>
          <p:cNvSpPr txBox="1"/>
          <p:nvPr/>
        </p:nvSpPr>
        <p:spPr>
          <a:xfrm>
            <a:off x="9501182" y="3865697"/>
            <a:ext cx="2414349" cy="14729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Aerospace Engineer, Police Constable, Cyber Security, Ecologist</a:t>
            </a:r>
            <a:r>
              <a:rPr lang="en-US" sz="1048" dirty="0">
                <a:latin typeface="Roboto Light"/>
                <a:ea typeface="Calibri"/>
                <a:cs typeface="Calibri"/>
              </a:rPr>
              <a:t>.</a:t>
            </a:r>
          </a:p>
        </p:txBody>
      </p:sp>
      <p:sp>
        <p:nvSpPr>
          <p:cNvPr id="14" name="Title 2">
            <a:extLst>
              <a:ext uri="{FF2B5EF4-FFF2-40B4-BE49-F238E27FC236}">
                <a16:creationId xmlns:a16="http://schemas.microsoft.com/office/drawing/2014/main" id="{7DD4BECC-CAA2-7F9B-574B-51C344EA6FA3}"/>
              </a:ext>
            </a:extLst>
          </p:cNvPr>
          <p:cNvSpPr txBox="1">
            <a:spLocks/>
          </p:cNvSpPr>
          <p:nvPr/>
        </p:nvSpPr>
        <p:spPr>
          <a:xfrm>
            <a:off x="304993" y="-198616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Part 2: Apprenticeship levels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332B81-214B-9560-7723-B08799BC1F7F}"/>
              </a:ext>
            </a:extLst>
          </p:cNvPr>
          <p:cNvSpPr/>
          <p:nvPr/>
        </p:nvSpPr>
        <p:spPr>
          <a:xfrm>
            <a:off x="304993" y="5741581"/>
            <a:ext cx="2518030" cy="7900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43410A3-431B-3363-1220-4D0D8192C2FC}"/>
              </a:ext>
            </a:extLst>
          </p:cNvPr>
          <p:cNvSpPr/>
          <p:nvPr/>
        </p:nvSpPr>
        <p:spPr>
          <a:xfrm>
            <a:off x="3341558" y="5741582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48A766-1AB3-2158-4C76-28971C4A5768}"/>
              </a:ext>
            </a:extLst>
          </p:cNvPr>
          <p:cNvSpPr/>
          <p:nvPr/>
        </p:nvSpPr>
        <p:spPr>
          <a:xfrm>
            <a:off x="6400588" y="5741582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1CEA23-F567-DD32-5715-66825AF1E69E}"/>
              </a:ext>
            </a:extLst>
          </p:cNvPr>
          <p:cNvSpPr/>
          <p:nvPr/>
        </p:nvSpPr>
        <p:spPr>
          <a:xfrm>
            <a:off x="9419203" y="5758055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EB13DD-A409-8BDD-CE7A-C5F4C74B9A49}"/>
              </a:ext>
            </a:extLst>
          </p:cNvPr>
          <p:cNvSpPr txBox="1"/>
          <p:nvPr/>
        </p:nvSpPr>
        <p:spPr>
          <a:xfrm>
            <a:off x="694577" y="5930210"/>
            <a:ext cx="175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GCSE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8C5511-80DC-EB7B-5C6E-61D58B87BC4C}"/>
              </a:ext>
            </a:extLst>
          </p:cNvPr>
          <p:cNvSpPr txBox="1"/>
          <p:nvPr/>
        </p:nvSpPr>
        <p:spPr>
          <a:xfrm>
            <a:off x="3658333" y="5920946"/>
            <a:ext cx="175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LEVEL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F041600-7420-2988-49C0-2712C89147EE}"/>
              </a:ext>
            </a:extLst>
          </p:cNvPr>
          <p:cNvSpPr txBox="1"/>
          <p:nvPr/>
        </p:nvSpPr>
        <p:spPr>
          <a:xfrm>
            <a:off x="6281891" y="5991765"/>
            <a:ext cx="2784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FOUNDATION DEGREE+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D5D78EC-B347-AAB1-71E6-5C649A69722C}"/>
              </a:ext>
            </a:extLst>
          </p:cNvPr>
          <p:cNvSpPr txBox="1"/>
          <p:nvPr/>
        </p:nvSpPr>
        <p:spPr>
          <a:xfrm>
            <a:off x="9316298" y="5922766"/>
            <a:ext cx="2784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BACHELOR’S OR MASTER’S DEGREE</a:t>
            </a:r>
          </a:p>
        </p:txBody>
      </p:sp>
    </p:spTree>
    <p:extLst>
      <p:ext uri="{BB962C8B-B14F-4D97-AF65-F5344CB8AC3E}">
        <p14:creationId xmlns:p14="http://schemas.microsoft.com/office/powerpoint/2010/main" val="3077384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F2DD-DEA6-4828-49FF-E6DC725ECA3C}"/>
              </a:ext>
            </a:extLst>
          </p:cNvPr>
          <p:cNvSpPr txBox="1">
            <a:spLocks/>
          </p:cNvSpPr>
          <p:nvPr/>
        </p:nvSpPr>
        <p:spPr>
          <a:xfrm>
            <a:off x="404573" y="466008"/>
            <a:ext cx="10970683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Oswald Medium"/>
                <a:ea typeface="Roboto"/>
                <a:cs typeface="Roboto"/>
              </a:rPr>
              <a:t>Types of </a:t>
            </a:r>
          </a:p>
          <a:p>
            <a:r>
              <a:rPr lang="en-GB" sz="6600" dirty="0">
                <a:latin typeface="Oswald Medium"/>
                <a:ea typeface="Roboto"/>
                <a:cs typeface="Roboto"/>
              </a:rPr>
              <a:t>apprenticeships</a:t>
            </a:r>
            <a:endParaRPr lang="en-GB" sz="6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036CC9-990A-2BA1-3C5A-C5665B459C95}"/>
              </a:ext>
            </a:extLst>
          </p:cNvPr>
          <p:cNvSpPr txBox="1"/>
          <p:nvPr/>
        </p:nvSpPr>
        <p:spPr>
          <a:xfrm>
            <a:off x="404573" y="2503893"/>
            <a:ext cx="5943064" cy="8207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381" dirty="0">
                <a:latin typeface="Roboto Light"/>
                <a:ea typeface="Calibri"/>
                <a:cs typeface="Calibri"/>
              </a:rPr>
              <a:t>There are over 650 different apprenticeship roles to consider. Here are some examples: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5CA38CAF-922D-3DB8-6BC0-86C0093B2A07}"/>
              </a:ext>
            </a:extLst>
          </p:cNvPr>
          <p:cNvSpPr>
            <a:spLocks noGrp="1"/>
          </p:cNvSpPr>
          <p:nvPr/>
        </p:nvSpPr>
        <p:spPr>
          <a:xfrm>
            <a:off x="404573" y="3533407"/>
            <a:ext cx="8320561" cy="3561231"/>
          </a:xfrm>
          <a:prstGeom prst="rect">
            <a:avLst/>
          </a:prstGeom>
          <a:ln>
            <a:noFill/>
          </a:ln>
        </p:spPr>
        <p:txBody>
          <a:bodyPr vert="horz" lIns="0" tIns="0" rIns="0" bIns="0" numCol="3" rtlCol="0" anchor="t">
            <a:spAutoFit/>
          </a:bodyPr>
          <a:lstStyle>
            <a:lvl1pPr marL="171450" indent="-17145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Clr>
                <a:schemeClr val="accent3"/>
              </a:buClr>
              <a:buFont typeface="Wingdings" pitchFamily="2" charset="2"/>
              <a:buChar char="§"/>
              <a:defRPr sz="21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2pPr>
            <a:lvl3pPr marL="8572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5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3pPr>
            <a:lvl4pPr marL="12001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4pPr>
            <a:lvl5pPr marL="15430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5pPr>
            <a:lvl6pPr marL="18859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6pPr>
            <a:lvl7pPr marL="22288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7pPr>
            <a:lvl8pPr marL="25717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8pPr>
            <a:lvl9pPr marL="29146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9pPr>
          </a:lstStyle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Architect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Cyber Security Technician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Finance assistant</a:t>
            </a:r>
            <a:endParaRPr lang="en-GB" sz="2000" dirty="0"/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Software developer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Accounting &amp; Taxation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Game Programmer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Boat Builder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Journalist</a:t>
            </a:r>
          </a:p>
          <a:p>
            <a:endParaRPr lang="en-GB" sz="1714" dirty="0">
              <a:latin typeface="Roboto Light"/>
            </a:endParaRPr>
          </a:p>
          <a:p>
            <a:endParaRPr lang="en-GB" sz="1714" dirty="0">
              <a:latin typeface="Roboto Light"/>
            </a:endParaRP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Solicitor 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Event Assistant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Auto technician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Youth Worker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Civil Engineer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Sports Coach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Digital Marketer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Personal Trainer</a:t>
            </a:r>
          </a:p>
          <a:p>
            <a:endParaRPr lang="en-GB" sz="1714" dirty="0">
              <a:latin typeface="Roboto Light"/>
            </a:endParaRPr>
          </a:p>
          <a:p>
            <a:endParaRPr lang="en-GB" sz="1714" dirty="0">
              <a:latin typeface="Roboto Light"/>
            </a:endParaRPr>
          </a:p>
          <a:p>
            <a:pPr marL="0" indent="0">
              <a:buNone/>
            </a:pPr>
            <a:endParaRPr lang="en-GB" sz="1714" dirty="0">
              <a:latin typeface="Roboto Light"/>
            </a:endParaRPr>
          </a:p>
        </p:txBody>
      </p:sp>
      <p:pic>
        <p:nvPicPr>
          <p:cNvPr id="8" name="Picture Placeholder 4" descr="A person sitting at a table with a computer&#10;&#10;Description automatically generated">
            <a:extLst>
              <a:ext uri="{FF2B5EF4-FFF2-40B4-BE49-F238E27FC236}">
                <a16:creationId xmlns:a16="http://schemas.microsoft.com/office/drawing/2014/main" id="{63FED02C-A27A-726E-6658-F4EF982E27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7" t="3539" r="26077" b="622"/>
          <a:stretch/>
        </p:blipFill>
        <p:spPr>
          <a:xfrm>
            <a:off x="6666614" y="1"/>
            <a:ext cx="552538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21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F2DD-DEA6-4828-49FF-E6DC725ECA3C}"/>
              </a:ext>
            </a:extLst>
          </p:cNvPr>
          <p:cNvSpPr txBox="1">
            <a:spLocks/>
          </p:cNvSpPr>
          <p:nvPr/>
        </p:nvSpPr>
        <p:spPr>
          <a:xfrm>
            <a:off x="404573" y="466008"/>
            <a:ext cx="5691427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Oswald Medium"/>
                <a:ea typeface="Roboto"/>
                <a:cs typeface="Roboto"/>
              </a:rPr>
              <a:t>Part 3: How UCAS can support  </a:t>
            </a:r>
            <a:endParaRPr lang="en-GB" sz="6600" dirty="0"/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63FED02C-A27A-726E-6658-F4EF982E2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0" r="23110"/>
          <a:stretch/>
        </p:blipFill>
        <p:spPr>
          <a:xfrm>
            <a:off x="6666614" y="1"/>
            <a:ext cx="5525386" cy="6857999"/>
          </a:xfrm>
          <a:prstGeom prst="rect">
            <a:avLst/>
          </a:prstGeom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1E16DCD5-BC86-4BBD-5E0E-50BC93DC25C0}"/>
              </a:ext>
            </a:extLst>
          </p:cNvPr>
          <p:cNvSpPr txBox="1">
            <a:spLocks/>
          </p:cNvSpPr>
          <p:nvPr/>
        </p:nvSpPr>
        <p:spPr>
          <a:xfrm>
            <a:off x="404573" y="3291522"/>
            <a:ext cx="6108246" cy="33534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812990"/>
              </a:buClr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Students can register on the UCAS Hub to:</a:t>
            </a:r>
          </a:p>
          <a:p>
            <a:pPr>
              <a:buClr>
                <a:srgbClr val="812990"/>
              </a:buClr>
            </a:pPr>
            <a:endParaRPr lang="en-GB" sz="9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explore industries, employers, locations, careers and jobs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shortlist their favourites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find out where to start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find out how to apply</a:t>
            </a:r>
          </a:p>
        </p:txBody>
      </p:sp>
    </p:spTree>
    <p:extLst>
      <p:ext uri="{BB962C8B-B14F-4D97-AF65-F5344CB8AC3E}">
        <p14:creationId xmlns:p14="http://schemas.microsoft.com/office/powerpoint/2010/main" val="3730968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BDD04384-29A2-75F0-23BD-3BD147D99562}"/>
              </a:ext>
            </a:extLst>
          </p:cNvPr>
          <p:cNvSpPr txBox="1">
            <a:spLocks/>
          </p:cNvSpPr>
          <p:nvPr/>
        </p:nvSpPr>
        <p:spPr>
          <a:xfrm>
            <a:off x="250195" y="3606994"/>
            <a:ext cx="5976957" cy="2742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For the first time </a:t>
            </a:r>
            <a:r>
              <a:rPr lang="en-GB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students can now see apprenticeship opportunities alongside undergraduate courses.</a:t>
            </a:r>
          </a:p>
          <a:p>
            <a:endParaRPr lang="en-GB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UCAS Hub enables them to explore all their options and build a profile in one place.</a:t>
            </a:r>
          </a:p>
        </p:txBody>
      </p:sp>
      <p:pic>
        <p:nvPicPr>
          <p:cNvPr id="3" name="Picture 2" descr="A screenshot of a phone&#10;&#10;Description automatically generated">
            <a:extLst>
              <a:ext uri="{FF2B5EF4-FFF2-40B4-BE49-F238E27FC236}">
                <a16:creationId xmlns:a16="http://schemas.microsoft.com/office/drawing/2014/main" id="{E50F9CEE-7452-DC6C-C456-D2D6D3030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448" y="462877"/>
            <a:ext cx="2729898" cy="41964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A screenshot of a phone&#10;&#10;Description automatically generated">
            <a:extLst>
              <a:ext uri="{FF2B5EF4-FFF2-40B4-BE49-F238E27FC236}">
                <a16:creationId xmlns:a16="http://schemas.microsoft.com/office/drawing/2014/main" id="{1D226C6E-516A-027F-2348-3E19B1701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789" y="1122289"/>
            <a:ext cx="2571183" cy="4266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307CD8D-3EF5-2C62-343F-BF0D1BCA9B82}"/>
              </a:ext>
            </a:extLst>
          </p:cNvPr>
          <p:cNvSpPr txBox="1">
            <a:spLocks/>
          </p:cNvSpPr>
          <p:nvPr/>
        </p:nvSpPr>
        <p:spPr>
          <a:xfrm>
            <a:off x="250195" y="583512"/>
            <a:ext cx="5485668" cy="538777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0" dirty="0">
                <a:solidFill>
                  <a:schemeClr val="bg1"/>
                </a:solidFill>
                <a:latin typeface="Oswald Medium" panose="00000600000000000000" pitchFamily="2" charset="0"/>
              </a:rPr>
              <a:t>NEW: Student pathways side by side</a:t>
            </a:r>
          </a:p>
        </p:txBody>
      </p:sp>
      <p:pic>
        <p:nvPicPr>
          <p:cNvPr id="6" name="Picture 5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39DC23EA-2F1F-7ED5-05EC-FB4FD051F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75D52F-179D-E3A4-0DB5-332F222AD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21075" y="2538926"/>
            <a:ext cx="2564948" cy="1751694"/>
          </a:xfrm>
          <a:prstGeom prst="rect">
            <a:avLst/>
          </a:prstGeom>
          <a:noFill/>
          <a:ln w="25400" cap="sq">
            <a:solidFill>
              <a:srgbClr val="F375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C5597-5DB0-8F03-4F6F-8332A611B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97582" y="2538926"/>
            <a:ext cx="2498671" cy="1751694"/>
          </a:xfrm>
          <a:prstGeom prst="rect">
            <a:avLst/>
          </a:prstGeom>
          <a:noFill/>
          <a:ln w="25400" cap="sq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B353D4-3AE6-7999-B76E-B6D9578AF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85285" y="2542510"/>
            <a:ext cx="2498671" cy="1748110"/>
          </a:xfrm>
          <a:prstGeom prst="rect">
            <a:avLst/>
          </a:prstGeom>
          <a:noFill/>
          <a:ln w="25400" cap="sq">
            <a:solidFill>
              <a:srgbClr val="57BF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Arrow: Chevron 33">
            <a:extLst>
              <a:ext uri="{FF2B5EF4-FFF2-40B4-BE49-F238E27FC236}">
                <a16:creationId xmlns:a16="http://schemas.microsoft.com/office/drawing/2014/main" id="{C3C0F42F-722C-6CAA-6E3B-055E51EC1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24054" y="3173851"/>
            <a:ext cx="279252" cy="488971"/>
          </a:xfrm>
          <a:prstGeom prst="chevron">
            <a:avLst/>
          </a:prstGeom>
          <a:solidFill>
            <a:srgbClr val="13243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132433"/>
              </a:solidFill>
              <a:latin typeface="Calibri" panose="020F0502020204030204"/>
            </a:endParaRPr>
          </a:p>
        </p:txBody>
      </p:sp>
      <p:sp>
        <p:nvSpPr>
          <p:cNvPr id="8" name="Arrow: Chevron 33">
            <a:extLst>
              <a:ext uri="{FF2B5EF4-FFF2-40B4-BE49-F238E27FC236}">
                <a16:creationId xmlns:a16="http://schemas.microsoft.com/office/drawing/2014/main" id="{962B65E2-4371-4B57-C0B3-A41EC83FC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26120" y="3173851"/>
            <a:ext cx="279252" cy="488971"/>
          </a:xfrm>
          <a:prstGeom prst="chevron">
            <a:avLst/>
          </a:prstGeom>
          <a:solidFill>
            <a:srgbClr val="13243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132433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1F87AA-2F58-2881-698D-57CB45CCB13C}"/>
              </a:ext>
            </a:extLst>
          </p:cNvPr>
          <p:cNvSpPr txBox="1"/>
          <p:nvPr/>
        </p:nvSpPr>
        <p:spPr>
          <a:xfrm>
            <a:off x="9293112" y="4524576"/>
            <a:ext cx="2498671" cy="1030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If this matches an employer’s search criteria, then they are invited to apply.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681079-8149-83A9-5420-2C84C8E4B935}"/>
              </a:ext>
            </a:extLst>
          </p:cNvPr>
          <p:cNvSpPr txBox="1"/>
          <p:nvPr/>
        </p:nvSpPr>
        <p:spPr>
          <a:xfrm>
            <a:off x="9285050" y="2101970"/>
            <a:ext cx="2511200" cy="326884"/>
          </a:xfrm>
          <a:prstGeom prst="rect">
            <a:avLst/>
          </a:prstGeom>
          <a:solidFill>
            <a:srgbClr val="00AEEF">
              <a:alpha val="35191"/>
            </a:srgbClr>
          </a:solidFill>
          <a:ln w="25400">
            <a:solidFill>
              <a:srgbClr val="00AEEF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Matching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9386F2-8679-52BA-B84C-919B8928A3A5}"/>
              </a:ext>
            </a:extLst>
          </p:cNvPr>
          <p:cNvSpPr txBox="1"/>
          <p:nvPr/>
        </p:nvSpPr>
        <p:spPr>
          <a:xfrm>
            <a:off x="6203827" y="4525269"/>
            <a:ext cx="2564948" cy="102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Students enter information on their preferences such as location and area of interest.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2C9783-4F1B-1547-2BCB-F49A023FC5C1}"/>
              </a:ext>
            </a:extLst>
          </p:cNvPr>
          <p:cNvSpPr txBox="1"/>
          <p:nvPr/>
        </p:nvSpPr>
        <p:spPr>
          <a:xfrm>
            <a:off x="6208293" y="2103193"/>
            <a:ext cx="2577728" cy="326884"/>
          </a:xfrm>
          <a:prstGeom prst="rect">
            <a:avLst/>
          </a:prstGeom>
          <a:solidFill>
            <a:srgbClr val="F37561">
              <a:alpha val="35191"/>
            </a:srgbClr>
          </a:solidFill>
          <a:ln w="25400">
            <a:solidFill>
              <a:srgbClr val="F37561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Data Entry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04043A-B445-C757-F052-66BA91E468CA}"/>
              </a:ext>
            </a:extLst>
          </p:cNvPr>
          <p:cNvSpPr txBox="1"/>
          <p:nvPr/>
        </p:nvSpPr>
        <p:spPr>
          <a:xfrm>
            <a:off x="3180816" y="4524576"/>
            <a:ext cx="2498671" cy="79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Students register for Smart Alerts in their Hub account.</a:t>
            </a:r>
            <a:endParaRPr lang="en-GB" sz="1524" dirty="0">
              <a:solidFill>
                <a:srgbClr val="132433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7F5E3B-B2B7-DA58-E9A1-C902249E269C}"/>
              </a:ext>
            </a:extLst>
          </p:cNvPr>
          <p:cNvSpPr txBox="1"/>
          <p:nvPr/>
        </p:nvSpPr>
        <p:spPr>
          <a:xfrm>
            <a:off x="3167500" y="2103193"/>
            <a:ext cx="2541764" cy="326884"/>
          </a:xfrm>
          <a:prstGeom prst="rect">
            <a:avLst/>
          </a:prstGeom>
          <a:solidFill>
            <a:srgbClr val="57BF93">
              <a:alpha val="35191"/>
            </a:srgbClr>
          </a:solidFill>
          <a:ln w="25400">
            <a:solidFill>
              <a:srgbClr val="57BF93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Smart Alert Sign Up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8199ED4-37B2-C825-3D9F-9A2F0061C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72" y="466008"/>
            <a:ext cx="11180226" cy="1327329"/>
          </a:xfrm>
        </p:spPr>
        <p:txBody>
          <a:bodyPr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>
                <a:latin typeface="Oswald Medium" panose="00000600000000000000" pitchFamily="2" charset="0"/>
              </a:rPr>
              <a:t>NEW: Smart Alerts</a:t>
            </a:r>
            <a:endParaRPr lang="en-GB" sz="6600" dirty="0">
              <a:latin typeface="Oswald Medium" panose="00000600000000000000" pitchFamily="2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0B2743A0-32D6-4A24-8736-0E487FD7A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282" y="1984279"/>
            <a:ext cx="2736435" cy="3429658"/>
          </a:xfrm>
        </p:spPr>
        <p:txBody>
          <a:bodyPr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Smart alerts are a new matching service offered by UCAS.</a:t>
            </a:r>
          </a:p>
          <a:p>
            <a:pPr marL="0" indent="0">
              <a:buNone/>
            </a:pPr>
            <a:r>
              <a:rPr lang="en-GB" sz="200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service enables students to be matched to regional vacancies.</a:t>
            </a:r>
            <a:endParaRPr lang="en-GB" sz="20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17" name="Graphic 16" descr="Alarm Ringing with solid fill">
            <a:extLst>
              <a:ext uri="{FF2B5EF4-FFF2-40B4-BE49-F238E27FC236}">
                <a16:creationId xmlns:a16="http://schemas.microsoft.com/office/drawing/2014/main" id="{36D58140-F83E-B7C6-AE7E-89BD9C8B4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7400" y="2614840"/>
            <a:ext cx="1486500" cy="1486500"/>
          </a:xfrm>
          <a:prstGeom prst="rect">
            <a:avLst/>
          </a:prstGeom>
        </p:spPr>
      </p:pic>
      <p:pic>
        <p:nvPicPr>
          <p:cNvPr id="18" name="Graphic 17" descr="Keyboard with solid fill">
            <a:extLst>
              <a:ext uri="{FF2B5EF4-FFF2-40B4-BE49-F238E27FC236}">
                <a16:creationId xmlns:a16="http://schemas.microsoft.com/office/drawing/2014/main" id="{E7C9749D-24DF-1CE8-390A-9FB72A83C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10466" y="2664652"/>
            <a:ext cx="1386162" cy="1386162"/>
          </a:xfrm>
          <a:prstGeom prst="rect">
            <a:avLst/>
          </a:prstGeom>
        </p:spPr>
      </p:pic>
      <p:pic>
        <p:nvPicPr>
          <p:cNvPr id="19" name="Graphic 18" descr="Laptop with solid fill">
            <a:extLst>
              <a:ext uri="{FF2B5EF4-FFF2-40B4-BE49-F238E27FC236}">
                <a16:creationId xmlns:a16="http://schemas.microsoft.com/office/drawing/2014/main" id="{7771D502-98AA-AD75-A17E-50099081A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81774" y="2600820"/>
            <a:ext cx="1513828" cy="151382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AB99798-79C2-DEC3-9B4B-C29E41A9BB38}"/>
              </a:ext>
            </a:extLst>
          </p:cNvPr>
          <p:cNvSpPr/>
          <p:nvPr/>
        </p:nvSpPr>
        <p:spPr>
          <a:xfrm>
            <a:off x="0" y="5752214"/>
            <a:ext cx="12192000" cy="109436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37977EFB-1D05-C89A-77E5-DAE41624D8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32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63C0215F-F8A6-DF88-B024-F42723AE64C4}"/>
              </a:ext>
            </a:extLst>
          </p:cNvPr>
          <p:cNvSpPr txBox="1">
            <a:spLocks/>
          </p:cNvSpPr>
          <p:nvPr/>
        </p:nvSpPr>
        <p:spPr>
          <a:xfrm>
            <a:off x="404572" y="466008"/>
            <a:ext cx="11212184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Oswald Medium" panose="00000600000000000000" pitchFamily="2" charset="0"/>
              </a:rPr>
              <a:t>The student journey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406C244-75AF-9A5D-B958-D7E4DA530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256236" y="2725092"/>
            <a:ext cx="0" cy="473754"/>
          </a:xfrm>
          <a:prstGeom prst="line">
            <a:avLst/>
          </a:prstGeom>
          <a:ln w="28575" cap="rnd" cmpd="sng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C74FF54-792E-84F3-CE1C-3776AEC5B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35345" y="3370332"/>
            <a:ext cx="0" cy="1414850"/>
          </a:xfrm>
          <a:prstGeom prst="line">
            <a:avLst/>
          </a:prstGeom>
          <a:ln w="28575" cap="rnd" cmpd="sng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91AECD0-4618-A80F-6A05-A1DE8CFFF6D4}"/>
              </a:ext>
            </a:extLst>
          </p:cNvPr>
          <p:cNvSpPr txBox="1"/>
          <p:nvPr/>
        </p:nvSpPr>
        <p:spPr>
          <a:xfrm>
            <a:off x="10060152" y="3592802"/>
            <a:ext cx="1319480" cy="931636"/>
          </a:xfrm>
          <a:prstGeom prst="roundRect">
            <a:avLst/>
          </a:prstGeom>
          <a:noFill/>
          <a:ln w="25400">
            <a:solidFill>
              <a:srgbClr val="F37561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Make an application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470E38-6FCB-4721-D1A5-5D508D53BE86}"/>
              </a:ext>
            </a:extLst>
          </p:cNvPr>
          <p:cNvSpPr txBox="1"/>
          <p:nvPr/>
        </p:nvSpPr>
        <p:spPr>
          <a:xfrm>
            <a:off x="8387714" y="3592803"/>
            <a:ext cx="1205995" cy="931636"/>
          </a:xfrm>
          <a:prstGeom prst="roundRect">
            <a:avLst/>
          </a:prstGeom>
          <a:noFill/>
          <a:ln w="25400">
            <a:solidFill>
              <a:srgbClr val="15BCBC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Search </a:t>
            </a:r>
            <a:b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for vacancies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F759FE-84FB-E748-BCFB-4BA5EEA158C8}"/>
              </a:ext>
            </a:extLst>
          </p:cNvPr>
          <p:cNvSpPr txBox="1"/>
          <p:nvPr/>
        </p:nvSpPr>
        <p:spPr>
          <a:xfrm>
            <a:off x="5831768" y="4854959"/>
            <a:ext cx="4793465" cy="1048985"/>
          </a:xfrm>
          <a:prstGeom prst="roundRect">
            <a:avLst/>
          </a:prstGeom>
          <a:solidFill>
            <a:srgbClr val="132433"/>
          </a:solidFill>
          <a:ln w="25400">
            <a:solidFill>
              <a:srgbClr val="ED2881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Everything in one place</a:t>
            </a:r>
          </a:p>
          <a:p>
            <a:pPr algn="ctr"/>
            <a:r>
              <a:rPr lang="en-GB" sz="1500">
                <a:solidFill>
                  <a:schemeClr val="bg1"/>
                </a:solidFill>
                <a:latin typeface="Roboto"/>
                <a:ea typeface="Roboto"/>
                <a:cs typeface="Roboto"/>
              </a:rPr>
              <a:t>Understand the options and access the </a:t>
            </a:r>
          </a:p>
          <a:p>
            <a:pPr algn="ctr"/>
            <a:r>
              <a:rPr lang="en-GB" sz="1500">
                <a:solidFill>
                  <a:schemeClr val="bg1"/>
                </a:solidFill>
                <a:latin typeface="Roboto"/>
                <a:ea typeface="Roboto"/>
                <a:cs typeface="Roboto"/>
              </a:rPr>
              <a:t>latest advice and guidance. </a:t>
            </a: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B0D4DA-4DEB-E54F-E65F-0F3B9EB76DE0}"/>
              </a:ext>
            </a:extLst>
          </p:cNvPr>
          <p:cNvSpPr txBox="1"/>
          <p:nvPr/>
        </p:nvSpPr>
        <p:spPr>
          <a:xfrm>
            <a:off x="6601789" y="3592803"/>
            <a:ext cx="1319480" cy="931636"/>
          </a:xfrm>
          <a:prstGeom prst="roundRect">
            <a:avLst/>
          </a:prstGeom>
          <a:noFill/>
          <a:ln w="25400">
            <a:solidFill>
              <a:srgbClr val="00AEEF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Build a profile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D8F222-BFEB-7B9D-087A-4960A449AD7D}"/>
              </a:ext>
            </a:extLst>
          </p:cNvPr>
          <p:cNvSpPr txBox="1"/>
          <p:nvPr/>
        </p:nvSpPr>
        <p:spPr>
          <a:xfrm>
            <a:off x="4382420" y="3592813"/>
            <a:ext cx="1815603" cy="931636"/>
          </a:xfrm>
          <a:prstGeom prst="roundRect">
            <a:avLst/>
          </a:prstGeom>
          <a:noFill/>
          <a:ln w="25400">
            <a:solidFill>
              <a:srgbClr val="706CB2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Explore undergraduate &amp; apprenticeships</a:t>
            </a:r>
          </a:p>
        </p:txBody>
      </p:sp>
      <p:sp>
        <p:nvSpPr>
          <p:cNvPr id="10" name="Rounded Rectangle 20" descr="Student sat on a sofa using her laptop">
            <a:extLst>
              <a:ext uri="{FF2B5EF4-FFF2-40B4-BE49-F238E27FC236}">
                <a16:creationId xmlns:a16="http://schemas.microsoft.com/office/drawing/2014/main" id="{4B4A969A-36D0-BF69-9F53-E3635538E0BC}"/>
              </a:ext>
            </a:extLst>
          </p:cNvPr>
          <p:cNvSpPr/>
          <p:nvPr/>
        </p:nvSpPr>
        <p:spPr>
          <a:xfrm flipH="1">
            <a:off x="5169175" y="1595196"/>
            <a:ext cx="1883003" cy="10489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 w="25400" cap="flat">
            <a:solidFill>
              <a:srgbClr val="ED2881"/>
            </a:solidFill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sz="2286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3AEE33-50D3-F94B-BB56-D3BB715F0714}"/>
              </a:ext>
            </a:extLst>
          </p:cNvPr>
          <p:cNvSpPr txBox="1"/>
          <p:nvPr/>
        </p:nvSpPr>
        <p:spPr>
          <a:xfrm>
            <a:off x="1008170" y="1595200"/>
            <a:ext cx="4496133" cy="1048985"/>
          </a:xfrm>
          <a:prstGeom prst="roundRect">
            <a:avLst/>
          </a:prstGeom>
          <a:solidFill>
            <a:srgbClr val="132433"/>
          </a:solidFill>
          <a:ln w="25400">
            <a:solidFill>
              <a:srgbClr val="ED2881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Smart Alerts </a:t>
            </a:r>
          </a:p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Student defines interests and can sign up to get matched to potential employers in their area.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57CA4-2A89-153D-D443-337EFFEAA2F0}"/>
              </a:ext>
            </a:extLst>
          </p:cNvPr>
          <p:cNvSpPr txBox="1"/>
          <p:nvPr/>
        </p:nvSpPr>
        <p:spPr>
          <a:xfrm>
            <a:off x="2596496" y="3598163"/>
            <a:ext cx="1319480" cy="931636"/>
          </a:xfrm>
          <a:prstGeom prst="roundRect">
            <a:avLst/>
          </a:prstGeom>
          <a:noFill/>
          <a:ln w="25400">
            <a:solidFill>
              <a:srgbClr val="FCAF17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Student </a:t>
            </a:r>
            <a:b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registers in UCAS Hub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B881DE-7798-800B-3C3F-CF2709402BB9}"/>
              </a:ext>
            </a:extLst>
          </p:cNvPr>
          <p:cNvSpPr txBox="1"/>
          <p:nvPr/>
        </p:nvSpPr>
        <p:spPr>
          <a:xfrm>
            <a:off x="307193" y="3592812"/>
            <a:ext cx="1885536" cy="931630"/>
          </a:xfrm>
          <a:prstGeom prst="roundRect">
            <a:avLst/>
          </a:prstGeom>
          <a:noFill/>
          <a:ln w="25400">
            <a:solidFill>
              <a:srgbClr val="57BF93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524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Advisers signpost students to the UCAS Hub</a:t>
            </a:r>
          </a:p>
        </p:txBody>
      </p:sp>
      <p:cxnSp>
        <p:nvCxnSpPr>
          <p:cNvPr id="15" name="Straight Arrow Connector 14" descr="Arrow pointing right showing year / timeline">
            <a:extLst>
              <a:ext uri="{FF2B5EF4-FFF2-40B4-BE49-F238E27FC236}">
                <a16:creationId xmlns:a16="http://schemas.microsoft.com/office/drawing/2014/main" id="{BE548661-65D4-0826-DB87-B36C64A6D9BE}"/>
              </a:ext>
            </a:extLst>
          </p:cNvPr>
          <p:cNvCxnSpPr/>
          <p:nvPr/>
        </p:nvCxnSpPr>
        <p:spPr>
          <a:xfrm>
            <a:off x="123788" y="3265654"/>
            <a:ext cx="11574483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116B7478-3F1B-DC89-DA1E-FFAF9A1E8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5379" y="6173277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24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2D9FF-6E04-EC7A-317D-A5A853E37B9D}"/>
              </a:ext>
            </a:extLst>
          </p:cNvPr>
          <p:cNvSpPr txBox="1">
            <a:spLocks/>
          </p:cNvSpPr>
          <p:nvPr/>
        </p:nvSpPr>
        <p:spPr>
          <a:xfrm>
            <a:off x="396010" y="670126"/>
            <a:ext cx="11533720" cy="538896"/>
          </a:xfrm>
          <a:prstGeom prst="rect">
            <a:avLst/>
          </a:prstGeom>
        </p:spPr>
        <p:txBody>
          <a:bodyPr/>
          <a:lstStyle>
            <a:lvl1pPr algn="l" defTabSz="91422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332" b="0" i="0" kern="1200" spc="-200">
                <a:solidFill>
                  <a:srgbClr val="132433"/>
                </a:solidFill>
                <a:latin typeface="Oswald Medium" pitchFamily="2" charset="77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GB" sz="6600" dirty="0">
                <a:solidFill>
                  <a:schemeClr val="tx1"/>
                </a:solidFill>
                <a:latin typeface="Oswald Medium" panose="00000600000000000000" pitchFamily="2" charset="0"/>
              </a:rPr>
              <a:t>National Apprenticeship Week 2024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D498F9-7491-843C-2AB6-D2CEFCC7C0E1}"/>
              </a:ext>
            </a:extLst>
          </p:cNvPr>
          <p:cNvSpPr txBox="1"/>
          <p:nvPr/>
        </p:nvSpPr>
        <p:spPr>
          <a:xfrm>
            <a:off x="528638" y="4963741"/>
            <a:ext cx="70437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8 February Instagram Q&amp;A 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– students </a:t>
            </a:r>
          </a:p>
          <a:p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 get answers to their questions from </a:t>
            </a:r>
          </a:p>
          <a:p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current apprentice </a:t>
            </a:r>
            <a:r>
              <a:rPr lang="en-GB" sz="2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at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Girls in Marketing</a:t>
            </a:r>
            <a:r>
              <a:rPr lang="en-GB" sz="2000" dirty="0">
                <a:solidFill>
                  <a:srgbClr val="455B75"/>
                </a:solidFill>
                <a:effectLst/>
                <a:latin typeface="Helvetica" panose="020B0604020202020204" pitchFamily="34" charset="0"/>
                <a:ea typeface="Aptos" panose="020B0004020202020204" pitchFamily="34" charset="0"/>
              </a:rPr>
              <a:t>.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9C5F8-4F64-90DF-107D-9084AF96F2A3}"/>
              </a:ext>
            </a:extLst>
          </p:cNvPr>
          <p:cNvSpPr txBox="1"/>
          <p:nvPr/>
        </p:nvSpPr>
        <p:spPr>
          <a:xfrm>
            <a:off x="528638" y="1880890"/>
            <a:ext cx="1103471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Students can join us on social channels between 5 and 11 February as we cover everything you need to know about apprenticeships, including:</a:t>
            </a:r>
            <a:b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b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'How to find and apply for an apprenticeship', 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difference between a traditional degree and a degree apprenticeship, and more.</a:t>
            </a:r>
          </a:p>
          <a:p>
            <a:endParaRPr lang="en-GB" sz="20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We’ll be hearing from current apprentices</a:t>
            </a:r>
          </a:p>
          <a:p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and apprentice employers, including </a:t>
            </a:r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BT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</a:t>
            </a:r>
          </a:p>
          <a:p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Amazon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</a:t>
            </a:r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GE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the </a:t>
            </a:r>
            <a:r>
              <a:rPr lang="en-GB" sz="2000" b="1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Royal Navy</a:t>
            </a:r>
            <a:r>
              <a:rPr lang="en-GB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 </a:t>
            </a:r>
          </a:p>
          <a:p>
            <a:endParaRPr lang="en-GB" sz="20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64D5B1-AAC7-05D5-A8CC-B59AB9288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4540" y="3465939"/>
            <a:ext cx="6251697" cy="299560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597057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EE607E83-FD8A-01DE-EDA7-6F6014709A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C7EF352-BF8A-A200-3C5F-E6AA6440D4EE}"/>
              </a:ext>
            </a:extLst>
          </p:cNvPr>
          <p:cNvSpPr/>
          <p:nvPr/>
        </p:nvSpPr>
        <p:spPr>
          <a:xfrm>
            <a:off x="0" y="5752214"/>
            <a:ext cx="12192000" cy="109436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3BBC83-AA94-7AA2-0EE3-53B866B19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CDEA78-9871-BA3D-EE5D-31A007D953D0}"/>
              </a:ext>
            </a:extLst>
          </p:cNvPr>
          <p:cNvSpPr txBox="1"/>
          <p:nvPr/>
        </p:nvSpPr>
        <p:spPr>
          <a:xfrm>
            <a:off x="-187927" y="6067460"/>
            <a:ext cx="7343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Visit www.ucas.com/apprenticeships</a:t>
            </a:r>
          </a:p>
        </p:txBody>
      </p:sp>
    </p:spTree>
    <p:extLst>
      <p:ext uri="{BB962C8B-B14F-4D97-AF65-F5344CB8AC3E}">
        <p14:creationId xmlns:p14="http://schemas.microsoft.com/office/powerpoint/2010/main" val="949225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UCAS NHS DE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201637"/>
      </a:accent1>
      <a:accent2>
        <a:srgbClr val="EC2880"/>
      </a:accent2>
      <a:accent3>
        <a:srgbClr val="11BCBC"/>
      </a:accent3>
      <a:accent4>
        <a:srgbClr val="706CB2"/>
      </a:accent4>
      <a:accent5>
        <a:srgbClr val="802890"/>
      </a:accent5>
      <a:accent6>
        <a:srgbClr val="F37461"/>
      </a:accent6>
      <a:hlink>
        <a:srgbClr val="00AE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933</Words>
  <Application>Microsoft Office PowerPoint</Application>
  <PresentationFormat>Widescreen</PresentationFormat>
  <Paragraphs>122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30" baseType="lpstr">
      <vt:lpstr>Aptos</vt:lpstr>
      <vt:lpstr>Arial</vt:lpstr>
      <vt:lpstr>Calibri</vt:lpstr>
      <vt:lpstr>Calibri Light</vt:lpstr>
      <vt:lpstr>Courier New</vt:lpstr>
      <vt:lpstr>Helvetica</vt:lpstr>
      <vt:lpstr>Mongoose Medium</vt:lpstr>
      <vt:lpstr>Oswald Medium</vt:lpstr>
      <vt:lpstr>Roboto</vt:lpstr>
      <vt:lpstr>Roboto Light</vt:lpstr>
      <vt:lpstr>Roboto Medium</vt:lpstr>
      <vt:lpstr>Times New Roman</vt:lpstr>
      <vt:lpstr>Wingdings</vt:lpstr>
      <vt:lpstr>Office Theme</vt:lpstr>
      <vt:lpstr>Office Theme</vt:lpstr>
      <vt:lpstr>Office Theme</vt:lpstr>
      <vt:lpstr>PowerPoint Presentation</vt:lpstr>
      <vt:lpstr>Overview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NEW: Smart Alerts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Derbyshire</dc:creator>
  <cp:lastModifiedBy>A Bibby</cp:lastModifiedBy>
  <cp:revision>2</cp:revision>
  <dcterms:created xsi:type="dcterms:W3CDTF">2024-01-22T16:09:44Z</dcterms:created>
  <dcterms:modified xsi:type="dcterms:W3CDTF">2024-05-01T08:21:46Z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19c747e-0609-44bc-a84a-379ba7e92455_Enabled">
    <vt:lpwstr>true</vt:lpwstr>
  </property>
  <property fmtid="{D5CDD505-2E9C-101B-9397-08002B2CF9AE}" pid="3" name="MSIP_Label_119c747e-0609-44bc-a84a-379ba7e92455_SetDate">
    <vt:lpwstr>2024-01-22T16:15:52Z</vt:lpwstr>
  </property>
  <property fmtid="{D5CDD505-2E9C-101B-9397-08002B2CF9AE}" pid="4" name="MSIP_Label_119c747e-0609-44bc-a84a-379ba7e92455_Method">
    <vt:lpwstr>Standard</vt:lpwstr>
  </property>
  <property fmtid="{D5CDD505-2E9C-101B-9397-08002B2CF9AE}" pid="5" name="MSIP_Label_119c747e-0609-44bc-a84a-379ba7e92455_Name">
    <vt:lpwstr>Confidential</vt:lpwstr>
  </property>
  <property fmtid="{D5CDD505-2E9C-101B-9397-08002B2CF9AE}" pid="6" name="MSIP_Label_119c747e-0609-44bc-a84a-379ba7e92455_SiteId">
    <vt:lpwstr>c62bca44-70cb-457b-a355-deaa5cb7e689</vt:lpwstr>
  </property>
  <property fmtid="{D5CDD505-2E9C-101B-9397-08002B2CF9AE}" pid="7" name="MSIP_Label_119c747e-0609-44bc-a84a-379ba7e92455_ActionId">
    <vt:lpwstr>b234d81e-44e1-477d-bae5-f94fa743c31e</vt:lpwstr>
  </property>
  <property fmtid="{D5CDD505-2E9C-101B-9397-08002B2CF9AE}" pid="8" name="MSIP_Label_119c747e-0609-44bc-a84a-379ba7e92455_ContentBits">
    <vt:lpwstr>0</vt:lpwstr>
  </property>
</Properties>
</file>