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732" r:id="rId2"/>
    <p:sldId id="738" r:id="rId3"/>
    <p:sldId id="739" r:id="rId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9" autoAdjust="0"/>
    <p:restoredTop sz="94660"/>
  </p:normalViewPr>
  <p:slideViewPr>
    <p:cSldViewPr snapToGrid="0">
      <p:cViewPr varScale="1">
        <p:scale>
          <a:sx n="81" d="100"/>
          <a:sy n="81" d="100"/>
        </p:scale>
        <p:origin x="692"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6003002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060"/>
                </a:solidFill>
              </a:defRPr>
            </a:lvl1pPr>
          </a:lstStyle>
          <a:p>
            <a:r>
              <a:rPr lang="en-US" dirty="0"/>
              <a:t>Click to edit Master title style</a:t>
            </a:r>
          </a:p>
        </p:txBody>
      </p:sp>
      <p:sp>
        <p:nvSpPr>
          <p:cNvPr id="3" name="Content Placeholder 2"/>
          <p:cNvSpPr>
            <a:spLocks noGrp="1"/>
          </p:cNvSpPr>
          <p:nvPr>
            <p:ph idx="1"/>
          </p:nvPr>
        </p:nvSpPr>
        <p:spPr/>
        <p:txBody>
          <a:bodyPr/>
          <a:lstStyle>
            <a:lvl1pPr marL="0" indent="0">
              <a:buNone/>
              <a:defRPr baseline="0">
                <a:solidFill>
                  <a:srgbClr val="002060"/>
                </a:solidFill>
              </a:defRPr>
            </a:lvl1pPr>
            <a:lvl2pPr>
              <a:defRPr baseline="0">
                <a:solidFill>
                  <a:srgbClr val="002060"/>
                </a:solidFill>
              </a:defRPr>
            </a:lvl2pPr>
            <a:lvl3pPr>
              <a:defRPr baseline="0">
                <a:solidFill>
                  <a:srgbClr val="002060"/>
                </a:solidFill>
              </a:defRPr>
            </a:lvl3pPr>
            <a:lvl4pPr>
              <a:defRPr baseline="0">
                <a:solidFill>
                  <a:srgbClr val="002060"/>
                </a:solidFill>
              </a:defRPr>
            </a:lvl4pPr>
            <a:lvl5pPr>
              <a:defRPr baseline="0">
                <a:solidFill>
                  <a:srgbClr val="00206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8490315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690683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162243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3359FE3-9120-4E7E-98B4-1709DE1E95E8}" type="datetimeFigureOut">
              <a:rPr lang="en-GB" smtClean="0"/>
              <a:t>09/06/2021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5535349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3359FE3-9120-4E7E-98B4-1709DE1E95E8}" type="datetimeFigureOut">
              <a:rPr lang="en-GB" smtClean="0"/>
              <a:t>09/06/2021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003433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359FE3-9120-4E7E-98B4-1709DE1E95E8}" type="datetimeFigureOut">
              <a:rPr lang="en-GB" smtClean="0"/>
              <a:t>09/06/2021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2778269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25903199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511817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2224570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2520498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Vertical Title and Text">
    <p:spTree>
      <p:nvGrpSpPr>
        <p:cNvPr id="1" name=""/>
        <p:cNvGrpSpPr/>
        <p:nvPr/>
      </p:nvGrpSpPr>
      <p:grpSpPr>
        <a:xfrm>
          <a:off x="0" y="0"/>
          <a:ext cx="0" cy="0"/>
          <a:chOff x="0" y="0"/>
          <a:chExt cx="0" cy="0"/>
        </a:xfrm>
      </p:grpSpPr>
      <p:grpSp>
        <p:nvGrpSpPr>
          <p:cNvPr id="11" name="Group 10"/>
          <p:cNvGrpSpPr/>
          <p:nvPr/>
        </p:nvGrpSpPr>
        <p:grpSpPr>
          <a:xfrm>
            <a:off x="2751927" y="1376432"/>
            <a:ext cx="5430768" cy="4032451"/>
            <a:chOff x="4469824" y="1124744"/>
            <a:chExt cx="6236041" cy="4032451"/>
          </a:xfrm>
        </p:grpSpPr>
        <p:sp>
          <p:nvSpPr>
            <p:cNvPr id="2" name="Isosceles Triangle 1"/>
            <p:cNvSpPr/>
            <p:nvPr userDrawn="1"/>
          </p:nvSpPr>
          <p:spPr bwMode="auto">
            <a:xfrm>
              <a:off x="4469824" y="1124744"/>
              <a:ext cx="6236041" cy="4032448"/>
            </a:xfrm>
            <a:prstGeom prst="triangl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n-GB" sz="1800" b="0" i="0" u="none" strike="noStrike" cap="none" normalizeH="0" baseline="0">
                <a:ln>
                  <a:noFill/>
                </a:ln>
                <a:solidFill>
                  <a:schemeClr val="bg1"/>
                </a:solidFill>
                <a:effectLst/>
                <a:latin typeface="Arial" charset="0"/>
                <a:ea typeface="Microsoft YaHei" charset="-122"/>
              </a:endParaRPr>
            </a:p>
          </p:txBody>
        </p:sp>
        <p:cxnSp>
          <p:nvCxnSpPr>
            <p:cNvPr id="3" name="Straight Connector 2"/>
            <p:cNvCxnSpPr/>
            <p:nvPr userDrawn="1"/>
          </p:nvCxnSpPr>
          <p:spPr bwMode="auto">
            <a:xfrm>
              <a:off x="5423219" y="3933056"/>
              <a:ext cx="4319918" cy="0"/>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4" name="Straight Connector 3"/>
            <p:cNvCxnSpPr/>
            <p:nvPr userDrawn="1"/>
          </p:nvCxnSpPr>
          <p:spPr bwMode="auto">
            <a:xfrm>
              <a:off x="6479199" y="2564904"/>
              <a:ext cx="2207958" cy="0"/>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5" name="Straight Connector 4"/>
            <p:cNvCxnSpPr/>
            <p:nvPr userDrawn="1"/>
          </p:nvCxnSpPr>
          <p:spPr bwMode="auto">
            <a:xfrm>
              <a:off x="7535179" y="2564907"/>
              <a:ext cx="0" cy="1368152"/>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6" name="Straight Connector 5"/>
            <p:cNvCxnSpPr/>
            <p:nvPr userDrawn="1"/>
          </p:nvCxnSpPr>
          <p:spPr bwMode="auto">
            <a:xfrm>
              <a:off x="6671196" y="3933059"/>
              <a:ext cx="0" cy="1224136"/>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7" name="Straight Connector 6"/>
            <p:cNvCxnSpPr/>
            <p:nvPr userDrawn="1"/>
          </p:nvCxnSpPr>
          <p:spPr bwMode="auto">
            <a:xfrm>
              <a:off x="8399163" y="3933059"/>
              <a:ext cx="0" cy="1224136"/>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sp>
          <p:nvSpPr>
            <p:cNvPr id="8" name="TextBox 7"/>
            <p:cNvSpPr txBox="1"/>
            <p:nvPr userDrawn="1"/>
          </p:nvSpPr>
          <p:spPr>
            <a:xfrm>
              <a:off x="5615217" y="4365104"/>
              <a:ext cx="4127921"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3 things you knew already</a:t>
              </a:r>
            </a:p>
          </p:txBody>
        </p:sp>
        <p:sp>
          <p:nvSpPr>
            <p:cNvPr id="9" name="TextBox 8"/>
            <p:cNvSpPr txBox="1"/>
            <p:nvPr userDrawn="1"/>
          </p:nvSpPr>
          <p:spPr>
            <a:xfrm>
              <a:off x="6479199" y="2996956"/>
              <a:ext cx="2111960"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2 things you learnt today</a:t>
              </a:r>
            </a:p>
          </p:txBody>
        </p:sp>
        <p:sp>
          <p:nvSpPr>
            <p:cNvPr id="10" name="TextBox 9"/>
            <p:cNvSpPr txBox="1"/>
            <p:nvPr userDrawn="1"/>
          </p:nvSpPr>
          <p:spPr>
            <a:xfrm>
              <a:off x="6394406" y="1412779"/>
              <a:ext cx="2292751"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1 question about today’s topic</a:t>
              </a:r>
            </a:p>
          </p:txBody>
        </p:sp>
      </p:grpSp>
    </p:spTree>
    <p:extLst>
      <p:ext uri="{BB962C8B-B14F-4D97-AF65-F5344CB8AC3E}">
        <p14:creationId xmlns:p14="http://schemas.microsoft.com/office/powerpoint/2010/main" val="3749114492"/>
      </p:ext>
    </p:extLst>
  </p:cSld>
  <p:clrMapOvr>
    <a:masterClrMapping/>
  </p:clrMapOvr>
  <p:hf sldNum="0" hdr="0" ftr="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359FE3-9120-4E7E-98B4-1709DE1E95E8}" type="datetimeFigureOut">
              <a:rPr lang="en-GB" smtClean="0"/>
              <a:t>09/06/2021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52A6A-1130-478C-AA61-B955096EA81E}" type="slidenum">
              <a:rPr lang="en-GB" smtClean="0"/>
              <a:t>‹#›</a:t>
            </a:fld>
            <a:endParaRPr lang="en-GB"/>
          </a:p>
        </p:txBody>
      </p:sp>
      <p:pic>
        <p:nvPicPr>
          <p:cNvPr id="7" name="Picture 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8390512" y="0"/>
            <a:ext cx="753488" cy="751668"/>
          </a:xfrm>
          <a:prstGeom prst="rect">
            <a:avLst/>
          </a:prstGeom>
        </p:spPr>
      </p:pic>
    </p:spTree>
    <p:extLst>
      <p:ext uri="{BB962C8B-B14F-4D97-AF65-F5344CB8AC3E}">
        <p14:creationId xmlns:p14="http://schemas.microsoft.com/office/powerpoint/2010/main" val="230921682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90000"/>
        </a:lnSpc>
        <a:spcBef>
          <a:spcPct val="0"/>
        </a:spcBef>
        <a:buNone/>
        <a:defRPr sz="4400" b="1" kern="1200">
          <a:solidFill>
            <a:srgbClr val="002060"/>
          </a:solidFill>
          <a:latin typeface="+mn-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rgbClr val="00206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06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06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explodingdots.com/" TargetMode="External"/><Relationship Id="rId2" Type="http://schemas.openxmlformats.org/officeDocument/2006/relationships/hyperlink" Target="https://assets.ctfassets.net/p9j61e89vqti/Yx0gr6yKCAOK2GQI2kIqK/f06d83a220af80324cc9588ebc916811/Chapter_1_EXPLODING_DOTS_201709.pdf?_ga=2.43370720.432214293.1591097499-2048242798.1591005074"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gdaymath.com/wp-content/uploads/2013/11/Teaching_Guide_EXPERIENCE_2.pdf"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gdaymath.com/wp-content/uploads/2013/11/Teaching_Guide_EXPERIENCE_3.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Exploding Dots – Lesson Plan</a:t>
            </a:r>
          </a:p>
        </p:txBody>
      </p:sp>
      <p:sp>
        <p:nvSpPr>
          <p:cNvPr id="3" name="Content Placeholder 2"/>
          <p:cNvSpPr>
            <a:spLocks noGrp="1"/>
          </p:cNvSpPr>
          <p:nvPr>
            <p:ph idx="1"/>
          </p:nvPr>
        </p:nvSpPr>
        <p:spPr/>
        <p:txBody>
          <a:bodyPr>
            <a:normAutofit fontScale="85000" lnSpcReduction="20000"/>
          </a:bodyPr>
          <a:lstStyle/>
          <a:p>
            <a:r>
              <a:rPr lang="en-GB" dirty="0">
                <a:hlinkClick r:id="rId2"/>
              </a:rPr>
              <a:t>Lesson Plan</a:t>
            </a:r>
            <a:endParaRPr lang="en-GB" dirty="0"/>
          </a:p>
          <a:p>
            <a:r>
              <a:rPr lang="en-GB" dirty="0"/>
              <a:t>There is an interactive website for these series of lessons – </a:t>
            </a:r>
            <a:r>
              <a:rPr lang="en-GB" dirty="0">
                <a:hlinkClick r:id="rId3"/>
              </a:rPr>
              <a:t>www.explodingdots.com</a:t>
            </a:r>
            <a:r>
              <a:rPr lang="en-GB" dirty="0"/>
              <a:t> You will need to register beforehand. I have personally found this to be quite temperamental as a lesson resource and so I have created these series of lessons to go alongside the website and resources. If the website works then great, however if not then these lessons work just as well. However the real benefit in these lessons comes from not having to be reliant on technology to demonstrate the activities.</a:t>
            </a:r>
          </a:p>
          <a:p>
            <a:r>
              <a:rPr lang="en-GB" dirty="0"/>
              <a:t>Students should be encouraged to play along either with counters or drawing on a whiteboard.</a:t>
            </a:r>
          </a:p>
          <a:p>
            <a:r>
              <a:rPr lang="en-GB" dirty="0"/>
              <a:t>The first lesson lays out the groundwork for the remaining lessons. The aim of this first lesson is to understand the mechanics of the exploding dots</a:t>
            </a:r>
          </a:p>
        </p:txBody>
      </p:sp>
    </p:spTree>
    <p:extLst>
      <p:ext uri="{BB962C8B-B14F-4D97-AF65-F5344CB8AC3E}">
        <p14:creationId xmlns:p14="http://schemas.microsoft.com/office/powerpoint/2010/main" val="2629560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Exploding Dots – Lesson Plan 2</a:t>
            </a:r>
          </a:p>
        </p:txBody>
      </p:sp>
      <p:sp>
        <p:nvSpPr>
          <p:cNvPr id="3" name="Content Placeholder 2"/>
          <p:cNvSpPr>
            <a:spLocks noGrp="1"/>
          </p:cNvSpPr>
          <p:nvPr>
            <p:ph idx="1"/>
          </p:nvPr>
        </p:nvSpPr>
        <p:spPr/>
        <p:txBody>
          <a:bodyPr>
            <a:normAutofit fontScale="70000" lnSpcReduction="20000"/>
          </a:bodyPr>
          <a:lstStyle/>
          <a:p>
            <a:r>
              <a:rPr lang="en-GB" dirty="0">
                <a:hlinkClick r:id="rId2"/>
              </a:rPr>
              <a:t>Lesson Plan</a:t>
            </a:r>
            <a:endParaRPr lang="en-GB" dirty="0"/>
          </a:p>
          <a:p>
            <a:r>
              <a:rPr lang="en-GB" dirty="0"/>
              <a:t>Now the students understand what is going on with the exploding machines they can now start to reason and play in the space of mathematics. This will mean that the lesson is very teacher light in terms of direction, with the students to do a lot of the thinking for themselves. You are only there to guide their inquisitiveness.</a:t>
            </a:r>
          </a:p>
          <a:p>
            <a:r>
              <a:rPr lang="en-GB" dirty="0"/>
              <a:t>Students may have seen binary or base 2, but it is unlikely that they have come across other number systems. The connection between base 10 and why we use it as our number system is a fun exploration as is the idea of different alien species having a number system based upon their fingers. This part of the lesson can run and run as students imagination takes over and they start to connect why numbers and fingers can also be called digits. Pulling into our knowledge of base 10 we have </a:t>
            </a:r>
            <a:r>
              <a:rPr lang="en-GB" dirty="0" err="1"/>
              <a:t>inavertedly</a:t>
            </a:r>
            <a:r>
              <a:rPr lang="en-GB" dirty="0"/>
              <a:t> discovered place value and so from there then we are looking at place value of alternate number systems (or alien species)</a:t>
            </a:r>
          </a:p>
          <a:p>
            <a:r>
              <a:rPr lang="en-GB" dirty="0"/>
              <a:t>If there is time available in this lesson, you can get them to create posters displaying different aliens and their number systems as a consolidation of this task.</a:t>
            </a:r>
          </a:p>
        </p:txBody>
      </p:sp>
    </p:spTree>
    <p:extLst>
      <p:ext uri="{BB962C8B-B14F-4D97-AF65-F5344CB8AC3E}">
        <p14:creationId xmlns:p14="http://schemas.microsoft.com/office/powerpoint/2010/main" val="14190541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Exploding Dots – Lesson Plan 3</a:t>
            </a:r>
          </a:p>
        </p:txBody>
      </p:sp>
      <p:sp>
        <p:nvSpPr>
          <p:cNvPr id="3" name="Content Placeholder 2"/>
          <p:cNvSpPr>
            <a:spLocks noGrp="1"/>
          </p:cNvSpPr>
          <p:nvPr>
            <p:ph idx="1"/>
          </p:nvPr>
        </p:nvSpPr>
        <p:spPr/>
        <p:txBody>
          <a:bodyPr>
            <a:normAutofit fontScale="47500" lnSpcReduction="20000"/>
          </a:bodyPr>
          <a:lstStyle/>
          <a:p>
            <a:r>
              <a:rPr lang="en-GB" dirty="0">
                <a:hlinkClick r:id="rId2"/>
              </a:rPr>
              <a:t>Lesson Plan</a:t>
            </a:r>
            <a:endParaRPr lang="en-GB" dirty="0"/>
          </a:p>
          <a:p>
            <a:r>
              <a:rPr lang="en-GB" dirty="0"/>
              <a:t>The third lesson develops their fluency skills. This can be quite a fun lesson as we tear apart the rules of numeracy and start again</a:t>
            </a:r>
          </a:p>
          <a:p>
            <a:r>
              <a:rPr lang="en-GB" dirty="0"/>
              <a:t>The initial problem shows a 1 ← 10 or base 10 machine and how we can use it for adding. Unlike normal numeracy we will add from left to right. In the first example we will get a correct answer. However in the 2</a:t>
            </a:r>
            <a:r>
              <a:rPr lang="en-GB" baseline="30000" dirty="0"/>
              <a:t>nd</a:t>
            </a:r>
            <a:r>
              <a:rPr lang="en-GB" dirty="0"/>
              <a:t> example the “correct” answer we get will be unfamiliar with the students but can now get into the language of our maths. We are comfortable that ty is a suffix used for ten, six-ty, seven-ty, nine-ty etc. But why is English keen on using </a:t>
            </a:r>
            <a:r>
              <a:rPr lang="en-GB" dirty="0" err="1"/>
              <a:t>thir</a:t>
            </a:r>
            <a:r>
              <a:rPr lang="en-GB" dirty="0"/>
              <a:t> for three? Why is forty not four-ty? And the mess of the “teens”. Why not </a:t>
            </a:r>
            <a:r>
              <a:rPr lang="en-GB" dirty="0" err="1"/>
              <a:t>Onety</a:t>
            </a:r>
            <a:r>
              <a:rPr lang="en-GB" dirty="0"/>
              <a:t>, </a:t>
            </a:r>
            <a:r>
              <a:rPr lang="en-GB" dirty="0" err="1"/>
              <a:t>Twoty</a:t>
            </a:r>
            <a:r>
              <a:rPr lang="en-GB" dirty="0"/>
              <a:t>? </a:t>
            </a:r>
            <a:r>
              <a:rPr lang="en-GB" dirty="0" err="1"/>
              <a:t>Threety</a:t>
            </a:r>
            <a:r>
              <a:rPr lang="en-GB" dirty="0"/>
              <a:t>? If you have knowledge of other languages such as French (twenty and one) or German (five and fifty) then some numbers could be used to demonstrate the difference in syntax to English despite the same base 10 number system </a:t>
            </a:r>
          </a:p>
          <a:p>
            <a:r>
              <a:rPr lang="en-GB" dirty="0"/>
              <a:t>As you move onto the second addition example, the answer can only be delivered in this new way almost </a:t>
            </a:r>
            <a:r>
              <a:rPr lang="en-GB" dirty="0" err="1"/>
              <a:t>Priti</a:t>
            </a:r>
            <a:r>
              <a:rPr lang="en-GB" dirty="0"/>
              <a:t> Patel style and the answer 5 13 15 is read as five hundred </a:t>
            </a:r>
            <a:r>
              <a:rPr lang="en-GB" dirty="0" err="1"/>
              <a:t>onetythreety</a:t>
            </a:r>
            <a:r>
              <a:rPr lang="en-GB" dirty="0"/>
              <a:t> and </a:t>
            </a:r>
            <a:r>
              <a:rPr lang="en-GB" dirty="0" err="1"/>
              <a:t>ontyfive</a:t>
            </a:r>
            <a:r>
              <a:rPr lang="en-GB" dirty="0"/>
              <a:t> (you could be forgiven for saying </a:t>
            </a:r>
            <a:r>
              <a:rPr lang="en-GB" dirty="0" err="1"/>
              <a:t>onetythreety</a:t>
            </a:r>
            <a:r>
              <a:rPr lang="en-GB" dirty="0"/>
              <a:t> as </a:t>
            </a:r>
            <a:r>
              <a:rPr lang="en-GB" dirty="0" err="1"/>
              <a:t>thirteenty</a:t>
            </a:r>
            <a:r>
              <a:rPr lang="en-GB" dirty="0"/>
              <a:t> if all these new numbers are starting to whiz around so fast). Students love this and will gladly spend as much time exhausting themselves saying whatever number that they can think of and a fun side task here is for them to recall the last 6 digits of their phone number (or a random made up number if they don’t know it). When the students are ready to move then the task can now be focused on some actual maths, only solving the problems in this new way and delivering our answers in this new numbering system. Putting the students on the spot here as you check through the answers to deliver it correctly.</a:t>
            </a:r>
          </a:p>
          <a:p>
            <a:r>
              <a:rPr lang="en-GB" dirty="0"/>
              <a:t>From here we will end with multiplication and the initial example shown structures this problem in a very logical way and the answer we get is correct. The 2</a:t>
            </a:r>
            <a:r>
              <a:rPr lang="en-GB" baseline="30000" dirty="0"/>
              <a:t>nd</a:t>
            </a:r>
            <a:r>
              <a:rPr lang="en-GB" dirty="0"/>
              <a:t> example again shows a complicated problem and our unusual answer (again prepare yourselves before you try this - </a:t>
            </a:r>
            <a:r>
              <a:rPr lang="en-GB" dirty="0" err="1"/>
              <a:t>sixthousandty</a:t>
            </a:r>
            <a:r>
              <a:rPr lang="en-GB" dirty="0"/>
              <a:t>, </a:t>
            </a:r>
            <a:r>
              <a:rPr lang="en-GB" dirty="0" err="1"/>
              <a:t>onetyeightthousand</a:t>
            </a:r>
            <a:r>
              <a:rPr lang="en-GB" dirty="0"/>
              <a:t>, </a:t>
            </a:r>
            <a:r>
              <a:rPr lang="en-GB" dirty="0" err="1"/>
              <a:t>onetytwo</a:t>
            </a:r>
            <a:r>
              <a:rPr lang="en-GB" dirty="0"/>
              <a:t> hundred and </a:t>
            </a:r>
            <a:r>
              <a:rPr lang="en-GB" dirty="0" err="1"/>
              <a:t>threetytwotyone</a:t>
            </a:r>
            <a:r>
              <a:rPr lang="en-GB" dirty="0"/>
              <a:t>!)</a:t>
            </a:r>
          </a:p>
        </p:txBody>
      </p:sp>
    </p:spTree>
    <p:extLst>
      <p:ext uri="{BB962C8B-B14F-4D97-AF65-F5344CB8AC3E}">
        <p14:creationId xmlns:p14="http://schemas.microsoft.com/office/powerpoint/2010/main" val="411350091"/>
      </p:ext>
    </p:extLst>
  </p:cSld>
  <p:clrMapOvr>
    <a:masterClrMapping/>
  </p:clrMapOvr>
</p:sld>
</file>

<file path=ppt/theme/theme1.xml><?xml version="1.0" encoding="utf-8"?>
<a:theme xmlns:a="http://schemas.openxmlformats.org/drawingml/2006/main" name="lesson intro">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TotalTime>
  <Words>788</Words>
  <Application>Microsoft Office PowerPoint</Application>
  <PresentationFormat>On-screen Show (4:3)</PresentationFormat>
  <Paragraphs>16</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Microsoft YaHei</vt:lpstr>
      <vt:lpstr>Arial</vt:lpstr>
      <vt:lpstr>Calibri</vt:lpstr>
      <vt:lpstr>Comic Sans MS</vt:lpstr>
      <vt:lpstr>Times New Roman</vt:lpstr>
      <vt:lpstr>lesson intro</vt:lpstr>
      <vt:lpstr>Exploding Dots – Lesson Plan</vt:lpstr>
      <vt:lpstr>Exploding Dots – Lesson Plan 2</vt:lpstr>
      <vt:lpstr>Exploding Dots – Lesson Plan 3</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Exploding Dots – Lesson Plan</dc:title>
  <dc:creator>G Braide</dc:creator>
  <cp:lastModifiedBy>G Braide</cp:lastModifiedBy>
  <cp:revision>1</cp:revision>
  <dcterms:created xsi:type="dcterms:W3CDTF">2021-06-09T07:23:26Z</dcterms:created>
  <dcterms:modified xsi:type="dcterms:W3CDTF">2021-06-09T07:27:21Z</dcterms:modified>
</cp:coreProperties>
</file>