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embeddedFontLst>
    <p:embeddedFont>
      <p:font typeface="Calibri" panose="020F0502020204030204" pitchFamily="34" charset="0"/>
      <p:regular r:id="rId19"/>
      <p:bold r:id="rId20"/>
      <p:italic r:id="rId21"/>
      <p:boldItalic r:id="rId22"/>
    </p:embeddedFont>
    <p:embeddedFont>
      <p:font typeface="Tahoma" panose="020B0604030504040204" pitchFamily="34" charset="0"/>
      <p:regular r:id="rId23"/>
      <p:bold r:id="rId2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7" name="Google Shape;87;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5" name="Google Shape;95;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7" name="Google Shape;107;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2" name="Google Shape;11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1" name="Google Shape;121;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4" name="Google Shape;134;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1" name="Google Shape;141;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8" name="Google Shape;148;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9" name="Google Shape;169;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5" name="Google Shape;175;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1" name="Google Shape;191;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7" name="Google Shape;207;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3" name="Google Shape;213;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Autofit/>
          </a:bodyPr>
          <a:lstStyle>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3" name="Google Shape;13;p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Autofit/>
          </a:bodyPr>
          <a:lstStyle>
            <a:lvl1pPr marR="0" lvl="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R="0" lvl="1"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R="0" lvl="2"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R="0" lvl="3"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R="0" lvl="4"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R="0" lvl="5"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R="0" lvl="6"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R="0" lvl="7"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R="0" lvl="8"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endParaRPr/>
          </a:p>
        </p:txBody>
      </p:sp>
      <p:sp>
        <p:nvSpPr>
          <p:cNvPr id="14" name="Google Shape;14;p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
        <p:cNvGrpSpPr/>
        <p:nvPr/>
      </p:nvGrpSpPr>
      <p:grpSpPr>
        <a:xfrm>
          <a:off x="0" y="0"/>
          <a:ext cx="0" cy="0"/>
          <a:chOff x="0" y="0"/>
          <a:chExt cx="0" cy="0"/>
        </a:xfrm>
      </p:grpSpPr>
      <p:sp>
        <p:nvSpPr>
          <p:cNvPr id="18" name="Google Shape;18;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3" name="Google Shape;23;p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24" name="Google Shape;24;p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5"/>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Autofit/>
          </a:bodyPr>
          <a:lstStyle>
            <a:lvl1pPr marR="0" lvl="0" algn="l"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9" name="Google Shape;29;p5"/>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rgbClr val="888888"/>
              </a:buClr>
              <a:buSzPts val="2400"/>
              <a:buFont typeface="Arial"/>
              <a:buNone/>
              <a:defRPr sz="2400" b="0" i="0" u="none" strike="noStrike" cap="none">
                <a:solidFill>
                  <a:srgbClr val="888888"/>
                </a:solidFill>
                <a:latin typeface="Calibri"/>
                <a:ea typeface="Calibri"/>
                <a:cs typeface="Calibri"/>
                <a:sym typeface="Calibri"/>
              </a:defRPr>
            </a:lvl1pPr>
            <a:lvl2pPr marL="914400" marR="0" lvl="1" indent="-228600" algn="l" rtl="0">
              <a:lnSpc>
                <a:spcPct val="90000"/>
              </a:lnSpc>
              <a:spcBef>
                <a:spcPts val="5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2pPr>
            <a:lvl3pPr marL="1371600" marR="0" lvl="2" indent="-228600" algn="l" rtl="0">
              <a:lnSpc>
                <a:spcPct val="90000"/>
              </a:lnSpc>
              <a:spcBef>
                <a:spcPts val="500"/>
              </a:spcBef>
              <a:spcAft>
                <a:spcPts val="0"/>
              </a:spcAft>
              <a:buClr>
                <a:srgbClr val="888888"/>
              </a:buClr>
              <a:buSzPts val="1800"/>
              <a:buFont typeface="Arial"/>
              <a:buNone/>
              <a:defRPr sz="1800" b="0" i="0" u="none" strike="noStrike" cap="none">
                <a:solidFill>
                  <a:srgbClr val="888888"/>
                </a:solidFill>
                <a:latin typeface="Calibri"/>
                <a:ea typeface="Calibri"/>
                <a:cs typeface="Calibri"/>
                <a:sym typeface="Calibri"/>
              </a:defRPr>
            </a:lvl3pPr>
            <a:lvl4pPr marL="1828800" marR="0" lvl="3"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4pPr>
            <a:lvl5pPr marL="2286000" marR="0" lvl="4"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5pPr>
            <a:lvl6pPr marL="2743200" marR="0" lvl="5"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6pPr>
            <a:lvl7pPr marL="3200400" marR="0" lvl="6"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7pPr>
            <a:lvl8pPr marL="3657600" marR="0" lvl="7"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8pPr>
            <a:lvl9pPr marL="4114800" marR="0" lvl="8"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9pPr>
          </a:lstStyle>
          <a:p>
            <a:endParaRPr/>
          </a:p>
        </p:txBody>
      </p:sp>
      <p:sp>
        <p:nvSpPr>
          <p:cNvPr id="30" name="Google Shape;30;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35" name="Google Shape;35;p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36" name="Google Shape;36;p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37" name="Google Shape;37;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42" name="Google Shape;42;p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Autofit/>
          </a:bodyPr>
          <a:lstStyle>
            <a:lvl1pPr marL="457200" marR="0" lvl="0" indent="-228600" algn="l" rtl="0">
              <a:lnSpc>
                <a:spcPct val="90000"/>
              </a:lnSpc>
              <a:spcBef>
                <a:spcPts val="1000"/>
              </a:spcBef>
              <a:spcAft>
                <a:spcPts val="0"/>
              </a:spcAft>
              <a:buClr>
                <a:schemeClr val="dk1"/>
              </a:buClr>
              <a:buSzPts val="2400"/>
              <a:buFont typeface="Arial"/>
              <a:buNone/>
              <a:defRPr sz="2400" b="1" i="0" u="none" strike="noStrike" cap="none">
                <a:solidFill>
                  <a:schemeClr val="dk1"/>
                </a:solidFill>
                <a:latin typeface="Calibri"/>
                <a:ea typeface="Calibri"/>
                <a:cs typeface="Calibri"/>
                <a:sym typeface="Calibri"/>
              </a:defRPr>
            </a:lvl1pPr>
            <a:lvl2pPr marL="914400" marR="0" lvl="1" indent="-228600" algn="l" rtl="0">
              <a:lnSpc>
                <a:spcPct val="90000"/>
              </a:lnSpc>
              <a:spcBef>
                <a:spcPts val="500"/>
              </a:spcBef>
              <a:spcAft>
                <a:spcPts val="0"/>
              </a:spcAft>
              <a:buClr>
                <a:schemeClr val="dk1"/>
              </a:buClr>
              <a:buSzPts val="2000"/>
              <a:buFont typeface="Arial"/>
              <a:buNone/>
              <a:defRPr sz="2000" b="1"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dk1"/>
              </a:buClr>
              <a:buSzPts val="1800"/>
              <a:buFont typeface="Arial"/>
              <a:buNone/>
              <a:defRPr sz="1800" b="1"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9pPr>
          </a:lstStyle>
          <a:p>
            <a:endParaRPr/>
          </a:p>
        </p:txBody>
      </p:sp>
      <p:sp>
        <p:nvSpPr>
          <p:cNvPr id="43" name="Google Shape;43;p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44" name="Google Shape;44;p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Autofit/>
          </a:bodyPr>
          <a:lstStyle>
            <a:lvl1pPr marL="457200" marR="0" lvl="0" indent="-228600" algn="l" rtl="0">
              <a:lnSpc>
                <a:spcPct val="90000"/>
              </a:lnSpc>
              <a:spcBef>
                <a:spcPts val="1000"/>
              </a:spcBef>
              <a:spcAft>
                <a:spcPts val="0"/>
              </a:spcAft>
              <a:buClr>
                <a:schemeClr val="dk1"/>
              </a:buClr>
              <a:buSzPts val="2400"/>
              <a:buFont typeface="Arial"/>
              <a:buNone/>
              <a:defRPr sz="2400" b="1" i="0" u="none" strike="noStrike" cap="none">
                <a:solidFill>
                  <a:schemeClr val="dk1"/>
                </a:solidFill>
                <a:latin typeface="Calibri"/>
                <a:ea typeface="Calibri"/>
                <a:cs typeface="Calibri"/>
                <a:sym typeface="Calibri"/>
              </a:defRPr>
            </a:lvl1pPr>
            <a:lvl2pPr marL="914400" marR="0" lvl="1" indent="-228600" algn="l" rtl="0">
              <a:lnSpc>
                <a:spcPct val="90000"/>
              </a:lnSpc>
              <a:spcBef>
                <a:spcPts val="500"/>
              </a:spcBef>
              <a:spcAft>
                <a:spcPts val="0"/>
              </a:spcAft>
              <a:buClr>
                <a:schemeClr val="dk1"/>
              </a:buClr>
              <a:buSzPts val="2000"/>
              <a:buFont typeface="Arial"/>
              <a:buNone/>
              <a:defRPr sz="2000" b="1"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dk1"/>
              </a:buClr>
              <a:buSzPts val="1800"/>
              <a:buFont typeface="Arial"/>
              <a:buNone/>
              <a:defRPr sz="1800" b="1"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9pPr>
          </a:lstStyle>
          <a:p>
            <a:endParaRPr/>
          </a:p>
        </p:txBody>
      </p:sp>
      <p:sp>
        <p:nvSpPr>
          <p:cNvPr id="45" name="Google Shape;45;p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46" name="Google Shape;46;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51" name="Google Shape;51;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Autofit/>
          </a:bodyPr>
          <a:lstStyle>
            <a:lvl1pPr marR="0" lvl="0" algn="l" rtl="0">
              <a:lnSpc>
                <a:spcPct val="90000"/>
              </a:lnSpc>
              <a:spcBef>
                <a:spcPts val="0"/>
              </a:spcBef>
              <a:spcAft>
                <a:spcPts val="0"/>
              </a:spcAft>
              <a:buClr>
                <a:schemeClr val="dk1"/>
              </a:buClr>
              <a:buSzPts val="3200"/>
              <a:buFont typeface="Calibri"/>
              <a:buNone/>
              <a:defRPr sz="32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56" name="Google Shape;56;p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Autofit/>
          </a:bodyPr>
          <a:lstStyle>
            <a:lvl1pPr marL="457200" marR="0" lvl="0" indent="-431800" algn="l" rtl="0">
              <a:lnSpc>
                <a:spcPct val="90000"/>
              </a:lnSpc>
              <a:spcBef>
                <a:spcPts val="100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90000"/>
              </a:lnSpc>
              <a:spcBef>
                <a:spcPts val="5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57" name="Google Shape;57;p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1pPr>
            <a:lvl2pPr marL="914400" marR="0" lvl="1" indent="-228600" algn="l" rtl="0">
              <a:lnSpc>
                <a:spcPct val="90000"/>
              </a:lnSpc>
              <a:spcBef>
                <a:spcPts val="500"/>
              </a:spcBef>
              <a:spcAft>
                <a:spcPts val="0"/>
              </a:spcAft>
              <a:buClr>
                <a:schemeClr val="dk1"/>
              </a:buClr>
              <a:buSzPts val="1400"/>
              <a:buFont typeface="Arial"/>
              <a:buNone/>
              <a:defRPr sz="1400" b="0"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dk1"/>
              </a:buClr>
              <a:buSzPts val="12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9pPr>
          </a:lstStyle>
          <a:p>
            <a:endParaRPr/>
          </a:p>
        </p:txBody>
      </p:sp>
      <p:sp>
        <p:nvSpPr>
          <p:cNvPr id="58" name="Google Shape;58;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Autofit/>
          </a:bodyPr>
          <a:lstStyle>
            <a:lvl1pPr marR="0" lvl="0" algn="l" rtl="0">
              <a:lnSpc>
                <a:spcPct val="90000"/>
              </a:lnSpc>
              <a:spcBef>
                <a:spcPts val="0"/>
              </a:spcBef>
              <a:spcAft>
                <a:spcPts val="0"/>
              </a:spcAft>
              <a:buClr>
                <a:schemeClr val="dk1"/>
              </a:buClr>
              <a:buSzPts val="3200"/>
              <a:buFont typeface="Calibri"/>
              <a:buNone/>
              <a:defRPr sz="32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63" name="Google Shape;63;p10"/>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4" name="Google Shape;64;p1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1pPr>
            <a:lvl2pPr marL="914400" marR="0" lvl="1" indent="-228600" algn="l" rtl="0">
              <a:lnSpc>
                <a:spcPct val="90000"/>
              </a:lnSpc>
              <a:spcBef>
                <a:spcPts val="500"/>
              </a:spcBef>
              <a:spcAft>
                <a:spcPts val="0"/>
              </a:spcAft>
              <a:buClr>
                <a:schemeClr val="dk1"/>
              </a:buClr>
              <a:buSzPts val="1400"/>
              <a:buFont typeface="Arial"/>
              <a:buNone/>
              <a:defRPr sz="1400" b="0"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dk1"/>
              </a:buClr>
              <a:buSzPts val="12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9pPr>
          </a:lstStyle>
          <a:p>
            <a:endParaRPr/>
          </a:p>
        </p:txBody>
      </p:sp>
      <p:sp>
        <p:nvSpPr>
          <p:cNvPr id="65" name="Google Shape;65;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0" name="Google Shape;70;p1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71" name="Google Shape;71;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6" name="Google Shape;76;p1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77" name="Google Shape;77;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 name="Google Shape;7;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pic>
        <p:nvPicPr>
          <p:cNvPr id="9" name="Google Shape;9;p1"/>
          <p:cNvPicPr preferRelativeResize="0"/>
          <p:nvPr/>
        </p:nvPicPr>
        <p:blipFill rotWithShape="1">
          <a:blip r:embed="rId13">
            <a:alphaModFix amt="50000"/>
          </a:blip>
          <a:srcRect/>
          <a:stretch/>
        </p:blipFill>
        <p:spPr>
          <a:xfrm>
            <a:off x="308677" y="222066"/>
            <a:ext cx="1133475" cy="1076325"/>
          </a:xfrm>
          <a:prstGeom prst="rect">
            <a:avLst/>
          </a:prstGeom>
          <a:noFill/>
          <a:ln>
            <a:noFill/>
          </a:ln>
        </p:spPr>
      </p:pic>
      <p:pic>
        <p:nvPicPr>
          <p:cNvPr id="10" name="Google Shape;10;p1"/>
          <p:cNvPicPr preferRelativeResize="0"/>
          <p:nvPr/>
        </p:nvPicPr>
        <p:blipFill rotWithShape="1">
          <a:blip r:embed="rId14">
            <a:alphaModFix amt="70000"/>
          </a:blip>
          <a:srcRect/>
          <a:stretch/>
        </p:blipFill>
        <p:spPr>
          <a:xfrm>
            <a:off x="10131986" y="134015"/>
            <a:ext cx="1700044" cy="1099362"/>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5.jp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9.jp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14.jp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image" Target="../media/image15.jpg"/><Relationship Id="rId7"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8.jpg"/><Relationship Id="rId5" Type="http://schemas.openxmlformats.org/officeDocument/2006/relationships/image" Target="../media/image17.png"/><Relationship Id="rId4" Type="http://schemas.openxmlformats.org/officeDocument/2006/relationships/image" Target="../media/image16.png"/><Relationship Id="rId9" Type="http://schemas.openxmlformats.org/officeDocument/2006/relationships/image" Target="../media/image7.png"/></Relationships>
</file>

<file path=ppt/slides/_rels/slide1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5.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3"/>
          <p:cNvSpPr txBox="1">
            <a:spLocks noGrp="1"/>
          </p:cNvSpPr>
          <p:nvPr>
            <p:ph type="ctrTitle"/>
          </p:nvPr>
        </p:nvSpPr>
        <p:spPr>
          <a:xfrm>
            <a:off x="850605" y="1488558"/>
            <a:ext cx="10409273" cy="4678326"/>
          </a:xfrm>
          <a:prstGeom prst="rect">
            <a:avLst/>
          </a:prstGeom>
          <a:solidFill>
            <a:srgbClr val="E1EFD8"/>
          </a:solid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Tahoma"/>
              <a:buNone/>
            </a:pPr>
            <a:r>
              <a:rPr lang="en-US" b="1" u="sng">
                <a:latin typeface="Tahoma"/>
                <a:ea typeface="Tahoma"/>
                <a:cs typeface="Tahoma"/>
                <a:sym typeface="Tahoma"/>
              </a:rPr>
              <a:t>Rainforests </a:t>
            </a:r>
            <a:r>
              <a:rPr lang="en-US">
                <a:latin typeface="Tahoma"/>
                <a:ea typeface="Tahoma"/>
                <a:cs typeface="Tahoma"/>
                <a:sym typeface="Tahoma"/>
              </a:rPr>
              <a:t>: </a:t>
            </a:r>
            <a:br>
              <a:rPr lang="en-US">
                <a:latin typeface="Tahoma"/>
                <a:ea typeface="Tahoma"/>
                <a:cs typeface="Tahoma"/>
                <a:sym typeface="Tahoma"/>
              </a:rPr>
            </a:br>
            <a:r>
              <a:rPr lang="en-US">
                <a:latin typeface="Tahoma"/>
                <a:ea typeface="Tahoma"/>
                <a:cs typeface="Tahoma"/>
                <a:sym typeface="Tahoma"/>
              </a:rPr>
              <a:t>Where are they located? </a:t>
            </a:r>
            <a:br>
              <a:rPr lang="en-US">
                <a:latin typeface="Tahoma"/>
                <a:ea typeface="Tahoma"/>
                <a:cs typeface="Tahoma"/>
                <a:sym typeface="Tahoma"/>
              </a:rPr>
            </a:br>
            <a:r>
              <a:rPr lang="en-US">
                <a:latin typeface="Tahoma"/>
                <a:ea typeface="Tahoma"/>
                <a:cs typeface="Tahoma"/>
                <a:sym typeface="Tahoma"/>
              </a:rPr>
              <a:t>Why are they found there? What are their physical features?</a:t>
            </a:r>
            <a:endParaRPr>
              <a:latin typeface="Tahoma"/>
              <a:ea typeface="Tahoma"/>
              <a:cs typeface="Tahoma"/>
              <a:sym typeface="Tahoma"/>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pic>
        <p:nvPicPr>
          <p:cNvPr id="89" name="Google Shape;89;p14" descr="lazy hanging sloth Icon 2574526"/>
          <p:cNvPicPr preferRelativeResize="0"/>
          <p:nvPr/>
        </p:nvPicPr>
        <p:blipFill rotWithShape="1">
          <a:blip r:embed="rId3">
            <a:alphaModFix/>
          </a:blip>
          <a:srcRect/>
          <a:stretch/>
        </p:blipFill>
        <p:spPr>
          <a:xfrm>
            <a:off x="1900569" y="210879"/>
            <a:ext cx="959588" cy="959588"/>
          </a:xfrm>
          <a:prstGeom prst="rect">
            <a:avLst/>
          </a:prstGeom>
          <a:noFill/>
          <a:ln>
            <a:noFill/>
          </a:ln>
        </p:spPr>
      </p:pic>
      <p:pic>
        <p:nvPicPr>
          <p:cNvPr id="90" name="Google Shape;90;p14" descr="rainforest Icon 3260970"/>
          <p:cNvPicPr preferRelativeResize="0"/>
          <p:nvPr/>
        </p:nvPicPr>
        <p:blipFill rotWithShape="1">
          <a:blip r:embed="rId4">
            <a:alphaModFix/>
          </a:blip>
          <a:srcRect/>
          <a:stretch/>
        </p:blipFill>
        <p:spPr>
          <a:xfrm>
            <a:off x="5079705" y="138223"/>
            <a:ext cx="1384890" cy="1384890"/>
          </a:xfrm>
          <a:prstGeom prst="rect">
            <a:avLst/>
          </a:prstGeom>
          <a:noFill/>
          <a:ln>
            <a:noFill/>
          </a:ln>
        </p:spPr>
      </p:pic>
      <p:sp>
        <p:nvSpPr>
          <p:cNvPr id="91" name="Google Shape;91;p14"/>
          <p:cNvSpPr txBox="1"/>
          <p:nvPr/>
        </p:nvSpPr>
        <p:spPr>
          <a:xfrm>
            <a:off x="305686" y="1681073"/>
            <a:ext cx="6286500" cy="501675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4000" b="0" i="0" u="none" strike="noStrike" cap="none">
                <a:solidFill>
                  <a:schemeClr val="dk1"/>
                </a:solidFill>
                <a:latin typeface="Tahoma"/>
                <a:ea typeface="Tahoma"/>
                <a:cs typeface="Tahoma"/>
                <a:sym typeface="Tahoma"/>
              </a:rPr>
              <a:t>What will I need for these sessions…</a:t>
            </a:r>
            <a:endParaRPr/>
          </a:p>
          <a:p>
            <a:pPr marL="0" marR="0" lvl="0" indent="0" algn="l" rtl="0">
              <a:spcBef>
                <a:spcPts val="0"/>
              </a:spcBef>
              <a:spcAft>
                <a:spcPts val="0"/>
              </a:spcAft>
              <a:buNone/>
            </a:pPr>
            <a:endParaRPr sz="4000">
              <a:solidFill>
                <a:schemeClr val="dk1"/>
              </a:solidFill>
              <a:latin typeface="Tahoma"/>
              <a:ea typeface="Tahoma"/>
              <a:cs typeface="Tahoma"/>
              <a:sym typeface="Tahoma"/>
            </a:endParaRPr>
          </a:p>
          <a:p>
            <a:pPr marL="0" marR="0" lvl="0" indent="0" algn="l" rtl="0">
              <a:spcBef>
                <a:spcPts val="0"/>
              </a:spcBef>
              <a:spcAft>
                <a:spcPts val="0"/>
              </a:spcAft>
              <a:buNone/>
            </a:pPr>
            <a:r>
              <a:rPr lang="en-US" sz="4000">
                <a:solidFill>
                  <a:schemeClr val="dk1"/>
                </a:solidFill>
                <a:latin typeface="Tahoma"/>
                <a:ea typeface="Tahoma"/>
                <a:cs typeface="Tahoma"/>
                <a:sym typeface="Tahoma"/>
              </a:rPr>
              <a:t>Today… paper and a pen.</a:t>
            </a:r>
            <a:endParaRPr/>
          </a:p>
          <a:p>
            <a:pPr marL="0" marR="0" lvl="0" indent="0" algn="l" rtl="0">
              <a:spcBef>
                <a:spcPts val="0"/>
              </a:spcBef>
              <a:spcAft>
                <a:spcPts val="0"/>
              </a:spcAft>
              <a:buNone/>
            </a:pPr>
            <a:endParaRPr sz="4000">
              <a:solidFill>
                <a:schemeClr val="dk1"/>
              </a:solidFill>
              <a:latin typeface="Tahoma"/>
              <a:ea typeface="Tahoma"/>
              <a:cs typeface="Tahoma"/>
              <a:sym typeface="Tahoma"/>
            </a:endParaRPr>
          </a:p>
          <a:p>
            <a:pPr marL="0" marR="0" lvl="0" indent="0" algn="l" rtl="0">
              <a:spcBef>
                <a:spcPts val="0"/>
              </a:spcBef>
              <a:spcAft>
                <a:spcPts val="0"/>
              </a:spcAft>
              <a:buNone/>
            </a:pPr>
            <a:r>
              <a:rPr lang="en-US" sz="4000">
                <a:solidFill>
                  <a:schemeClr val="dk1"/>
                </a:solidFill>
                <a:latin typeface="Tahoma"/>
                <a:ea typeface="Tahoma"/>
                <a:cs typeface="Tahoma"/>
                <a:sym typeface="Tahoma"/>
              </a:rPr>
              <a:t>Later… craft materials as we are going to create a rainforest in a box!</a:t>
            </a:r>
            <a:endParaRPr sz="4000">
              <a:solidFill>
                <a:schemeClr val="dk1"/>
              </a:solidFill>
              <a:latin typeface="Tahoma"/>
              <a:ea typeface="Tahoma"/>
              <a:cs typeface="Tahoma"/>
              <a:sym typeface="Tahoma"/>
            </a:endParaRPr>
          </a:p>
        </p:txBody>
      </p:sp>
      <p:pic>
        <p:nvPicPr>
          <p:cNvPr id="92" name="Google Shape;92;p14" descr="Pin by shari fremeth-tepper on Crafts | Diorama kids, Rainforest project,  Habitats projects"/>
          <p:cNvPicPr preferRelativeResize="0"/>
          <p:nvPr/>
        </p:nvPicPr>
        <p:blipFill rotWithShape="1">
          <a:blip r:embed="rId5">
            <a:alphaModFix/>
          </a:blip>
          <a:srcRect/>
          <a:stretch/>
        </p:blipFill>
        <p:spPr>
          <a:xfrm>
            <a:off x="6683265" y="1437560"/>
            <a:ext cx="5320893" cy="42402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pic>
        <p:nvPicPr>
          <p:cNvPr id="97" name="Google Shape;97;p15" descr="Rainforest information for children | KS1 and KS2 rainforest homework help  | TheSchoolRun"/>
          <p:cNvPicPr preferRelativeResize="0"/>
          <p:nvPr/>
        </p:nvPicPr>
        <p:blipFill rotWithShape="1">
          <a:blip r:embed="rId3">
            <a:alphaModFix/>
          </a:blip>
          <a:srcRect/>
          <a:stretch/>
        </p:blipFill>
        <p:spPr>
          <a:xfrm>
            <a:off x="79633" y="1298057"/>
            <a:ext cx="8076141" cy="5198436"/>
          </a:xfrm>
          <a:prstGeom prst="rect">
            <a:avLst/>
          </a:prstGeom>
          <a:noFill/>
          <a:ln>
            <a:noFill/>
          </a:ln>
        </p:spPr>
      </p:pic>
      <p:sp>
        <p:nvSpPr>
          <p:cNvPr id="98" name="Google Shape;98;p15"/>
          <p:cNvSpPr txBox="1"/>
          <p:nvPr/>
        </p:nvSpPr>
        <p:spPr>
          <a:xfrm>
            <a:off x="0" y="6508255"/>
            <a:ext cx="6097772" cy="26161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050" i="1">
                <a:solidFill>
                  <a:schemeClr val="dk1"/>
                </a:solidFill>
                <a:latin typeface="Calibri"/>
                <a:ea typeface="Calibri"/>
                <a:cs typeface="Calibri"/>
                <a:sym typeface="Calibri"/>
              </a:rPr>
              <a:t>Image: </a:t>
            </a:r>
            <a:r>
              <a:rPr lang="en-US" sz="1050">
                <a:solidFill>
                  <a:schemeClr val="dk1"/>
                </a:solidFill>
                <a:latin typeface="Calibri"/>
                <a:ea typeface="Calibri"/>
                <a:cs typeface="Calibri"/>
                <a:sym typeface="Calibri"/>
              </a:rPr>
              <a:t>https://www.theschoolrun.com/homework-help/rainforest-habitats</a:t>
            </a:r>
            <a:endParaRPr/>
          </a:p>
        </p:txBody>
      </p:sp>
      <p:sp>
        <p:nvSpPr>
          <p:cNvPr id="99" name="Google Shape;99;p15"/>
          <p:cNvSpPr txBox="1"/>
          <p:nvPr/>
        </p:nvSpPr>
        <p:spPr>
          <a:xfrm>
            <a:off x="8282762" y="2264734"/>
            <a:ext cx="3732027" cy="4216539"/>
          </a:xfrm>
          <a:prstGeom prst="rect">
            <a:avLst/>
          </a:prstGeom>
          <a:solidFill>
            <a:srgbClr val="FEE599"/>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300" b="1">
                <a:solidFill>
                  <a:schemeClr val="dk1"/>
                </a:solidFill>
                <a:latin typeface="Tahoma"/>
                <a:ea typeface="Tahoma"/>
                <a:cs typeface="Tahoma"/>
                <a:sym typeface="Tahoma"/>
              </a:rPr>
              <a:t>Describe where tropical rainforests are located.</a:t>
            </a:r>
            <a:endParaRPr sz="1300">
              <a:latin typeface="Tahoma"/>
              <a:ea typeface="Tahoma"/>
              <a:cs typeface="Tahoma"/>
              <a:sym typeface="Tahoma"/>
            </a:endParaRPr>
          </a:p>
          <a:p>
            <a:pPr marL="342900" marR="0" lvl="0" indent="-336550" algn="l" rtl="0">
              <a:spcBef>
                <a:spcPts val="0"/>
              </a:spcBef>
              <a:spcAft>
                <a:spcPts val="0"/>
              </a:spcAft>
              <a:buClr>
                <a:schemeClr val="dk1"/>
              </a:buClr>
              <a:buSzPts val="1900"/>
              <a:buFont typeface="Tahoma"/>
              <a:buAutoNum type="arabicPeriod"/>
            </a:pPr>
            <a:r>
              <a:rPr lang="en-US" sz="1900">
                <a:solidFill>
                  <a:schemeClr val="dk1"/>
                </a:solidFill>
                <a:latin typeface="Tahoma"/>
                <a:ea typeface="Tahoma"/>
                <a:cs typeface="Tahoma"/>
                <a:sym typeface="Tahoma"/>
              </a:rPr>
              <a:t>Rainforests are found on the continents of __________</a:t>
            </a:r>
            <a:endParaRPr sz="1300">
              <a:latin typeface="Tahoma"/>
              <a:ea typeface="Tahoma"/>
              <a:cs typeface="Tahoma"/>
              <a:sym typeface="Tahoma"/>
            </a:endParaRPr>
          </a:p>
          <a:p>
            <a:pPr marL="342900" marR="0" lvl="0" indent="-336550" algn="l" rtl="0">
              <a:spcBef>
                <a:spcPts val="0"/>
              </a:spcBef>
              <a:spcAft>
                <a:spcPts val="0"/>
              </a:spcAft>
              <a:buClr>
                <a:schemeClr val="dk1"/>
              </a:buClr>
              <a:buSzPts val="1900"/>
              <a:buFont typeface="Tahoma"/>
              <a:buAutoNum type="arabicPeriod"/>
            </a:pPr>
            <a:r>
              <a:rPr lang="en-US" sz="1900">
                <a:solidFill>
                  <a:schemeClr val="dk1"/>
                </a:solidFill>
                <a:latin typeface="Tahoma"/>
                <a:ea typeface="Tahoma"/>
                <a:cs typeface="Tahoma"/>
                <a:sym typeface="Tahoma"/>
              </a:rPr>
              <a:t>They are found along the _______ line of latitude.</a:t>
            </a:r>
            <a:endParaRPr sz="1300">
              <a:latin typeface="Tahoma"/>
              <a:ea typeface="Tahoma"/>
              <a:cs typeface="Tahoma"/>
              <a:sym typeface="Tahoma"/>
            </a:endParaRPr>
          </a:p>
          <a:p>
            <a:pPr marL="342900" marR="0" lvl="0" indent="-336550" algn="l" rtl="0">
              <a:spcBef>
                <a:spcPts val="0"/>
              </a:spcBef>
              <a:spcAft>
                <a:spcPts val="0"/>
              </a:spcAft>
              <a:buClr>
                <a:schemeClr val="dk1"/>
              </a:buClr>
              <a:buSzPts val="1900"/>
              <a:buFont typeface="Tahoma"/>
              <a:buAutoNum type="arabicPeriod"/>
            </a:pPr>
            <a:r>
              <a:rPr lang="en-US" sz="1900">
                <a:solidFill>
                  <a:schemeClr val="dk1"/>
                </a:solidFill>
                <a:latin typeface="Tahoma"/>
                <a:ea typeface="Tahoma"/>
                <a:cs typeface="Tahoma"/>
                <a:sym typeface="Tahoma"/>
              </a:rPr>
              <a:t>Some of them are found around these oceans__________.</a:t>
            </a:r>
            <a:endParaRPr sz="1300">
              <a:latin typeface="Tahoma"/>
              <a:ea typeface="Tahoma"/>
              <a:cs typeface="Tahoma"/>
              <a:sym typeface="Tahoma"/>
            </a:endParaRPr>
          </a:p>
          <a:p>
            <a:pPr marL="342900" marR="0" lvl="0" indent="-336550" algn="l" rtl="0">
              <a:spcBef>
                <a:spcPts val="0"/>
              </a:spcBef>
              <a:spcAft>
                <a:spcPts val="0"/>
              </a:spcAft>
              <a:buClr>
                <a:schemeClr val="dk1"/>
              </a:buClr>
              <a:buSzPts val="1900"/>
              <a:buFont typeface="Tahoma"/>
              <a:buAutoNum type="arabicPeriod"/>
            </a:pPr>
            <a:r>
              <a:rPr lang="en-US" sz="1900">
                <a:solidFill>
                  <a:schemeClr val="dk1"/>
                </a:solidFill>
                <a:latin typeface="Tahoma"/>
                <a:ea typeface="Tahoma"/>
                <a:cs typeface="Tahoma"/>
                <a:sym typeface="Tahoma"/>
              </a:rPr>
              <a:t>Countries where they are located include _________.</a:t>
            </a:r>
            <a:endParaRPr sz="1300">
              <a:latin typeface="Tahoma"/>
              <a:ea typeface="Tahoma"/>
              <a:cs typeface="Tahoma"/>
              <a:sym typeface="Tahoma"/>
            </a:endParaRPr>
          </a:p>
          <a:p>
            <a:pPr marL="342900" marR="0" lvl="0" indent="-336550" algn="l" rtl="0">
              <a:spcBef>
                <a:spcPts val="0"/>
              </a:spcBef>
              <a:spcAft>
                <a:spcPts val="0"/>
              </a:spcAft>
              <a:buClr>
                <a:schemeClr val="dk1"/>
              </a:buClr>
              <a:buSzPts val="1900"/>
              <a:buFont typeface="Tahoma"/>
              <a:buAutoNum type="arabicPeriod"/>
            </a:pPr>
            <a:r>
              <a:rPr lang="en-US" sz="1900">
                <a:solidFill>
                  <a:schemeClr val="dk1"/>
                </a:solidFill>
                <a:latin typeface="Tahoma"/>
                <a:ea typeface="Tahoma"/>
                <a:cs typeface="Tahoma"/>
                <a:sym typeface="Tahoma"/>
              </a:rPr>
              <a:t>Other facts that I know about rainforests are________</a:t>
            </a:r>
            <a:endParaRPr sz="1300">
              <a:latin typeface="Tahoma"/>
              <a:ea typeface="Tahoma"/>
              <a:cs typeface="Tahoma"/>
              <a:sym typeface="Tahoma"/>
            </a:endParaRPr>
          </a:p>
        </p:txBody>
      </p:sp>
      <p:cxnSp>
        <p:nvCxnSpPr>
          <p:cNvPr id="100" name="Google Shape;100;p15"/>
          <p:cNvCxnSpPr/>
          <p:nvPr/>
        </p:nvCxnSpPr>
        <p:spPr>
          <a:xfrm>
            <a:off x="0" y="4231757"/>
            <a:ext cx="8165805" cy="0"/>
          </a:xfrm>
          <a:prstGeom prst="straightConnector1">
            <a:avLst/>
          </a:prstGeom>
          <a:noFill/>
          <a:ln w="38100" cap="flat" cmpd="sng">
            <a:solidFill>
              <a:schemeClr val="dk1"/>
            </a:solidFill>
            <a:prstDash val="solid"/>
            <a:miter lim="800000"/>
            <a:headEnd type="none" w="sm" len="sm"/>
            <a:tailEnd type="none" w="sm" len="sm"/>
          </a:ln>
        </p:spPr>
      </p:cxnSp>
      <p:sp>
        <p:nvSpPr>
          <p:cNvPr id="101" name="Google Shape;101;p15"/>
          <p:cNvSpPr txBox="1"/>
          <p:nvPr/>
        </p:nvSpPr>
        <p:spPr>
          <a:xfrm>
            <a:off x="8258839" y="127591"/>
            <a:ext cx="1863355" cy="1477328"/>
          </a:xfrm>
          <a:prstGeom prst="rect">
            <a:avLst/>
          </a:prstGeom>
          <a:solidFill>
            <a:srgbClr val="E1EFD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a:solidFill>
                  <a:schemeClr val="dk1"/>
                </a:solidFill>
                <a:latin typeface="Tahoma"/>
                <a:ea typeface="Tahoma"/>
                <a:cs typeface="Tahoma"/>
                <a:sym typeface="Tahoma"/>
              </a:rPr>
              <a:t>C= Continents? </a:t>
            </a:r>
            <a:endParaRPr>
              <a:latin typeface="Tahoma"/>
              <a:ea typeface="Tahoma"/>
              <a:cs typeface="Tahoma"/>
              <a:sym typeface="Tahoma"/>
            </a:endParaRPr>
          </a:p>
          <a:p>
            <a:pPr marL="0" marR="0" lvl="0" indent="0" algn="l" rtl="0">
              <a:spcBef>
                <a:spcPts val="0"/>
              </a:spcBef>
              <a:spcAft>
                <a:spcPts val="0"/>
              </a:spcAft>
              <a:buNone/>
            </a:pPr>
            <a:r>
              <a:rPr lang="en-US" sz="1800">
                <a:solidFill>
                  <a:schemeClr val="dk1"/>
                </a:solidFill>
                <a:latin typeface="Tahoma"/>
                <a:ea typeface="Tahoma"/>
                <a:cs typeface="Tahoma"/>
                <a:sym typeface="Tahoma"/>
              </a:rPr>
              <a:t>L= Latitude?</a:t>
            </a:r>
            <a:endParaRPr>
              <a:latin typeface="Tahoma"/>
              <a:ea typeface="Tahoma"/>
              <a:cs typeface="Tahoma"/>
              <a:sym typeface="Tahoma"/>
            </a:endParaRPr>
          </a:p>
          <a:p>
            <a:pPr marL="0" marR="0" lvl="0" indent="0" algn="l" rtl="0">
              <a:spcBef>
                <a:spcPts val="0"/>
              </a:spcBef>
              <a:spcAft>
                <a:spcPts val="0"/>
              </a:spcAft>
              <a:buNone/>
            </a:pPr>
            <a:r>
              <a:rPr lang="en-US" sz="1800">
                <a:solidFill>
                  <a:schemeClr val="dk1"/>
                </a:solidFill>
                <a:latin typeface="Tahoma"/>
                <a:ea typeface="Tahoma"/>
                <a:cs typeface="Tahoma"/>
                <a:sym typeface="Tahoma"/>
              </a:rPr>
              <a:t>O = Oceans?</a:t>
            </a:r>
            <a:endParaRPr>
              <a:latin typeface="Tahoma"/>
              <a:ea typeface="Tahoma"/>
              <a:cs typeface="Tahoma"/>
              <a:sym typeface="Tahoma"/>
            </a:endParaRPr>
          </a:p>
          <a:p>
            <a:pPr marL="0" marR="0" lvl="0" indent="0" algn="l" rtl="0">
              <a:spcBef>
                <a:spcPts val="0"/>
              </a:spcBef>
              <a:spcAft>
                <a:spcPts val="0"/>
              </a:spcAft>
              <a:buNone/>
            </a:pPr>
            <a:r>
              <a:rPr lang="en-US" sz="1800">
                <a:solidFill>
                  <a:schemeClr val="dk1"/>
                </a:solidFill>
                <a:latin typeface="Tahoma"/>
                <a:ea typeface="Tahoma"/>
                <a:cs typeface="Tahoma"/>
                <a:sym typeface="Tahoma"/>
              </a:rPr>
              <a:t>C= Countries?</a:t>
            </a:r>
            <a:endParaRPr>
              <a:latin typeface="Tahoma"/>
              <a:ea typeface="Tahoma"/>
              <a:cs typeface="Tahoma"/>
              <a:sym typeface="Tahoma"/>
            </a:endParaRPr>
          </a:p>
          <a:p>
            <a:pPr marL="0" marR="0" lvl="0" indent="0" algn="l" rtl="0">
              <a:spcBef>
                <a:spcPts val="0"/>
              </a:spcBef>
              <a:spcAft>
                <a:spcPts val="0"/>
              </a:spcAft>
              <a:buNone/>
            </a:pPr>
            <a:r>
              <a:rPr lang="en-US" sz="1800">
                <a:solidFill>
                  <a:schemeClr val="dk1"/>
                </a:solidFill>
                <a:latin typeface="Tahoma"/>
                <a:ea typeface="Tahoma"/>
                <a:cs typeface="Tahoma"/>
                <a:sym typeface="Tahoma"/>
              </a:rPr>
              <a:t>K = Knowledge</a:t>
            </a:r>
            <a:endParaRPr sz="1800">
              <a:solidFill>
                <a:schemeClr val="dk1"/>
              </a:solidFill>
              <a:latin typeface="Tahoma"/>
              <a:ea typeface="Tahoma"/>
              <a:cs typeface="Tahoma"/>
              <a:sym typeface="Tahoma"/>
            </a:endParaRPr>
          </a:p>
        </p:txBody>
      </p:sp>
      <p:sp>
        <p:nvSpPr>
          <p:cNvPr id="102" name="Google Shape;102;p15"/>
          <p:cNvSpPr txBox="1"/>
          <p:nvPr/>
        </p:nvSpPr>
        <p:spPr>
          <a:xfrm>
            <a:off x="0" y="4104167"/>
            <a:ext cx="808074" cy="307777"/>
          </a:xfrm>
          <a:prstGeom prst="rect">
            <a:avLst/>
          </a:prstGeom>
          <a:solidFill>
            <a:srgbClr val="FFFF0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400">
                <a:solidFill>
                  <a:schemeClr val="dk1"/>
                </a:solidFill>
                <a:latin typeface="Tahoma"/>
                <a:ea typeface="Tahoma"/>
                <a:cs typeface="Tahoma"/>
                <a:sym typeface="Tahoma"/>
              </a:rPr>
              <a:t>Equator</a:t>
            </a:r>
            <a:endParaRPr sz="1400">
              <a:solidFill>
                <a:schemeClr val="dk1"/>
              </a:solidFill>
              <a:latin typeface="Tahoma"/>
              <a:ea typeface="Tahoma"/>
              <a:cs typeface="Tahoma"/>
              <a:sym typeface="Tahoma"/>
            </a:endParaRPr>
          </a:p>
        </p:txBody>
      </p:sp>
      <p:sp>
        <p:nvSpPr>
          <p:cNvPr id="103" name="Google Shape;103;p15"/>
          <p:cNvSpPr txBox="1"/>
          <p:nvPr/>
        </p:nvSpPr>
        <p:spPr>
          <a:xfrm>
            <a:off x="1895253" y="288483"/>
            <a:ext cx="3676207" cy="461665"/>
          </a:xfrm>
          <a:prstGeom prst="rect">
            <a:avLst/>
          </a:prstGeom>
          <a:solidFill>
            <a:srgbClr val="CCCCF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400">
                <a:solidFill>
                  <a:schemeClr val="dk1"/>
                </a:solidFill>
                <a:latin typeface="Tahoma"/>
                <a:ea typeface="Tahoma"/>
                <a:cs typeface="Tahoma"/>
                <a:sym typeface="Tahoma"/>
              </a:rPr>
              <a:t>Where are they located? </a:t>
            </a:r>
            <a:endParaRPr/>
          </a:p>
        </p:txBody>
      </p:sp>
      <p:pic>
        <p:nvPicPr>
          <p:cNvPr id="104" name="Google Shape;104;p15" descr="Pencil Icon 960242"/>
          <p:cNvPicPr preferRelativeResize="0"/>
          <p:nvPr/>
        </p:nvPicPr>
        <p:blipFill rotWithShape="1">
          <a:blip r:embed="rId4">
            <a:alphaModFix/>
          </a:blip>
          <a:srcRect/>
          <a:stretch/>
        </p:blipFill>
        <p:spPr>
          <a:xfrm>
            <a:off x="11259877" y="1479696"/>
            <a:ext cx="668965" cy="66896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1"/>
                                        </p:tgtEl>
                                        <p:attrNameLst>
                                          <p:attrName>style.visibility</p:attrName>
                                        </p:attrNameLst>
                                      </p:cBhvr>
                                      <p:to>
                                        <p:strVal val="visible"/>
                                      </p:to>
                                    </p:set>
                                    <p:animEffect transition="in" filter="fade">
                                      <p:cBhvr>
                                        <p:cTn id="7" dur="1000"/>
                                        <p:tgtEl>
                                          <p:spTgt spid="10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9"/>
                                        </p:tgtEl>
                                        <p:attrNameLst>
                                          <p:attrName>style.visibility</p:attrName>
                                        </p:attrNameLst>
                                      </p:cBhvr>
                                      <p:to>
                                        <p:strVal val="visible"/>
                                      </p:to>
                                    </p:set>
                                    <p:animEffect transition="in" filter="fade">
                                      <p:cBhvr>
                                        <p:cTn id="12" dur="10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16"/>
          <p:cNvSpPr txBox="1"/>
          <p:nvPr/>
        </p:nvSpPr>
        <p:spPr>
          <a:xfrm>
            <a:off x="1297170" y="1254640"/>
            <a:ext cx="9048309" cy="5139869"/>
          </a:xfrm>
          <a:prstGeom prst="rect">
            <a:avLst/>
          </a:prstGeom>
          <a:solidFill>
            <a:srgbClr val="FEE599"/>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3600" b="1">
                <a:solidFill>
                  <a:schemeClr val="dk1"/>
                </a:solidFill>
                <a:latin typeface="Tahoma"/>
                <a:ea typeface="Tahoma"/>
                <a:cs typeface="Tahoma"/>
                <a:sym typeface="Tahoma"/>
              </a:rPr>
              <a:t>Describe where tropical rainforests are located.</a:t>
            </a:r>
            <a:endParaRPr>
              <a:latin typeface="Tahoma"/>
              <a:ea typeface="Tahoma"/>
              <a:cs typeface="Tahoma"/>
              <a:sym typeface="Tahoma"/>
            </a:endParaRPr>
          </a:p>
          <a:p>
            <a:pPr marL="342900" marR="0" lvl="0" indent="-342900" algn="l" rtl="0">
              <a:spcBef>
                <a:spcPts val="0"/>
              </a:spcBef>
              <a:spcAft>
                <a:spcPts val="0"/>
              </a:spcAft>
              <a:buClr>
                <a:schemeClr val="dk1"/>
              </a:buClr>
              <a:buSzPts val="2800"/>
              <a:buFont typeface="Tahoma"/>
              <a:buAutoNum type="arabicPeriod"/>
            </a:pPr>
            <a:r>
              <a:rPr lang="en-US" sz="2800">
                <a:solidFill>
                  <a:schemeClr val="dk1"/>
                </a:solidFill>
                <a:latin typeface="Tahoma"/>
                <a:ea typeface="Tahoma"/>
                <a:cs typeface="Tahoma"/>
                <a:sym typeface="Tahoma"/>
              </a:rPr>
              <a:t>Rainforests are found on the continents of </a:t>
            </a:r>
            <a:r>
              <a:rPr lang="en-US" sz="2800">
                <a:solidFill>
                  <a:srgbClr val="FF0000"/>
                </a:solidFill>
                <a:latin typeface="Tahoma"/>
                <a:ea typeface="Tahoma"/>
                <a:cs typeface="Tahoma"/>
                <a:sym typeface="Tahoma"/>
              </a:rPr>
              <a:t>South America, Africa, Asia and Oceania.</a:t>
            </a:r>
            <a:endParaRPr>
              <a:latin typeface="Tahoma"/>
              <a:ea typeface="Tahoma"/>
              <a:cs typeface="Tahoma"/>
              <a:sym typeface="Tahoma"/>
            </a:endParaRPr>
          </a:p>
          <a:p>
            <a:pPr marL="342900" marR="0" lvl="0" indent="-342900" algn="l" rtl="0">
              <a:spcBef>
                <a:spcPts val="0"/>
              </a:spcBef>
              <a:spcAft>
                <a:spcPts val="0"/>
              </a:spcAft>
              <a:buClr>
                <a:schemeClr val="dk1"/>
              </a:buClr>
              <a:buSzPts val="2800"/>
              <a:buFont typeface="Tahoma"/>
              <a:buAutoNum type="arabicPeriod"/>
            </a:pPr>
            <a:r>
              <a:rPr lang="en-US" sz="2800">
                <a:solidFill>
                  <a:schemeClr val="dk1"/>
                </a:solidFill>
                <a:latin typeface="Tahoma"/>
                <a:ea typeface="Tahoma"/>
                <a:cs typeface="Tahoma"/>
                <a:sym typeface="Tahoma"/>
              </a:rPr>
              <a:t>They are found along the </a:t>
            </a:r>
            <a:r>
              <a:rPr lang="en-US" sz="2800">
                <a:solidFill>
                  <a:srgbClr val="FF0000"/>
                </a:solidFill>
                <a:latin typeface="Tahoma"/>
                <a:ea typeface="Tahoma"/>
                <a:cs typeface="Tahoma"/>
                <a:sym typeface="Tahoma"/>
              </a:rPr>
              <a:t>equator </a:t>
            </a:r>
            <a:r>
              <a:rPr lang="en-US" sz="2800">
                <a:solidFill>
                  <a:schemeClr val="dk1"/>
                </a:solidFill>
                <a:latin typeface="Tahoma"/>
                <a:ea typeface="Tahoma"/>
                <a:cs typeface="Tahoma"/>
                <a:sym typeface="Tahoma"/>
              </a:rPr>
              <a:t>line of latitude.</a:t>
            </a:r>
            <a:endParaRPr>
              <a:latin typeface="Tahoma"/>
              <a:ea typeface="Tahoma"/>
              <a:cs typeface="Tahoma"/>
              <a:sym typeface="Tahoma"/>
            </a:endParaRPr>
          </a:p>
          <a:p>
            <a:pPr marL="342900" marR="0" lvl="0" indent="-342900" algn="l" rtl="0">
              <a:spcBef>
                <a:spcPts val="0"/>
              </a:spcBef>
              <a:spcAft>
                <a:spcPts val="0"/>
              </a:spcAft>
              <a:buClr>
                <a:schemeClr val="dk1"/>
              </a:buClr>
              <a:buSzPts val="2800"/>
              <a:buFont typeface="Tahoma"/>
              <a:buAutoNum type="arabicPeriod"/>
            </a:pPr>
            <a:r>
              <a:rPr lang="en-US" sz="2800">
                <a:solidFill>
                  <a:schemeClr val="dk1"/>
                </a:solidFill>
                <a:latin typeface="Tahoma"/>
                <a:ea typeface="Tahoma"/>
                <a:cs typeface="Tahoma"/>
                <a:sym typeface="Tahoma"/>
              </a:rPr>
              <a:t>Some of them are found around these oceans – </a:t>
            </a:r>
            <a:r>
              <a:rPr lang="en-US" sz="2800">
                <a:solidFill>
                  <a:srgbClr val="FF0000"/>
                </a:solidFill>
                <a:latin typeface="Tahoma"/>
                <a:ea typeface="Tahoma"/>
                <a:cs typeface="Tahoma"/>
                <a:sym typeface="Tahoma"/>
              </a:rPr>
              <a:t>The Atlantic Ocean, Indian Ocean and Pacific Ocean</a:t>
            </a:r>
            <a:endParaRPr>
              <a:latin typeface="Tahoma"/>
              <a:ea typeface="Tahoma"/>
              <a:cs typeface="Tahoma"/>
              <a:sym typeface="Tahoma"/>
            </a:endParaRPr>
          </a:p>
          <a:p>
            <a:pPr marL="342900" marR="0" lvl="0" indent="-342900" algn="l" rtl="0">
              <a:spcBef>
                <a:spcPts val="0"/>
              </a:spcBef>
              <a:spcAft>
                <a:spcPts val="0"/>
              </a:spcAft>
              <a:buClr>
                <a:schemeClr val="dk1"/>
              </a:buClr>
              <a:buSzPts val="2800"/>
              <a:buFont typeface="Tahoma"/>
              <a:buAutoNum type="arabicPeriod"/>
            </a:pPr>
            <a:r>
              <a:rPr lang="en-US" sz="2800">
                <a:solidFill>
                  <a:schemeClr val="dk1"/>
                </a:solidFill>
                <a:latin typeface="Tahoma"/>
                <a:ea typeface="Tahoma"/>
                <a:cs typeface="Tahoma"/>
                <a:sym typeface="Tahoma"/>
              </a:rPr>
              <a:t>Countries where they are located include </a:t>
            </a:r>
            <a:r>
              <a:rPr lang="en-US" sz="2800">
                <a:solidFill>
                  <a:srgbClr val="FF0000"/>
                </a:solidFill>
                <a:latin typeface="Tahoma"/>
                <a:ea typeface="Tahoma"/>
                <a:cs typeface="Tahoma"/>
                <a:sym typeface="Tahoma"/>
              </a:rPr>
              <a:t>Brazil and the Democratic Republic of the Congo.</a:t>
            </a:r>
            <a:endParaRPr>
              <a:latin typeface="Tahoma"/>
              <a:ea typeface="Tahoma"/>
              <a:cs typeface="Tahoma"/>
              <a:sym typeface="Tahoma"/>
            </a:endParaRPr>
          </a:p>
          <a:p>
            <a:pPr marL="342900" marR="0" lvl="0" indent="-342900" algn="l" rtl="0">
              <a:spcBef>
                <a:spcPts val="0"/>
              </a:spcBef>
              <a:spcAft>
                <a:spcPts val="0"/>
              </a:spcAft>
              <a:buClr>
                <a:schemeClr val="dk1"/>
              </a:buClr>
              <a:buSzPts val="2800"/>
              <a:buFont typeface="Tahoma"/>
              <a:buAutoNum type="arabicPeriod"/>
            </a:pPr>
            <a:r>
              <a:rPr lang="en-US" sz="2800">
                <a:solidFill>
                  <a:schemeClr val="dk1"/>
                </a:solidFill>
                <a:latin typeface="Tahoma"/>
                <a:ea typeface="Tahoma"/>
                <a:cs typeface="Tahoma"/>
                <a:sym typeface="Tahoma"/>
              </a:rPr>
              <a:t>Other facts that I know about rainforests are….</a:t>
            </a:r>
            <a:endParaRPr>
              <a:latin typeface="Tahoma"/>
              <a:ea typeface="Tahoma"/>
              <a:cs typeface="Tahoma"/>
              <a:sym typeface="Tahoma"/>
            </a:endParaRPr>
          </a:p>
          <a:p>
            <a:pPr marL="342900" marR="0" lvl="0" indent="-139700" algn="l" rtl="0">
              <a:spcBef>
                <a:spcPts val="0"/>
              </a:spcBef>
              <a:spcAft>
                <a:spcPts val="0"/>
              </a:spcAft>
              <a:buClr>
                <a:schemeClr val="dk1"/>
              </a:buClr>
              <a:buSzPts val="3200"/>
              <a:buFont typeface="Calibri"/>
              <a:buNone/>
            </a:pPr>
            <a:endParaRPr sz="3200">
              <a:solidFill>
                <a:schemeClr val="dk1"/>
              </a:solidFill>
              <a:latin typeface="Tahoma"/>
              <a:ea typeface="Tahoma"/>
              <a:cs typeface="Tahoma"/>
              <a:sym typeface="Tahoma"/>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pic>
        <p:nvPicPr>
          <p:cNvPr id="114" name="Google Shape;114;p17" descr="The Earth is a sphere - Oddizzi"/>
          <p:cNvPicPr preferRelativeResize="0"/>
          <p:nvPr/>
        </p:nvPicPr>
        <p:blipFill rotWithShape="1">
          <a:blip r:embed="rId3">
            <a:alphaModFix/>
          </a:blip>
          <a:srcRect/>
          <a:stretch/>
        </p:blipFill>
        <p:spPr>
          <a:xfrm>
            <a:off x="595423" y="999459"/>
            <a:ext cx="7286846" cy="5465135"/>
          </a:xfrm>
          <a:prstGeom prst="rect">
            <a:avLst/>
          </a:prstGeom>
          <a:noFill/>
          <a:ln>
            <a:noFill/>
          </a:ln>
        </p:spPr>
      </p:pic>
      <p:sp>
        <p:nvSpPr>
          <p:cNvPr id="115" name="Google Shape;115;p17"/>
          <p:cNvSpPr txBox="1"/>
          <p:nvPr/>
        </p:nvSpPr>
        <p:spPr>
          <a:xfrm>
            <a:off x="890477" y="5955360"/>
            <a:ext cx="2405616" cy="26161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050">
                <a:solidFill>
                  <a:schemeClr val="dk1"/>
                </a:solidFill>
                <a:latin typeface="Calibri"/>
                <a:ea typeface="Calibri"/>
                <a:cs typeface="Calibri"/>
                <a:sym typeface="Calibri"/>
              </a:rPr>
              <a:t>Image : oddizzi.com</a:t>
            </a:r>
            <a:endParaRPr/>
          </a:p>
        </p:txBody>
      </p:sp>
      <p:sp>
        <p:nvSpPr>
          <p:cNvPr id="116" name="Google Shape;116;p17"/>
          <p:cNvSpPr txBox="1"/>
          <p:nvPr/>
        </p:nvSpPr>
        <p:spPr>
          <a:xfrm>
            <a:off x="2134486" y="384176"/>
            <a:ext cx="4000500" cy="461665"/>
          </a:xfrm>
          <a:prstGeom prst="rect">
            <a:avLst/>
          </a:prstGeom>
          <a:solidFill>
            <a:srgbClr val="CCCCF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400">
                <a:solidFill>
                  <a:schemeClr val="dk1"/>
                </a:solidFill>
                <a:latin typeface="Tahoma"/>
                <a:ea typeface="Tahoma"/>
                <a:cs typeface="Tahoma"/>
                <a:sym typeface="Tahoma"/>
              </a:rPr>
              <a:t>Why are they found there? </a:t>
            </a:r>
            <a:endParaRPr/>
          </a:p>
        </p:txBody>
      </p:sp>
      <p:sp>
        <p:nvSpPr>
          <p:cNvPr id="117" name="Google Shape;117;p17"/>
          <p:cNvSpPr txBox="1"/>
          <p:nvPr/>
        </p:nvSpPr>
        <p:spPr>
          <a:xfrm>
            <a:off x="8133906" y="4954771"/>
            <a:ext cx="3678865" cy="120032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a:solidFill>
                  <a:schemeClr val="dk1"/>
                </a:solidFill>
                <a:latin typeface="Tahoma"/>
                <a:ea typeface="Tahoma"/>
                <a:cs typeface="Tahoma"/>
                <a:sym typeface="Tahoma"/>
              </a:rPr>
              <a:t>Concentrated sun’s rays means that the water evaporates, this creates clouds and RAIN – lots of it!</a:t>
            </a:r>
            <a:endParaRPr sz="1800">
              <a:solidFill>
                <a:schemeClr val="dk1"/>
              </a:solidFill>
              <a:latin typeface="Tahoma"/>
              <a:ea typeface="Tahoma"/>
              <a:cs typeface="Tahoma"/>
              <a:sym typeface="Tahoma"/>
            </a:endParaRPr>
          </a:p>
        </p:txBody>
      </p:sp>
      <p:pic>
        <p:nvPicPr>
          <p:cNvPr id="118" name="Google Shape;118;p17" descr="Convectional rainfall - Free ZIMSEC &amp; Cambridge Revision Notes"/>
          <p:cNvPicPr preferRelativeResize="0"/>
          <p:nvPr/>
        </p:nvPicPr>
        <p:blipFill rotWithShape="1">
          <a:blip r:embed="rId4">
            <a:alphaModFix/>
          </a:blip>
          <a:srcRect l="16636" t="15892" r="16201" b="11922"/>
          <a:stretch/>
        </p:blipFill>
        <p:spPr>
          <a:xfrm>
            <a:off x="7963787" y="1562988"/>
            <a:ext cx="3838354" cy="3094074"/>
          </a:xfrm>
          <a:prstGeom prst="rect">
            <a:avLst/>
          </a:prstGeom>
          <a:noFill/>
          <a:ln w="9525" cap="flat" cmpd="sng">
            <a:solidFill>
              <a:schemeClr val="dk1"/>
            </a:solidFill>
            <a:prstDash val="solid"/>
            <a:round/>
            <a:headEnd type="none" w="sm" len="sm"/>
            <a:tailEnd type="none" w="sm" len="sm"/>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8"/>
                                        </p:tgtEl>
                                        <p:attrNameLst>
                                          <p:attrName>style.visibility</p:attrName>
                                        </p:attrNameLst>
                                      </p:cBhvr>
                                      <p:to>
                                        <p:strVal val="visible"/>
                                      </p:to>
                                    </p:set>
                                    <p:animEffect transition="in" filter="fade">
                                      <p:cBhvr>
                                        <p:cTn id="7" dur="1000"/>
                                        <p:tgtEl>
                                          <p:spTgt spid="1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7"/>
                                        </p:tgtEl>
                                        <p:attrNameLst>
                                          <p:attrName>style.visibility</p:attrName>
                                        </p:attrNameLst>
                                      </p:cBhvr>
                                      <p:to>
                                        <p:strVal val="visible"/>
                                      </p:to>
                                    </p:set>
                                    <p:animEffect transition="in" filter="fade">
                                      <p:cBhvr>
                                        <p:cTn id="12" dur="1000"/>
                                        <p:tgtEl>
                                          <p:spTgt spid="1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p18"/>
          <p:cNvSpPr txBox="1"/>
          <p:nvPr/>
        </p:nvSpPr>
        <p:spPr>
          <a:xfrm>
            <a:off x="1531089" y="127889"/>
            <a:ext cx="8474148" cy="107721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600" b="0" i="0">
                <a:solidFill>
                  <a:srgbClr val="202124"/>
                </a:solidFill>
                <a:latin typeface="Tahoma"/>
                <a:ea typeface="Tahoma"/>
                <a:cs typeface="Tahoma"/>
                <a:sym typeface="Tahoma"/>
              </a:rPr>
              <a:t>Tropical </a:t>
            </a:r>
            <a:r>
              <a:rPr lang="en-US" sz="1600" b="1" i="0">
                <a:solidFill>
                  <a:srgbClr val="202124"/>
                </a:solidFill>
                <a:latin typeface="Tahoma"/>
                <a:ea typeface="Tahoma"/>
                <a:cs typeface="Tahoma"/>
                <a:sym typeface="Tahoma"/>
              </a:rPr>
              <a:t>rainforests</a:t>
            </a:r>
            <a:r>
              <a:rPr lang="en-US" sz="1600" b="0" i="0">
                <a:solidFill>
                  <a:srgbClr val="202124"/>
                </a:solidFill>
                <a:latin typeface="Tahoma"/>
                <a:ea typeface="Tahoma"/>
                <a:cs typeface="Tahoma"/>
                <a:sym typeface="Tahoma"/>
              </a:rPr>
              <a:t> are very hot, humid and wet. </a:t>
            </a:r>
            <a:endParaRPr/>
          </a:p>
          <a:p>
            <a:pPr marL="0" marR="0" lvl="0" indent="0" algn="l" rtl="0">
              <a:spcBef>
                <a:spcPts val="0"/>
              </a:spcBef>
              <a:spcAft>
                <a:spcPts val="0"/>
              </a:spcAft>
              <a:buNone/>
            </a:pPr>
            <a:r>
              <a:rPr lang="en-US" sz="1600" b="0" i="0">
                <a:solidFill>
                  <a:srgbClr val="202124"/>
                </a:solidFill>
                <a:latin typeface="Tahoma"/>
                <a:ea typeface="Tahoma"/>
                <a:cs typeface="Tahoma"/>
                <a:sym typeface="Tahoma"/>
              </a:rPr>
              <a:t>They get around 2500 mm of rain a year. </a:t>
            </a:r>
            <a:endParaRPr/>
          </a:p>
          <a:p>
            <a:pPr marL="0" marR="0" lvl="0" indent="0" algn="l" rtl="0">
              <a:spcBef>
                <a:spcPts val="0"/>
              </a:spcBef>
              <a:spcAft>
                <a:spcPts val="0"/>
              </a:spcAft>
              <a:buNone/>
            </a:pPr>
            <a:r>
              <a:rPr lang="en-US" sz="1600" b="0" i="0">
                <a:solidFill>
                  <a:srgbClr val="202124"/>
                </a:solidFill>
                <a:latin typeface="Tahoma"/>
                <a:ea typeface="Tahoma"/>
                <a:cs typeface="Tahoma"/>
                <a:sym typeface="Tahoma"/>
              </a:rPr>
              <a:t>The average </a:t>
            </a:r>
            <a:r>
              <a:rPr lang="en-US" sz="1600" b="1" i="0">
                <a:solidFill>
                  <a:srgbClr val="202124"/>
                </a:solidFill>
                <a:latin typeface="Tahoma"/>
                <a:ea typeface="Tahoma"/>
                <a:cs typeface="Tahoma"/>
                <a:sym typeface="Tahoma"/>
              </a:rPr>
              <a:t>temperature</a:t>
            </a:r>
            <a:r>
              <a:rPr lang="en-US" sz="1600" b="0" i="0">
                <a:solidFill>
                  <a:srgbClr val="202124"/>
                </a:solidFill>
                <a:latin typeface="Tahoma"/>
                <a:ea typeface="Tahoma"/>
                <a:cs typeface="Tahoma"/>
                <a:sym typeface="Tahoma"/>
              </a:rPr>
              <a:t> is 28°C. </a:t>
            </a:r>
            <a:endParaRPr/>
          </a:p>
          <a:p>
            <a:pPr marL="0" marR="0" lvl="0" indent="0" algn="l" rtl="0">
              <a:spcBef>
                <a:spcPts val="0"/>
              </a:spcBef>
              <a:spcAft>
                <a:spcPts val="0"/>
              </a:spcAft>
              <a:buNone/>
            </a:pPr>
            <a:r>
              <a:rPr lang="en-US" sz="1600" b="0" i="0">
                <a:solidFill>
                  <a:srgbClr val="202124"/>
                </a:solidFill>
                <a:latin typeface="Tahoma"/>
                <a:ea typeface="Tahoma"/>
                <a:cs typeface="Tahoma"/>
                <a:sym typeface="Tahoma"/>
              </a:rPr>
              <a:t>There are no seasons in tropical </a:t>
            </a:r>
            <a:r>
              <a:rPr lang="en-US" sz="1600" b="1" i="0">
                <a:solidFill>
                  <a:srgbClr val="202124"/>
                </a:solidFill>
                <a:latin typeface="Tahoma"/>
                <a:ea typeface="Tahoma"/>
                <a:cs typeface="Tahoma"/>
                <a:sym typeface="Tahoma"/>
              </a:rPr>
              <a:t>rainforests</a:t>
            </a:r>
            <a:r>
              <a:rPr lang="en-US" sz="1600" b="0" i="0">
                <a:solidFill>
                  <a:srgbClr val="202124"/>
                </a:solidFill>
                <a:latin typeface="Tahoma"/>
                <a:ea typeface="Tahoma"/>
                <a:cs typeface="Tahoma"/>
                <a:sym typeface="Tahoma"/>
              </a:rPr>
              <a:t>; the </a:t>
            </a:r>
            <a:r>
              <a:rPr lang="en-US" sz="1600" b="1" i="0">
                <a:solidFill>
                  <a:srgbClr val="202124"/>
                </a:solidFill>
                <a:latin typeface="Tahoma"/>
                <a:ea typeface="Tahoma"/>
                <a:cs typeface="Tahoma"/>
                <a:sym typeface="Tahoma"/>
              </a:rPr>
              <a:t>weather</a:t>
            </a:r>
            <a:r>
              <a:rPr lang="en-US" sz="1600" b="0" i="0">
                <a:solidFill>
                  <a:srgbClr val="202124"/>
                </a:solidFill>
                <a:latin typeface="Tahoma"/>
                <a:ea typeface="Tahoma"/>
                <a:cs typeface="Tahoma"/>
                <a:sym typeface="Tahoma"/>
              </a:rPr>
              <a:t> is consistent all year round.</a:t>
            </a:r>
            <a:endParaRPr sz="1600">
              <a:solidFill>
                <a:schemeClr val="dk1"/>
              </a:solidFill>
              <a:latin typeface="Tahoma"/>
              <a:ea typeface="Tahoma"/>
              <a:cs typeface="Tahoma"/>
              <a:sym typeface="Tahoma"/>
            </a:endParaRPr>
          </a:p>
        </p:txBody>
      </p:sp>
      <p:pic>
        <p:nvPicPr>
          <p:cNvPr id="124" name="Google Shape;124;p18" descr="Tropical Climate Graph Geography KS3 KS4 Illustration - Twinkl"/>
          <p:cNvPicPr preferRelativeResize="0"/>
          <p:nvPr/>
        </p:nvPicPr>
        <p:blipFill rotWithShape="1">
          <a:blip r:embed="rId3">
            <a:alphaModFix/>
          </a:blip>
          <a:srcRect l="14370" r="4712"/>
          <a:stretch/>
        </p:blipFill>
        <p:spPr>
          <a:xfrm>
            <a:off x="350873" y="1822489"/>
            <a:ext cx="7426397" cy="4588944"/>
          </a:xfrm>
          <a:prstGeom prst="rect">
            <a:avLst/>
          </a:prstGeom>
          <a:noFill/>
          <a:ln>
            <a:noFill/>
          </a:ln>
        </p:spPr>
      </p:pic>
      <p:sp>
        <p:nvSpPr>
          <p:cNvPr id="125" name="Google Shape;125;p18"/>
          <p:cNvSpPr txBox="1"/>
          <p:nvPr/>
        </p:nvSpPr>
        <p:spPr>
          <a:xfrm>
            <a:off x="7761767" y="2360427"/>
            <a:ext cx="4295553" cy="3785652"/>
          </a:xfrm>
          <a:prstGeom prst="rect">
            <a:avLst/>
          </a:prstGeom>
          <a:solidFill>
            <a:srgbClr val="FEE599"/>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400" b="1">
                <a:solidFill>
                  <a:schemeClr val="dk1"/>
                </a:solidFill>
                <a:latin typeface="Calibri"/>
                <a:ea typeface="Calibri"/>
                <a:cs typeface="Calibri"/>
                <a:sym typeface="Calibri"/>
              </a:rPr>
              <a:t>Describe the climate of the tropical rainforest.</a:t>
            </a:r>
            <a:endParaRPr/>
          </a:p>
          <a:p>
            <a:pPr marL="457200" marR="0" lvl="0" indent="-457200" algn="l" rtl="0">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The temperature does not fall below _____° C all year.</a:t>
            </a:r>
            <a:endParaRPr/>
          </a:p>
          <a:p>
            <a:pPr marL="457200" marR="0" lvl="0" indent="-457200" algn="l" rtl="0">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The month with the most rain is ____.</a:t>
            </a:r>
            <a:endParaRPr/>
          </a:p>
          <a:p>
            <a:pPr marL="457200" marR="0" lvl="0" indent="-457200" algn="l" rtl="0">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The ‘driest’ months are______</a:t>
            </a:r>
            <a:endParaRPr/>
          </a:p>
          <a:p>
            <a:pPr marL="457200" marR="0" lvl="0" indent="-457200" algn="l" rtl="0">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There are _____ seasons in the rainforests. </a:t>
            </a:r>
            <a:endParaRPr sz="2000">
              <a:solidFill>
                <a:schemeClr val="dk1"/>
              </a:solidFill>
              <a:latin typeface="Calibri"/>
              <a:ea typeface="Calibri"/>
              <a:cs typeface="Calibri"/>
              <a:sym typeface="Calibri"/>
            </a:endParaRPr>
          </a:p>
        </p:txBody>
      </p:sp>
      <p:pic>
        <p:nvPicPr>
          <p:cNvPr id="126" name="Google Shape;126;p18" descr="Pencil Icon 960242"/>
          <p:cNvPicPr preferRelativeResize="0"/>
          <p:nvPr/>
        </p:nvPicPr>
        <p:blipFill rotWithShape="1">
          <a:blip r:embed="rId4">
            <a:alphaModFix/>
          </a:blip>
          <a:srcRect/>
          <a:stretch/>
        </p:blipFill>
        <p:spPr>
          <a:xfrm>
            <a:off x="11259877" y="1479696"/>
            <a:ext cx="668965" cy="66896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fade">
                                      <p:cBhvr>
                                        <p:cTn id="7" dur="1000"/>
                                        <p:tgtEl>
                                          <p:spTgt spid="1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5"/>
                                        </p:tgtEl>
                                        <p:attrNameLst>
                                          <p:attrName>style.visibility</p:attrName>
                                        </p:attrNameLst>
                                      </p:cBhvr>
                                      <p:to>
                                        <p:strVal val="visible"/>
                                      </p:to>
                                    </p:set>
                                    <p:animEffect transition="in" filter="fade">
                                      <p:cBhvr>
                                        <p:cTn id="12" dur="1000"/>
                                        <p:tgtEl>
                                          <p:spTgt spid="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p19"/>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11500"/>
              <a:buFont typeface="Tahoma"/>
              <a:buNone/>
            </a:pPr>
            <a:r>
              <a:rPr lang="en-US" sz="11500">
                <a:latin typeface="Tahoma"/>
                <a:ea typeface="Tahoma"/>
                <a:cs typeface="Tahoma"/>
                <a:sym typeface="Tahoma"/>
              </a:rPr>
              <a:t>Lesson 2</a:t>
            </a:r>
            <a:endParaRPr sz="11500">
              <a:latin typeface="Tahoma"/>
              <a:ea typeface="Tahoma"/>
              <a:cs typeface="Tahoma"/>
              <a:sym typeface="Tahoma"/>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pic>
        <p:nvPicPr>
          <p:cNvPr id="136" name="Google Shape;136;p20" descr="Pin by BeauTy Mix on science | Rainforest activities, Rainforest theme,  Rainforest project"/>
          <p:cNvPicPr preferRelativeResize="0"/>
          <p:nvPr/>
        </p:nvPicPr>
        <p:blipFill rotWithShape="1">
          <a:blip r:embed="rId3">
            <a:alphaModFix/>
          </a:blip>
          <a:srcRect/>
          <a:stretch/>
        </p:blipFill>
        <p:spPr>
          <a:xfrm>
            <a:off x="1596296" y="830474"/>
            <a:ext cx="8277978" cy="5869172"/>
          </a:xfrm>
          <a:prstGeom prst="rect">
            <a:avLst/>
          </a:prstGeom>
          <a:noFill/>
          <a:ln>
            <a:noFill/>
          </a:ln>
        </p:spPr>
      </p:pic>
      <p:sp>
        <p:nvSpPr>
          <p:cNvPr id="137" name="Google Shape;137;p20"/>
          <p:cNvSpPr txBox="1"/>
          <p:nvPr/>
        </p:nvSpPr>
        <p:spPr>
          <a:xfrm>
            <a:off x="2365248" y="199382"/>
            <a:ext cx="4718304" cy="461665"/>
          </a:xfrm>
          <a:prstGeom prst="rect">
            <a:avLst/>
          </a:prstGeom>
          <a:solidFill>
            <a:srgbClr val="CCCCF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400">
                <a:solidFill>
                  <a:schemeClr val="dk1"/>
                </a:solidFill>
                <a:latin typeface="Tahoma"/>
                <a:ea typeface="Tahoma"/>
                <a:cs typeface="Tahoma"/>
                <a:sym typeface="Tahoma"/>
              </a:rPr>
              <a:t>What are their physical features?</a:t>
            </a:r>
            <a:endParaRPr sz="2400">
              <a:solidFill>
                <a:schemeClr val="dk1"/>
              </a:solidFill>
              <a:latin typeface="Calibri"/>
              <a:ea typeface="Calibri"/>
              <a:cs typeface="Calibri"/>
              <a:sym typeface="Calibri"/>
            </a:endParaRPr>
          </a:p>
        </p:txBody>
      </p:sp>
      <p:pic>
        <p:nvPicPr>
          <p:cNvPr id="138" name="Google Shape;138;p20" descr="Printer Icon 3692464"/>
          <p:cNvPicPr preferRelativeResize="0"/>
          <p:nvPr/>
        </p:nvPicPr>
        <p:blipFill rotWithShape="1">
          <a:blip r:embed="rId4">
            <a:alphaModFix/>
          </a:blip>
          <a:srcRect/>
          <a:stretch/>
        </p:blipFill>
        <p:spPr>
          <a:xfrm>
            <a:off x="10678668" y="1588008"/>
            <a:ext cx="781812" cy="781812"/>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pic>
        <p:nvPicPr>
          <p:cNvPr id="143" name="Google Shape;143;p21"/>
          <p:cNvPicPr preferRelativeResize="0"/>
          <p:nvPr/>
        </p:nvPicPr>
        <p:blipFill rotWithShape="1">
          <a:blip r:embed="rId3">
            <a:alphaModFix/>
          </a:blip>
          <a:srcRect l="20028" t="4455" r="27227"/>
          <a:stretch/>
        </p:blipFill>
        <p:spPr>
          <a:xfrm rot="-5400000">
            <a:off x="2761478" y="-294728"/>
            <a:ext cx="6047711" cy="7662319"/>
          </a:xfrm>
          <a:prstGeom prst="rect">
            <a:avLst/>
          </a:prstGeom>
          <a:noFill/>
          <a:ln>
            <a:noFill/>
          </a:ln>
        </p:spPr>
      </p:pic>
      <p:sp>
        <p:nvSpPr>
          <p:cNvPr id="144" name="Google Shape;144;p21"/>
          <p:cNvSpPr txBox="1"/>
          <p:nvPr/>
        </p:nvSpPr>
        <p:spPr>
          <a:xfrm>
            <a:off x="9675628" y="6145618"/>
            <a:ext cx="2293088" cy="338554"/>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600">
                <a:solidFill>
                  <a:schemeClr val="dk1"/>
                </a:solidFill>
                <a:latin typeface="Calibri"/>
                <a:ea typeface="Calibri"/>
                <a:cs typeface="Calibri"/>
                <a:sym typeface="Calibri"/>
              </a:rPr>
              <a:t>Drawing by Mrs Hardman</a:t>
            </a:r>
            <a:endParaRPr sz="1600">
              <a:solidFill>
                <a:schemeClr val="dk1"/>
              </a:solidFill>
              <a:latin typeface="Calibri"/>
              <a:ea typeface="Calibri"/>
              <a:cs typeface="Calibri"/>
              <a:sym typeface="Calibri"/>
            </a:endParaRPr>
          </a:p>
        </p:txBody>
      </p:sp>
      <p:pic>
        <p:nvPicPr>
          <p:cNvPr id="145" name="Google Shape;145;p21" descr="Pencil Icon 960242"/>
          <p:cNvPicPr preferRelativeResize="0"/>
          <p:nvPr/>
        </p:nvPicPr>
        <p:blipFill rotWithShape="1">
          <a:blip r:embed="rId4">
            <a:alphaModFix/>
          </a:blip>
          <a:srcRect/>
          <a:stretch/>
        </p:blipFill>
        <p:spPr>
          <a:xfrm>
            <a:off x="10808773" y="1443120"/>
            <a:ext cx="668965" cy="66896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p22"/>
          <p:cNvSpPr txBox="1"/>
          <p:nvPr/>
        </p:nvSpPr>
        <p:spPr>
          <a:xfrm>
            <a:off x="106326" y="1275930"/>
            <a:ext cx="3806455" cy="2616101"/>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b="1" i="0">
                <a:solidFill>
                  <a:srgbClr val="231F20"/>
                </a:solidFill>
                <a:latin typeface="Tahoma"/>
                <a:ea typeface="Tahoma"/>
                <a:cs typeface="Tahoma"/>
                <a:sym typeface="Tahoma"/>
              </a:rPr>
              <a:t>Canopy</a:t>
            </a:r>
            <a:endParaRPr/>
          </a:p>
          <a:p>
            <a:pPr marL="0" marR="0" lvl="0" indent="-114300" algn="l" rtl="0">
              <a:spcBef>
                <a:spcPts val="0"/>
              </a:spcBef>
              <a:spcAft>
                <a:spcPts val="0"/>
              </a:spcAft>
              <a:buClr>
                <a:srgbClr val="231F20"/>
              </a:buClr>
              <a:buSzPts val="1800"/>
              <a:buFont typeface="Arial"/>
              <a:buChar char="•"/>
            </a:pPr>
            <a:r>
              <a:rPr lang="en-US" sz="1800" b="0" i="0">
                <a:solidFill>
                  <a:srgbClr val="231F20"/>
                </a:solidFill>
                <a:latin typeface="Tahoma"/>
                <a:ea typeface="Tahoma"/>
                <a:cs typeface="Tahoma"/>
                <a:sym typeface="Tahoma"/>
              </a:rPr>
              <a:t>The second highest layer - 30-45 metres.</a:t>
            </a:r>
            <a:endParaRPr/>
          </a:p>
          <a:p>
            <a:pPr marL="0" marR="0" lvl="0" indent="-114300" algn="l" rtl="0">
              <a:spcBef>
                <a:spcPts val="0"/>
              </a:spcBef>
              <a:spcAft>
                <a:spcPts val="0"/>
              </a:spcAft>
              <a:buClr>
                <a:srgbClr val="231F20"/>
              </a:buClr>
              <a:buSzPts val="1800"/>
              <a:buFont typeface="Arial"/>
              <a:buChar char="•"/>
            </a:pPr>
            <a:r>
              <a:rPr lang="en-US" sz="1800" b="0" i="0">
                <a:solidFill>
                  <a:srgbClr val="231F20"/>
                </a:solidFill>
                <a:latin typeface="Tahoma"/>
                <a:ea typeface="Tahoma"/>
                <a:cs typeface="Tahoma"/>
                <a:sym typeface="Tahoma"/>
              </a:rPr>
              <a:t>The crowns of the trees knit together to form a dense canopy.</a:t>
            </a:r>
            <a:endParaRPr/>
          </a:p>
          <a:p>
            <a:pPr marL="0" marR="0" lvl="0" indent="-114300" algn="l" rtl="0">
              <a:spcBef>
                <a:spcPts val="0"/>
              </a:spcBef>
              <a:spcAft>
                <a:spcPts val="0"/>
              </a:spcAft>
              <a:buClr>
                <a:srgbClr val="231F20"/>
              </a:buClr>
              <a:buSzPts val="1800"/>
              <a:buFont typeface="Arial"/>
              <a:buChar char="•"/>
            </a:pPr>
            <a:r>
              <a:rPr lang="en-US" sz="1800" b="0" i="0">
                <a:solidFill>
                  <a:srgbClr val="231F20"/>
                </a:solidFill>
                <a:latin typeface="Tahoma"/>
                <a:ea typeface="Tahoma"/>
                <a:cs typeface="Tahoma"/>
                <a:sym typeface="Tahoma"/>
              </a:rPr>
              <a:t>The </a:t>
            </a:r>
            <a:r>
              <a:rPr lang="en-US" sz="1800" b="0" i="0">
                <a:solidFill>
                  <a:srgbClr val="FF0000"/>
                </a:solidFill>
                <a:latin typeface="Tahoma"/>
                <a:ea typeface="Tahoma"/>
                <a:cs typeface="Tahoma"/>
                <a:sym typeface="Tahoma"/>
              </a:rPr>
              <a:t>canopy blocks out the sun </a:t>
            </a:r>
            <a:r>
              <a:rPr lang="en-US" sz="1800" b="0" i="0">
                <a:solidFill>
                  <a:srgbClr val="231F20"/>
                </a:solidFill>
                <a:latin typeface="Tahoma"/>
                <a:ea typeface="Tahoma"/>
                <a:cs typeface="Tahoma"/>
                <a:sym typeface="Tahoma"/>
              </a:rPr>
              <a:t>from lower layers and intercepts </a:t>
            </a:r>
            <a:r>
              <a:rPr lang="en-US" sz="1800" b="0" i="0">
                <a:solidFill>
                  <a:srgbClr val="FF0000"/>
                </a:solidFill>
                <a:latin typeface="Tahoma"/>
                <a:ea typeface="Tahoma"/>
                <a:cs typeface="Tahoma"/>
                <a:sym typeface="Tahoma"/>
              </a:rPr>
              <a:t>(catches) rainfall</a:t>
            </a:r>
            <a:r>
              <a:rPr lang="en-US" sz="1800" b="0" i="0">
                <a:solidFill>
                  <a:srgbClr val="231F20"/>
                </a:solidFill>
                <a:latin typeface="Tahoma"/>
                <a:ea typeface="Tahoma"/>
                <a:cs typeface="Tahoma"/>
                <a:sym typeface="Tahoma"/>
              </a:rPr>
              <a:t>.</a:t>
            </a:r>
            <a:endParaRPr/>
          </a:p>
          <a:p>
            <a:pPr marL="0" marR="0" lvl="0" indent="-114300" algn="l" rtl="0">
              <a:spcBef>
                <a:spcPts val="0"/>
              </a:spcBef>
              <a:spcAft>
                <a:spcPts val="0"/>
              </a:spcAft>
              <a:buClr>
                <a:srgbClr val="231F20"/>
              </a:buClr>
              <a:buSzPts val="1800"/>
              <a:buFont typeface="Arial"/>
              <a:buChar char="•"/>
            </a:pPr>
            <a:r>
              <a:rPr lang="en-US" sz="1800" b="0" i="0">
                <a:solidFill>
                  <a:srgbClr val="231F20"/>
                </a:solidFill>
                <a:latin typeface="Tahoma"/>
                <a:ea typeface="Tahoma"/>
                <a:cs typeface="Tahoma"/>
                <a:sym typeface="Tahoma"/>
              </a:rPr>
              <a:t>It contains the most plant species.</a:t>
            </a:r>
            <a:endParaRPr/>
          </a:p>
        </p:txBody>
      </p:sp>
      <p:sp>
        <p:nvSpPr>
          <p:cNvPr id="151" name="Google Shape;151;p22"/>
          <p:cNvSpPr txBox="1"/>
          <p:nvPr/>
        </p:nvSpPr>
        <p:spPr>
          <a:xfrm>
            <a:off x="114299" y="4732340"/>
            <a:ext cx="3809115" cy="2031325"/>
          </a:xfrm>
          <a:prstGeom prst="rect">
            <a:avLst/>
          </a:prstGeom>
          <a:solidFill>
            <a:srgbClr val="E1EFD8"/>
          </a:solidFill>
          <a:ln w="9525"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0" i="0">
                <a:solidFill>
                  <a:srgbClr val="231F20"/>
                </a:solidFill>
                <a:latin typeface="Tahoma"/>
                <a:ea typeface="Tahoma"/>
                <a:cs typeface="Tahoma"/>
                <a:sym typeface="Tahoma"/>
              </a:rPr>
              <a:t>Birds, monkeys, frogs, sloths, lizards, snakes and many insects live here. </a:t>
            </a:r>
            <a:endParaRPr/>
          </a:p>
          <a:p>
            <a:pPr marL="0" marR="0" lvl="0" indent="0" algn="l" rtl="0">
              <a:spcBef>
                <a:spcPts val="0"/>
              </a:spcBef>
              <a:spcAft>
                <a:spcPts val="0"/>
              </a:spcAft>
              <a:buNone/>
            </a:pPr>
            <a:r>
              <a:rPr lang="en-US" sz="1800" b="0" i="0">
                <a:solidFill>
                  <a:srgbClr val="231F20"/>
                </a:solidFill>
                <a:latin typeface="Tahoma"/>
                <a:ea typeface="Tahoma"/>
                <a:cs typeface="Tahoma"/>
                <a:sym typeface="Tahoma"/>
              </a:rPr>
              <a:t>This layer contains the most animal species. </a:t>
            </a:r>
            <a:endParaRPr/>
          </a:p>
          <a:p>
            <a:pPr marL="0" marR="0" lvl="0" indent="0" algn="l" rtl="0">
              <a:spcBef>
                <a:spcPts val="0"/>
              </a:spcBef>
              <a:spcAft>
                <a:spcPts val="0"/>
              </a:spcAft>
              <a:buNone/>
            </a:pPr>
            <a:r>
              <a:rPr lang="en-US" sz="1800" b="0" i="0">
                <a:solidFill>
                  <a:srgbClr val="231F20"/>
                </a:solidFill>
                <a:latin typeface="Tahoma"/>
                <a:ea typeface="Tahoma"/>
                <a:cs typeface="Tahoma"/>
                <a:sym typeface="Tahoma"/>
              </a:rPr>
              <a:t>Some creatures never go to the forest floor.</a:t>
            </a:r>
            <a:endParaRPr sz="1800">
              <a:solidFill>
                <a:schemeClr val="dk1"/>
              </a:solidFill>
              <a:latin typeface="Tahoma"/>
              <a:ea typeface="Tahoma"/>
              <a:cs typeface="Tahoma"/>
              <a:sym typeface="Tahoma"/>
            </a:endParaRPr>
          </a:p>
        </p:txBody>
      </p:sp>
      <p:sp>
        <p:nvSpPr>
          <p:cNvPr id="152" name="Google Shape;152;p22"/>
          <p:cNvSpPr txBox="1"/>
          <p:nvPr/>
        </p:nvSpPr>
        <p:spPr>
          <a:xfrm>
            <a:off x="7687340" y="1360714"/>
            <a:ext cx="4351373" cy="2339102"/>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b="1" i="0">
                <a:solidFill>
                  <a:srgbClr val="231F20"/>
                </a:solidFill>
                <a:latin typeface="Tahoma"/>
                <a:ea typeface="Tahoma"/>
                <a:cs typeface="Tahoma"/>
                <a:sym typeface="Tahoma"/>
              </a:rPr>
              <a:t>The emergent layer</a:t>
            </a:r>
            <a:endParaRPr/>
          </a:p>
          <a:p>
            <a:pPr marL="0" marR="0" lvl="0" indent="-114300" algn="l" rtl="0">
              <a:spcBef>
                <a:spcPts val="0"/>
              </a:spcBef>
              <a:spcAft>
                <a:spcPts val="0"/>
              </a:spcAft>
              <a:buClr>
                <a:srgbClr val="231F20"/>
              </a:buClr>
              <a:buSzPts val="1800"/>
              <a:buFont typeface="Arial"/>
              <a:buChar char="•"/>
            </a:pPr>
            <a:r>
              <a:rPr lang="en-US" sz="1800" b="0" i="0">
                <a:solidFill>
                  <a:srgbClr val="231F20"/>
                </a:solidFill>
                <a:latin typeface="Tahoma"/>
                <a:ea typeface="Tahoma"/>
                <a:cs typeface="Tahoma"/>
                <a:sym typeface="Tahoma"/>
              </a:rPr>
              <a:t>The tallest layer - </a:t>
            </a:r>
            <a:r>
              <a:rPr lang="en-US" sz="1800" b="0" i="0">
                <a:solidFill>
                  <a:srgbClr val="FF0000"/>
                </a:solidFill>
                <a:latin typeface="Tahoma"/>
                <a:ea typeface="Tahoma"/>
                <a:cs typeface="Tahoma"/>
                <a:sym typeface="Tahoma"/>
              </a:rPr>
              <a:t>over 40 metres.</a:t>
            </a:r>
            <a:endParaRPr/>
          </a:p>
          <a:p>
            <a:pPr marL="0" marR="0" lvl="0" indent="-114300" algn="l" rtl="0">
              <a:spcBef>
                <a:spcPts val="0"/>
              </a:spcBef>
              <a:spcAft>
                <a:spcPts val="0"/>
              </a:spcAft>
              <a:buClr>
                <a:srgbClr val="231F20"/>
              </a:buClr>
              <a:buSzPts val="1800"/>
              <a:buFont typeface="Arial"/>
              <a:buChar char="•"/>
            </a:pPr>
            <a:r>
              <a:rPr lang="en-US" sz="1800" b="0" i="0">
                <a:solidFill>
                  <a:srgbClr val="231F20"/>
                </a:solidFill>
                <a:latin typeface="Tahoma"/>
                <a:ea typeface="Tahoma"/>
                <a:cs typeface="Tahoma"/>
                <a:sym typeface="Tahoma"/>
              </a:rPr>
              <a:t>Contains only a </a:t>
            </a:r>
            <a:r>
              <a:rPr lang="en-US" sz="1800" b="0" i="0">
                <a:solidFill>
                  <a:srgbClr val="FF0000"/>
                </a:solidFill>
                <a:latin typeface="Tahoma"/>
                <a:ea typeface="Tahoma"/>
                <a:cs typeface="Tahoma"/>
                <a:sym typeface="Tahoma"/>
              </a:rPr>
              <a:t>few tall trees </a:t>
            </a:r>
            <a:r>
              <a:rPr lang="en-US" sz="1800" b="0" i="0">
                <a:solidFill>
                  <a:srgbClr val="231F20"/>
                </a:solidFill>
                <a:latin typeface="Tahoma"/>
                <a:ea typeface="Tahoma"/>
                <a:cs typeface="Tahoma"/>
                <a:sym typeface="Tahoma"/>
              </a:rPr>
              <a:t>which grow taller than the trees of the canopy.</a:t>
            </a:r>
            <a:endParaRPr/>
          </a:p>
          <a:p>
            <a:pPr marL="0" marR="0" lvl="0" indent="-114300" algn="l" rtl="0">
              <a:spcBef>
                <a:spcPts val="0"/>
              </a:spcBef>
              <a:spcAft>
                <a:spcPts val="0"/>
              </a:spcAft>
              <a:buClr>
                <a:srgbClr val="231F20"/>
              </a:buClr>
              <a:buSzPts val="1800"/>
              <a:buFont typeface="Arial"/>
              <a:buChar char="•"/>
            </a:pPr>
            <a:r>
              <a:rPr lang="en-US" sz="1800" b="0" i="0">
                <a:solidFill>
                  <a:srgbClr val="231F20"/>
                </a:solidFill>
                <a:latin typeface="Tahoma"/>
                <a:ea typeface="Tahoma"/>
                <a:cs typeface="Tahoma"/>
                <a:sym typeface="Tahoma"/>
              </a:rPr>
              <a:t>The plants are made for living in dry conditions because it’s very sunny.</a:t>
            </a:r>
            <a:endParaRPr/>
          </a:p>
          <a:p>
            <a:pPr marL="0" marR="0" lvl="0" indent="-114300" algn="l" rtl="0">
              <a:spcBef>
                <a:spcPts val="0"/>
              </a:spcBef>
              <a:spcAft>
                <a:spcPts val="0"/>
              </a:spcAft>
              <a:buClr>
                <a:srgbClr val="231F20"/>
              </a:buClr>
              <a:buSzPts val="1800"/>
              <a:buFont typeface="Arial"/>
              <a:buChar char="•"/>
            </a:pPr>
            <a:r>
              <a:rPr lang="en-US" sz="1800" b="0" i="0">
                <a:solidFill>
                  <a:srgbClr val="231F20"/>
                </a:solidFill>
                <a:latin typeface="Tahoma"/>
                <a:ea typeface="Tahoma"/>
                <a:cs typeface="Tahoma"/>
                <a:sym typeface="Tahoma"/>
              </a:rPr>
              <a:t>They have </a:t>
            </a:r>
            <a:r>
              <a:rPr lang="en-US" sz="1800" b="1" i="0">
                <a:solidFill>
                  <a:srgbClr val="FF0000"/>
                </a:solidFill>
                <a:latin typeface="Tahoma"/>
                <a:ea typeface="Tahoma"/>
                <a:cs typeface="Tahoma"/>
                <a:sym typeface="Tahoma"/>
              </a:rPr>
              <a:t>small, waxy leaves </a:t>
            </a:r>
            <a:r>
              <a:rPr lang="en-US" sz="1800" b="0" i="0">
                <a:solidFill>
                  <a:srgbClr val="231F20"/>
                </a:solidFill>
                <a:latin typeface="Tahoma"/>
                <a:ea typeface="Tahoma"/>
                <a:cs typeface="Tahoma"/>
                <a:sym typeface="Tahoma"/>
              </a:rPr>
              <a:t>to prevent them drying out.</a:t>
            </a:r>
            <a:endParaRPr/>
          </a:p>
        </p:txBody>
      </p:sp>
      <p:sp>
        <p:nvSpPr>
          <p:cNvPr id="153" name="Google Shape;153;p22"/>
          <p:cNvSpPr txBox="1"/>
          <p:nvPr/>
        </p:nvSpPr>
        <p:spPr>
          <a:xfrm>
            <a:off x="8075074" y="5793171"/>
            <a:ext cx="3678864" cy="707886"/>
          </a:xfrm>
          <a:prstGeom prst="rect">
            <a:avLst/>
          </a:prstGeom>
          <a:solidFill>
            <a:srgbClr val="E1EFD8"/>
          </a:solidFill>
          <a:ln w="9525"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b="0" i="0">
                <a:solidFill>
                  <a:srgbClr val="231F20"/>
                </a:solidFill>
                <a:latin typeface="Tahoma"/>
                <a:ea typeface="Tahoma"/>
                <a:cs typeface="Tahoma"/>
                <a:sym typeface="Tahoma"/>
              </a:rPr>
              <a:t>Eagles, butterflies, small monkeys and bats all live here</a:t>
            </a:r>
            <a:endParaRPr sz="2000">
              <a:solidFill>
                <a:schemeClr val="dk1"/>
              </a:solidFill>
              <a:latin typeface="Tahoma"/>
              <a:ea typeface="Tahoma"/>
              <a:cs typeface="Tahoma"/>
              <a:sym typeface="Tahoma"/>
            </a:endParaRPr>
          </a:p>
        </p:txBody>
      </p:sp>
      <p:pic>
        <p:nvPicPr>
          <p:cNvPr id="154" name="Google Shape;154;p22" descr="Pin by BeauTy Mix on science | Rainforest activities, Rainforest theme,  Rainforest project"/>
          <p:cNvPicPr preferRelativeResize="0"/>
          <p:nvPr/>
        </p:nvPicPr>
        <p:blipFill rotWithShape="1">
          <a:blip r:embed="rId3">
            <a:alphaModFix/>
          </a:blip>
          <a:srcRect l="157" t="3260" r="63444" b="-1268"/>
          <a:stretch/>
        </p:blipFill>
        <p:spPr>
          <a:xfrm>
            <a:off x="4146697" y="95693"/>
            <a:ext cx="3455582" cy="6596959"/>
          </a:xfrm>
          <a:prstGeom prst="rect">
            <a:avLst/>
          </a:prstGeom>
          <a:noFill/>
          <a:ln w="9525" cap="flat" cmpd="sng">
            <a:solidFill>
              <a:schemeClr val="dk1"/>
            </a:solidFill>
            <a:prstDash val="solid"/>
            <a:round/>
            <a:headEnd type="none" w="sm" len="sm"/>
            <a:tailEnd type="none" w="sm" len="sm"/>
          </a:ln>
        </p:spPr>
      </p:pic>
      <p:pic>
        <p:nvPicPr>
          <p:cNvPr id="155" name="Google Shape;155;p22" descr="Year 8 - Rainforest Layers, Animals and Plants - YouTube"/>
          <p:cNvPicPr preferRelativeResize="0"/>
          <p:nvPr/>
        </p:nvPicPr>
        <p:blipFill rotWithShape="1">
          <a:blip r:embed="rId4">
            <a:alphaModFix/>
          </a:blip>
          <a:srcRect l="13169" r="12616" b="5427"/>
          <a:stretch/>
        </p:blipFill>
        <p:spPr>
          <a:xfrm>
            <a:off x="8921424" y="3820262"/>
            <a:ext cx="2460471" cy="1763674"/>
          </a:xfrm>
          <a:prstGeom prst="rect">
            <a:avLst/>
          </a:prstGeom>
          <a:noFill/>
          <a:ln>
            <a:noFill/>
          </a:ln>
        </p:spPr>
      </p:pic>
      <p:pic>
        <p:nvPicPr>
          <p:cNvPr id="156" name="Google Shape;156;p22" descr="Pencil Icon 960242"/>
          <p:cNvPicPr preferRelativeResize="0"/>
          <p:nvPr/>
        </p:nvPicPr>
        <p:blipFill rotWithShape="1">
          <a:blip r:embed="rId5">
            <a:alphaModFix/>
          </a:blip>
          <a:srcRect/>
          <a:stretch/>
        </p:blipFill>
        <p:spPr>
          <a:xfrm>
            <a:off x="8504485" y="297072"/>
            <a:ext cx="668965" cy="66896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2"/>
                                        </p:tgtEl>
                                        <p:attrNameLst>
                                          <p:attrName>style.visibility</p:attrName>
                                        </p:attrNameLst>
                                      </p:cBhvr>
                                      <p:to>
                                        <p:strVal val="visible"/>
                                      </p:to>
                                    </p:set>
                                    <p:animEffect transition="in" filter="fade">
                                      <p:cBhvr>
                                        <p:cTn id="7" dur="1000"/>
                                        <p:tgtEl>
                                          <p:spTgt spid="15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5"/>
                                        </p:tgtEl>
                                        <p:attrNameLst>
                                          <p:attrName>style.visibility</p:attrName>
                                        </p:attrNameLst>
                                      </p:cBhvr>
                                      <p:to>
                                        <p:strVal val="visible"/>
                                      </p:to>
                                    </p:set>
                                    <p:animEffect transition="in" filter="fade">
                                      <p:cBhvr>
                                        <p:cTn id="12" dur="1000"/>
                                        <p:tgtEl>
                                          <p:spTgt spid="15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53"/>
                                        </p:tgtEl>
                                        <p:attrNameLst>
                                          <p:attrName>style.visibility</p:attrName>
                                        </p:attrNameLst>
                                      </p:cBhvr>
                                      <p:to>
                                        <p:strVal val="visible"/>
                                      </p:to>
                                    </p:set>
                                    <p:animEffect transition="in" filter="fade">
                                      <p:cBhvr>
                                        <p:cTn id="17" dur="1000"/>
                                        <p:tgtEl>
                                          <p:spTgt spid="15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50"/>
                                        </p:tgtEl>
                                        <p:attrNameLst>
                                          <p:attrName>style.visibility</p:attrName>
                                        </p:attrNameLst>
                                      </p:cBhvr>
                                      <p:to>
                                        <p:strVal val="visible"/>
                                      </p:to>
                                    </p:set>
                                    <p:animEffect transition="in" filter="fade">
                                      <p:cBhvr>
                                        <p:cTn id="22" dur="1000"/>
                                        <p:tgtEl>
                                          <p:spTgt spid="15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51"/>
                                        </p:tgtEl>
                                        <p:attrNameLst>
                                          <p:attrName>style.visibility</p:attrName>
                                        </p:attrNameLst>
                                      </p:cBhvr>
                                      <p:to>
                                        <p:strVal val="visible"/>
                                      </p:to>
                                    </p:set>
                                    <p:animEffect transition="in" filter="fade">
                                      <p:cBhvr>
                                        <p:cTn id="27" dur="1000"/>
                                        <p:tgtEl>
                                          <p:spTgt spid="1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23"/>
          <p:cNvSpPr txBox="1"/>
          <p:nvPr/>
        </p:nvSpPr>
        <p:spPr>
          <a:xfrm>
            <a:off x="197340" y="1436670"/>
            <a:ext cx="3874787" cy="3170099"/>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b="1" i="0">
                <a:solidFill>
                  <a:srgbClr val="231F20"/>
                </a:solidFill>
                <a:latin typeface="Tahoma"/>
                <a:ea typeface="Tahoma"/>
                <a:cs typeface="Tahoma"/>
                <a:sym typeface="Tahoma"/>
              </a:rPr>
              <a:t>Forest floor</a:t>
            </a:r>
            <a:endParaRPr/>
          </a:p>
          <a:p>
            <a:pPr marL="0" marR="0" lvl="0" indent="-114300" algn="l" rtl="0">
              <a:spcBef>
                <a:spcPts val="0"/>
              </a:spcBef>
              <a:spcAft>
                <a:spcPts val="0"/>
              </a:spcAft>
              <a:buClr>
                <a:srgbClr val="FF0000"/>
              </a:buClr>
              <a:buSzPts val="1800"/>
              <a:buFont typeface="Arial"/>
              <a:buChar char="•"/>
            </a:pPr>
            <a:r>
              <a:rPr lang="en-US" sz="1800" b="0" i="0">
                <a:solidFill>
                  <a:srgbClr val="FF0000"/>
                </a:solidFill>
                <a:latin typeface="Tahoma"/>
                <a:ea typeface="Tahoma"/>
                <a:cs typeface="Tahoma"/>
                <a:sym typeface="Tahoma"/>
              </a:rPr>
              <a:t>Very little light reaches the forest floor (2%) </a:t>
            </a:r>
            <a:r>
              <a:rPr lang="en-US" sz="1800" b="0" i="0">
                <a:solidFill>
                  <a:srgbClr val="231F20"/>
                </a:solidFill>
                <a:latin typeface="Tahoma"/>
                <a:ea typeface="Tahoma"/>
                <a:cs typeface="Tahoma"/>
                <a:sym typeface="Tahoma"/>
              </a:rPr>
              <a:t>- so plants grow slowly.</a:t>
            </a:r>
            <a:endParaRPr/>
          </a:p>
          <a:p>
            <a:pPr marL="0" marR="0" lvl="0" indent="-114300" algn="l" rtl="0">
              <a:spcBef>
                <a:spcPts val="0"/>
              </a:spcBef>
              <a:spcAft>
                <a:spcPts val="0"/>
              </a:spcAft>
              <a:buClr>
                <a:srgbClr val="231F20"/>
              </a:buClr>
              <a:buSzPts val="1800"/>
              <a:buFont typeface="Arial"/>
              <a:buChar char="•"/>
            </a:pPr>
            <a:r>
              <a:rPr lang="en-US" sz="1800" b="0" i="0">
                <a:solidFill>
                  <a:srgbClr val="231F20"/>
                </a:solidFill>
                <a:latin typeface="Tahoma"/>
                <a:ea typeface="Tahoma"/>
                <a:cs typeface="Tahoma"/>
                <a:sym typeface="Tahoma"/>
              </a:rPr>
              <a:t>The ground is covered in </a:t>
            </a:r>
            <a:r>
              <a:rPr lang="en-US" sz="1800" b="0" i="0">
                <a:solidFill>
                  <a:srgbClr val="FF0000"/>
                </a:solidFill>
                <a:latin typeface="Tahoma"/>
                <a:ea typeface="Tahoma"/>
                <a:cs typeface="Tahoma"/>
                <a:sym typeface="Tahoma"/>
              </a:rPr>
              <a:t>fallen leaves, rotting branches and twigs </a:t>
            </a:r>
            <a:r>
              <a:rPr lang="en-US" sz="1800" b="0" i="0">
                <a:solidFill>
                  <a:srgbClr val="231F20"/>
                </a:solidFill>
                <a:latin typeface="Tahoma"/>
                <a:ea typeface="Tahoma"/>
                <a:cs typeface="Tahoma"/>
                <a:sym typeface="Tahoma"/>
              </a:rPr>
              <a:t>and a network of shallow roots.</a:t>
            </a:r>
            <a:endParaRPr/>
          </a:p>
          <a:p>
            <a:pPr marL="0" marR="0" lvl="0" indent="-114300" algn="l" rtl="0">
              <a:spcBef>
                <a:spcPts val="0"/>
              </a:spcBef>
              <a:spcAft>
                <a:spcPts val="0"/>
              </a:spcAft>
              <a:buClr>
                <a:srgbClr val="231F20"/>
              </a:buClr>
              <a:buSzPts val="1800"/>
              <a:buFont typeface="Arial"/>
              <a:buChar char="•"/>
            </a:pPr>
            <a:r>
              <a:rPr lang="en-US" sz="1800" b="0" i="0">
                <a:solidFill>
                  <a:srgbClr val="231F20"/>
                </a:solidFill>
                <a:latin typeface="Tahoma"/>
                <a:ea typeface="Tahoma"/>
                <a:cs typeface="Tahoma"/>
                <a:sym typeface="Tahoma"/>
              </a:rPr>
              <a:t>When a tree falls, light is able to get in. This encourages young plants like vines to grow fast. They compete for the extra light and soon fill the gap.</a:t>
            </a:r>
            <a:endParaRPr/>
          </a:p>
        </p:txBody>
      </p:sp>
      <p:sp>
        <p:nvSpPr>
          <p:cNvPr id="162" name="Google Shape;162;p23"/>
          <p:cNvSpPr txBox="1"/>
          <p:nvPr/>
        </p:nvSpPr>
        <p:spPr>
          <a:xfrm>
            <a:off x="218321" y="5015301"/>
            <a:ext cx="3658735" cy="1477328"/>
          </a:xfrm>
          <a:prstGeom prst="rect">
            <a:avLst/>
          </a:prstGeom>
          <a:solidFill>
            <a:srgbClr val="E1EFD8"/>
          </a:solidFill>
          <a:ln w="9525"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0" i="0">
                <a:solidFill>
                  <a:srgbClr val="231F20"/>
                </a:solidFill>
                <a:latin typeface="Tahoma"/>
                <a:ea typeface="Tahoma"/>
                <a:cs typeface="Tahoma"/>
                <a:sym typeface="Tahoma"/>
              </a:rPr>
              <a:t>Jaguars, leopards, tigers, elephants and gorillas are found in different rainforests around the world. </a:t>
            </a:r>
            <a:endParaRPr/>
          </a:p>
          <a:p>
            <a:pPr marL="0" marR="0" lvl="0" indent="0" algn="l" rtl="0">
              <a:spcBef>
                <a:spcPts val="0"/>
              </a:spcBef>
              <a:spcAft>
                <a:spcPts val="0"/>
              </a:spcAft>
              <a:buNone/>
            </a:pPr>
            <a:r>
              <a:rPr lang="en-US" sz="1800" b="0" i="0">
                <a:solidFill>
                  <a:srgbClr val="231F20"/>
                </a:solidFill>
                <a:latin typeface="Tahoma"/>
                <a:ea typeface="Tahoma"/>
                <a:cs typeface="Tahoma"/>
                <a:sym typeface="Tahoma"/>
              </a:rPr>
              <a:t>Lots of insects live here.</a:t>
            </a:r>
            <a:endParaRPr sz="1800">
              <a:solidFill>
                <a:schemeClr val="dk1"/>
              </a:solidFill>
              <a:latin typeface="Tahoma"/>
              <a:ea typeface="Tahoma"/>
              <a:cs typeface="Tahoma"/>
              <a:sym typeface="Tahoma"/>
            </a:endParaRPr>
          </a:p>
        </p:txBody>
      </p:sp>
      <p:sp>
        <p:nvSpPr>
          <p:cNvPr id="163" name="Google Shape;163;p23"/>
          <p:cNvSpPr txBox="1"/>
          <p:nvPr/>
        </p:nvSpPr>
        <p:spPr>
          <a:xfrm>
            <a:off x="8034528" y="1586960"/>
            <a:ext cx="3730752" cy="2062103"/>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b="1" i="0">
                <a:solidFill>
                  <a:srgbClr val="231F20"/>
                </a:solidFill>
                <a:latin typeface="Tahoma"/>
                <a:ea typeface="Tahoma"/>
                <a:cs typeface="Tahoma"/>
                <a:sym typeface="Tahoma"/>
              </a:rPr>
              <a:t>Understory</a:t>
            </a:r>
            <a:endParaRPr/>
          </a:p>
          <a:p>
            <a:pPr marL="0" marR="0" lvl="0" indent="-114300" algn="l" rtl="0">
              <a:spcBef>
                <a:spcPts val="0"/>
              </a:spcBef>
              <a:spcAft>
                <a:spcPts val="0"/>
              </a:spcAft>
              <a:buClr>
                <a:srgbClr val="FF0000"/>
              </a:buClr>
              <a:buSzPts val="1800"/>
              <a:buFont typeface="Arial"/>
              <a:buChar char="•"/>
            </a:pPr>
            <a:r>
              <a:rPr lang="en-US" sz="1800" b="0" i="0">
                <a:solidFill>
                  <a:srgbClr val="FF0000"/>
                </a:solidFill>
                <a:latin typeface="Tahoma"/>
                <a:ea typeface="Tahoma"/>
                <a:cs typeface="Tahoma"/>
                <a:sym typeface="Tahoma"/>
              </a:rPr>
              <a:t>Low light </a:t>
            </a:r>
            <a:r>
              <a:rPr lang="en-US" sz="1800" b="0" i="0">
                <a:solidFill>
                  <a:srgbClr val="231F20"/>
                </a:solidFill>
                <a:latin typeface="Tahoma"/>
                <a:ea typeface="Tahoma"/>
                <a:cs typeface="Tahoma"/>
                <a:sym typeface="Tahoma"/>
              </a:rPr>
              <a:t>conditions (2-15%).</a:t>
            </a:r>
            <a:endParaRPr/>
          </a:p>
          <a:p>
            <a:pPr marL="0" marR="0" lvl="0" indent="-114300" algn="l" rtl="0">
              <a:spcBef>
                <a:spcPts val="0"/>
              </a:spcBef>
              <a:spcAft>
                <a:spcPts val="0"/>
              </a:spcAft>
              <a:buClr>
                <a:srgbClr val="FF0000"/>
              </a:buClr>
              <a:buSzPts val="1800"/>
              <a:buFont typeface="Arial"/>
              <a:buChar char="•"/>
            </a:pPr>
            <a:r>
              <a:rPr lang="en-US" sz="1800" b="0" i="0">
                <a:solidFill>
                  <a:srgbClr val="FF0000"/>
                </a:solidFill>
                <a:latin typeface="Tahoma"/>
                <a:ea typeface="Tahoma"/>
                <a:cs typeface="Tahoma"/>
                <a:sym typeface="Tahoma"/>
              </a:rPr>
              <a:t>Quite open </a:t>
            </a:r>
            <a:r>
              <a:rPr lang="en-US" sz="1800" b="0" i="0">
                <a:solidFill>
                  <a:srgbClr val="231F20"/>
                </a:solidFill>
                <a:latin typeface="Tahoma"/>
                <a:ea typeface="Tahoma"/>
                <a:cs typeface="Tahoma"/>
                <a:sym typeface="Tahoma"/>
              </a:rPr>
              <a:t>- there is only dense vegetation along rivers and in openings where light gets in.</a:t>
            </a:r>
            <a:endParaRPr/>
          </a:p>
          <a:p>
            <a:pPr marL="0" marR="0" lvl="0" indent="-114300" algn="l" rtl="0">
              <a:spcBef>
                <a:spcPts val="0"/>
              </a:spcBef>
              <a:spcAft>
                <a:spcPts val="0"/>
              </a:spcAft>
              <a:buClr>
                <a:srgbClr val="231F20"/>
              </a:buClr>
              <a:buSzPts val="1800"/>
              <a:buFont typeface="Arial"/>
              <a:buChar char="•"/>
            </a:pPr>
            <a:r>
              <a:rPr lang="en-US" sz="1800" b="0" i="0">
                <a:solidFill>
                  <a:srgbClr val="231F20"/>
                </a:solidFill>
                <a:latin typeface="Tahoma"/>
                <a:ea typeface="Tahoma"/>
                <a:cs typeface="Tahoma"/>
                <a:sym typeface="Tahoma"/>
              </a:rPr>
              <a:t>Plants adapted to low light grow here.</a:t>
            </a:r>
            <a:endParaRPr/>
          </a:p>
        </p:txBody>
      </p:sp>
      <p:sp>
        <p:nvSpPr>
          <p:cNvPr id="164" name="Google Shape;164;p23"/>
          <p:cNvSpPr txBox="1"/>
          <p:nvPr/>
        </p:nvSpPr>
        <p:spPr>
          <a:xfrm>
            <a:off x="8171617" y="5309176"/>
            <a:ext cx="3435167" cy="646331"/>
          </a:xfrm>
          <a:prstGeom prst="rect">
            <a:avLst/>
          </a:prstGeom>
          <a:solidFill>
            <a:srgbClr val="E1EFD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0" i="0">
                <a:solidFill>
                  <a:srgbClr val="231F20"/>
                </a:solidFill>
                <a:latin typeface="Tahoma"/>
                <a:ea typeface="Tahoma"/>
                <a:cs typeface="Tahoma"/>
                <a:sym typeface="Tahoma"/>
              </a:rPr>
              <a:t>Birds, butterflies, frogs, snakes and lots of insects live here.</a:t>
            </a:r>
            <a:endParaRPr sz="1800">
              <a:solidFill>
                <a:schemeClr val="dk1"/>
              </a:solidFill>
              <a:latin typeface="Tahoma"/>
              <a:ea typeface="Tahoma"/>
              <a:cs typeface="Tahoma"/>
              <a:sym typeface="Tahoma"/>
            </a:endParaRPr>
          </a:p>
        </p:txBody>
      </p:sp>
      <p:pic>
        <p:nvPicPr>
          <p:cNvPr id="165" name="Google Shape;165;p23" descr="Pin by BeauTy Mix on science | Rainforest activities, Rainforest theme,  Rainforest project"/>
          <p:cNvPicPr preferRelativeResize="0"/>
          <p:nvPr/>
        </p:nvPicPr>
        <p:blipFill rotWithShape="1">
          <a:blip r:embed="rId3">
            <a:alphaModFix/>
          </a:blip>
          <a:srcRect l="157" t="3260" r="63444" b="-1268"/>
          <a:stretch/>
        </p:blipFill>
        <p:spPr>
          <a:xfrm>
            <a:off x="4146697" y="95693"/>
            <a:ext cx="3455582" cy="6596959"/>
          </a:xfrm>
          <a:prstGeom prst="rect">
            <a:avLst/>
          </a:prstGeom>
          <a:noFill/>
          <a:ln w="9525" cap="flat" cmpd="sng">
            <a:solidFill>
              <a:schemeClr val="dk1"/>
            </a:solidFill>
            <a:prstDash val="solid"/>
            <a:round/>
            <a:headEnd type="none" w="sm" len="sm"/>
            <a:tailEnd type="none" w="sm" len="sm"/>
          </a:ln>
        </p:spPr>
      </p:pic>
      <p:pic>
        <p:nvPicPr>
          <p:cNvPr id="166" name="Google Shape;166;p23" descr="Pencil Icon 960242"/>
          <p:cNvPicPr preferRelativeResize="0"/>
          <p:nvPr/>
        </p:nvPicPr>
        <p:blipFill rotWithShape="1">
          <a:blip r:embed="rId4">
            <a:alphaModFix/>
          </a:blip>
          <a:srcRect/>
          <a:stretch/>
        </p:blipFill>
        <p:spPr>
          <a:xfrm>
            <a:off x="8431333" y="431184"/>
            <a:ext cx="668965" cy="66896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3"/>
                                        </p:tgtEl>
                                        <p:attrNameLst>
                                          <p:attrName>style.visibility</p:attrName>
                                        </p:attrNameLst>
                                      </p:cBhvr>
                                      <p:to>
                                        <p:strVal val="visible"/>
                                      </p:to>
                                    </p:set>
                                    <p:animEffect transition="in" filter="fade">
                                      <p:cBhvr>
                                        <p:cTn id="7" dur="1000"/>
                                        <p:tgtEl>
                                          <p:spTgt spid="16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64"/>
                                        </p:tgtEl>
                                        <p:attrNameLst>
                                          <p:attrName>style.visibility</p:attrName>
                                        </p:attrNameLst>
                                      </p:cBhvr>
                                      <p:to>
                                        <p:strVal val="visible"/>
                                      </p:to>
                                    </p:set>
                                    <p:animEffect transition="in" filter="fade">
                                      <p:cBhvr>
                                        <p:cTn id="12" dur="1000"/>
                                        <p:tgtEl>
                                          <p:spTgt spid="16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61"/>
                                        </p:tgtEl>
                                        <p:attrNameLst>
                                          <p:attrName>style.visibility</p:attrName>
                                        </p:attrNameLst>
                                      </p:cBhvr>
                                      <p:to>
                                        <p:strVal val="visible"/>
                                      </p:to>
                                    </p:set>
                                    <p:animEffect transition="in" filter="fade">
                                      <p:cBhvr>
                                        <p:cTn id="17" dur="1000"/>
                                        <p:tgtEl>
                                          <p:spTgt spid="16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62"/>
                                        </p:tgtEl>
                                        <p:attrNameLst>
                                          <p:attrName>style.visibility</p:attrName>
                                        </p:attrNameLst>
                                      </p:cBhvr>
                                      <p:to>
                                        <p:strVal val="visible"/>
                                      </p:to>
                                    </p:set>
                                    <p:animEffect transition="in" filter="fade">
                                      <p:cBhvr>
                                        <p:cTn id="22" dur="1000"/>
                                        <p:tgtEl>
                                          <p:spTgt spid="1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p24"/>
          <p:cNvSpPr txBox="1">
            <a:spLocks noGrp="1"/>
          </p:cNvSpPr>
          <p:nvPr>
            <p:ph type="ctrTitle"/>
          </p:nvPr>
        </p:nvSpPr>
        <p:spPr>
          <a:xfrm>
            <a:off x="1524000" y="1122363"/>
            <a:ext cx="9144000" cy="1669605"/>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11500"/>
              <a:buFont typeface="Tahoma"/>
              <a:buNone/>
            </a:pPr>
            <a:r>
              <a:rPr lang="en-US" sz="11500">
                <a:latin typeface="Tahoma"/>
                <a:ea typeface="Tahoma"/>
                <a:cs typeface="Tahoma"/>
                <a:sym typeface="Tahoma"/>
              </a:rPr>
              <a:t>Lesson 3</a:t>
            </a:r>
            <a:endParaRPr sz="11500">
              <a:latin typeface="Tahoma"/>
              <a:ea typeface="Tahoma"/>
              <a:cs typeface="Tahoma"/>
              <a:sym typeface="Tahoma"/>
            </a:endParaRPr>
          </a:p>
        </p:txBody>
      </p:sp>
      <p:sp>
        <p:nvSpPr>
          <p:cNvPr id="172" name="Google Shape;172;p24"/>
          <p:cNvSpPr txBox="1">
            <a:spLocks noGrp="1"/>
          </p:cNvSpPr>
          <p:nvPr>
            <p:ph type="subTitle" idx="1"/>
          </p:nvPr>
        </p:nvSpPr>
        <p:spPr>
          <a:xfrm>
            <a:off x="1524000" y="3602038"/>
            <a:ext cx="9144000" cy="1655762"/>
          </a:xfrm>
          <a:prstGeom prst="rect">
            <a:avLst/>
          </a:prstGeom>
          <a:solidFill>
            <a:srgbClr val="E1EFD8"/>
          </a:solid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chemeClr val="dk1"/>
              </a:buClr>
              <a:buSzPts val="4000"/>
              <a:buNone/>
            </a:pPr>
            <a:r>
              <a:rPr lang="en-US" sz="4000">
                <a:latin typeface="Tahoma"/>
                <a:ea typeface="Tahoma"/>
                <a:cs typeface="Tahoma"/>
                <a:sym typeface="Tahoma"/>
              </a:rPr>
              <a:t>The plants and animals of the rainforest</a:t>
            </a:r>
            <a:endParaRPr sz="4000">
              <a:latin typeface="Tahoma"/>
              <a:ea typeface="Tahoma"/>
              <a:cs typeface="Tahoma"/>
              <a:sym typeface="Tahoma"/>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pic>
        <p:nvPicPr>
          <p:cNvPr id="177" name="Google Shape;177;p25" descr="Wide buttress roots around the base of a tree"/>
          <p:cNvPicPr preferRelativeResize="0"/>
          <p:nvPr/>
        </p:nvPicPr>
        <p:blipFill rotWithShape="1">
          <a:blip r:embed="rId3">
            <a:alphaModFix/>
          </a:blip>
          <a:srcRect/>
          <a:stretch/>
        </p:blipFill>
        <p:spPr>
          <a:xfrm>
            <a:off x="8636635" y="4876165"/>
            <a:ext cx="3048000" cy="1714500"/>
          </a:xfrm>
          <a:prstGeom prst="rect">
            <a:avLst/>
          </a:prstGeom>
          <a:noFill/>
          <a:ln>
            <a:noFill/>
          </a:ln>
        </p:spPr>
      </p:pic>
      <p:pic>
        <p:nvPicPr>
          <p:cNvPr id="178" name="Google Shape;178;p25" descr="leaf Icon 91826"/>
          <p:cNvPicPr preferRelativeResize="0"/>
          <p:nvPr/>
        </p:nvPicPr>
        <p:blipFill rotWithShape="1">
          <a:blip r:embed="rId4">
            <a:alphaModFix/>
          </a:blip>
          <a:srcRect/>
          <a:stretch/>
        </p:blipFill>
        <p:spPr>
          <a:xfrm rot="-4615522">
            <a:off x="8661258" y="288795"/>
            <a:ext cx="1303409" cy="1303409"/>
          </a:xfrm>
          <a:prstGeom prst="rect">
            <a:avLst/>
          </a:prstGeom>
          <a:noFill/>
          <a:ln w="9525" cap="flat" cmpd="sng">
            <a:solidFill>
              <a:srgbClr val="00B050"/>
            </a:solidFill>
            <a:prstDash val="solid"/>
            <a:round/>
            <a:headEnd type="none" w="sm" len="sm"/>
            <a:tailEnd type="none" w="sm" len="sm"/>
          </a:ln>
        </p:spPr>
      </p:pic>
      <p:pic>
        <p:nvPicPr>
          <p:cNvPr id="179" name="Google Shape;179;p25" descr="Orchid Icon 697271"/>
          <p:cNvPicPr preferRelativeResize="0"/>
          <p:nvPr/>
        </p:nvPicPr>
        <p:blipFill rotWithShape="1">
          <a:blip r:embed="rId5">
            <a:alphaModFix/>
          </a:blip>
          <a:srcRect/>
          <a:stretch/>
        </p:blipFill>
        <p:spPr>
          <a:xfrm>
            <a:off x="4411980" y="1659636"/>
            <a:ext cx="1905000" cy="1905000"/>
          </a:xfrm>
          <a:prstGeom prst="rect">
            <a:avLst/>
          </a:prstGeom>
          <a:noFill/>
          <a:ln>
            <a:noFill/>
          </a:ln>
        </p:spPr>
      </p:pic>
      <p:pic>
        <p:nvPicPr>
          <p:cNvPr id="180" name="Google Shape;180;p25" descr="10+ Carnivorous plant craft ideas | plant crafts, carnivorous plants,  carnivorous"/>
          <p:cNvPicPr preferRelativeResize="0"/>
          <p:nvPr/>
        </p:nvPicPr>
        <p:blipFill rotWithShape="1">
          <a:blip r:embed="rId6">
            <a:alphaModFix/>
          </a:blip>
          <a:srcRect/>
          <a:stretch/>
        </p:blipFill>
        <p:spPr>
          <a:xfrm>
            <a:off x="577596" y="4671060"/>
            <a:ext cx="2209800" cy="1905000"/>
          </a:xfrm>
          <a:prstGeom prst="rect">
            <a:avLst/>
          </a:prstGeom>
          <a:noFill/>
          <a:ln>
            <a:noFill/>
          </a:ln>
        </p:spPr>
      </p:pic>
      <p:sp>
        <p:nvSpPr>
          <p:cNvPr id="181" name="Google Shape;181;p25"/>
          <p:cNvSpPr txBox="1"/>
          <p:nvPr/>
        </p:nvSpPr>
        <p:spPr>
          <a:xfrm>
            <a:off x="4986528" y="182803"/>
            <a:ext cx="3401568" cy="1200329"/>
          </a:xfrm>
          <a:prstGeom prst="rect">
            <a:avLst/>
          </a:prstGeom>
          <a:solidFill>
            <a:srgbClr val="E1EFD8"/>
          </a:solidFill>
          <a:ln w="38100"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231F20"/>
              </a:buClr>
              <a:buSzPts val="1800"/>
              <a:buFont typeface="Tahoma"/>
              <a:buNone/>
            </a:pPr>
            <a:r>
              <a:rPr lang="en-US" sz="1800" b="0" i="0" u="none" strike="noStrike" cap="none">
                <a:solidFill>
                  <a:srgbClr val="231F20"/>
                </a:solidFill>
                <a:latin typeface="Tahoma"/>
                <a:ea typeface="Tahoma"/>
                <a:cs typeface="Tahoma"/>
                <a:sym typeface="Tahoma"/>
              </a:rPr>
              <a:t>Plants grow thick leaves with drip tips and waxy surfaces to allow water to drain quickly to prevent rotting.</a:t>
            </a:r>
            <a:endParaRPr sz="1800" b="0" i="0" u="none" strike="noStrike" cap="none">
              <a:solidFill>
                <a:schemeClr val="dk1"/>
              </a:solidFill>
              <a:latin typeface="Tahoma"/>
              <a:ea typeface="Tahoma"/>
              <a:cs typeface="Tahoma"/>
              <a:sym typeface="Tahoma"/>
            </a:endParaRPr>
          </a:p>
        </p:txBody>
      </p:sp>
      <p:sp>
        <p:nvSpPr>
          <p:cNvPr id="182" name="Google Shape;182;p25"/>
          <p:cNvSpPr txBox="1"/>
          <p:nvPr/>
        </p:nvSpPr>
        <p:spPr>
          <a:xfrm>
            <a:off x="219456" y="1600492"/>
            <a:ext cx="3950208" cy="1754326"/>
          </a:xfrm>
          <a:prstGeom prst="rect">
            <a:avLst/>
          </a:prstGeom>
          <a:solidFill>
            <a:srgbClr val="CCECFF"/>
          </a:solidFill>
          <a:ln w="38100" cap="flat" cmpd="sng">
            <a:solidFill>
              <a:srgbClr val="7030A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231F20"/>
              </a:buClr>
              <a:buSzPts val="1800"/>
              <a:buFont typeface="Tahoma"/>
              <a:buNone/>
            </a:pPr>
            <a:r>
              <a:rPr lang="en-US" sz="1800" b="0" i="0" u="none" strike="noStrike" cap="none">
                <a:solidFill>
                  <a:srgbClr val="231F20"/>
                </a:solidFill>
                <a:latin typeface="Tahoma"/>
                <a:ea typeface="Tahoma"/>
                <a:cs typeface="Tahoma"/>
                <a:sym typeface="Tahoma"/>
              </a:rPr>
              <a:t>Some plants called 'epiphytes' are flowering plants which grow on tree trunks and branches to get light. They get food from the air and water, and their roots hang in the air, eg orchids.</a:t>
            </a:r>
            <a:endParaRPr sz="1800" b="0" i="0" u="none" strike="noStrike" cap="none">
              <a:solidFill>
                <a:schemeClr val="dk1"/>
              </a:solidFill>
              <a:latin typeface="Tahoma"/>
              <a:ea typeface="Tahoma"/>
              <a:cs typeface="Tahoma"/>
              <a:sym typeface="Tahoma"/>
            </a:endParaRPr>
          </a:p>
        </p:txBody>
      </p:sp>
      <p:sp>
        <p:nvSpPr>
          <p:cNvPr id="183" name="Google Shape;183;p25"/>
          <p:cNvSpPr txBox="1"/>
          <p:nvPr/>
        </p:nvSpPr>
        <p:spPr>
          <a:xfrm>
            <a:off x="219456" y="3816019"/>
            <a:ext cx="6096000" cy="646331"/>
          </a:xfrm>
          <a:prstGeom prst="rect">
            <a:avLst/>
          </a:prstGeom>
          <a:solidFill>
            <a:srgbClr val="FBE4D4"/>
          </a:solidFill>
          <a:ln w="38100" cap="flat" cmpd="sng">
            <a:solidFill>
              <a:srgbClr val="FF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0" i="0" u="none" strike="noStrike" cap="none">
                <a:solidFill>
                  <a:srgbClr val="231F20"/>
                </a:solidFill>
                <a:latin typeface="Tahoma"/>
                <a:ea typeface="Tahoma"/>
                <a:cs typeface="Tahoma"/>
                <a:sym typeface="Tahoma"/>
              </a:rPr>
              <a:t>Carnivorous plants are meat-eating plants that attract insects using smelly nectar and then trap them</a:t>
            </a:r>
            <a:endParaRPr sz="1800">
              <a:solidFill>
                <a:schemeClr val="dk1"/>
              </a:solidFill>
              <a:latin typeface="Calibri"/>
              <a:ea typeface="Calibri"/>
              <a:cs typeface="Calibri"/>
              <a:sym typeface="Calibri"/>
            </a:endParaRPr>
          </a:p>
        </p:txBody>
      </p:sp>
      <p:pic>
        <p:nvPicPr>
          <p:cNvPr id="184" name="Google Shape;184;p25" descr="LESSON 7: PLANT ADAPTATIONS"/>
          <p:cNvPicPr preferRelativeResize="0"/>
          <p:nvPr/>
        </p:nvPicPr>
        <p:blipFill rotWithShape="1">
          <a:blip r:embed="rId7">
            <a:alphaModFix/>
          </a:blip>
          <a:srcRect/>
          <a:stretch/>
        </p:blipFill>
        <p:spPr>
          <a:xfrm>
            <a:off x="3156204" y="4753446"/>
            <a:ext cx="1476756" cy="1860713"/>
          </a:xfrm>
          <a:prstGeom prst="rect">
            <a:avLst/>
          </a:prstGeom>
          <a:noFill/>
          <a:ln>
            <a:noFill/>
          </a:ln>
        </p:spPr>
      </p:pic>
      <p:sp>
        <p:nvSpPr>
          <p:cNvPr id="185" name="Google Shape;185;p25"/>
          <p:cNvSpPr txBox="1"/>
          <p:nvPr/>
        </p:nvSpPr>
        <p:spPr>
          <a:xfrm>
            <a:off x="1706880" y="158496"/>
            <a:ext cx="2987040" cy="1323439"/>
          </a:xfrm>
          <a:prstGeom prst="rect">
            <a:avLst/>
          </a:prstGeom>
          <a:solidFill>
            <a:srgbClr val="CCCCFF"/>
          </a:solidFill>
          <a:ln w="9525" cap="flat" cmpd="sng">
            <a:solidFill>
              <a:srgbClr val="7030A0"/>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Tahoma"/>
                <a:ea typeface="Tahoma"/>
                <a:cs typeface="Tahoma"/>
                <a:sym typeface="Tahoma"/>
              </a:rPr>
              <a:t>How have the plants adapted to the conditions in the rainforest?</a:t>
            </a:r>
            <a:endParaRPr sz="2000">
              <a:solidFill>
                <a:schemeClr val="dk1"/>
              </a:solidFill>
              <a:latin typeface="Tahoma"/>
              <a:ea typeface="Tahoma"/>
              <a:cs typeface="Tahoma"/>
              <a:sym typeface="Tahoma"/>
            </a:endParaRPr>
          </a:p>
        </p:txBody>
      </p:sp>
      <p:pic>
        <p:nvPicPr>
          <p:cNvPr id="186" name="Google Shape;186;p25" descr="Sec 1 NA - Tropical Rainforests"/>
          <p:cNvPicPr preferRelativeResize="0"/>
          <p:nvPr/>
        </p:nvPicPr>
        <p:blipFill rotWithShape="1">
          <a:blip r:embed="rId8">
            <a:alphaModFix/>
          </a:blip>
          <a:srcRect l="15714" t="18997" r="26967" b="12080"/>
          <a:stretch/>
        </p:blipFill>
        <p:spPr>
          <a:xfrm>
            <a:off x="6376416" y="4908588"/>
            <a:ext cx="1938528" cy="1748244"/>
          </a:xfrm>
          <a:prstGeom prst="rect">
            <a:avLst/>
          </a:prstGeom>
          <a:noFill/>
          <a:ln>
            <a:noFill/>
          </a:ln>
        </p:spPr>
      </p:pic>
      <p:sp>
        <p:nvSpPr>
          <p:cNvPr id="187" name="Google Shape;187;p25"/>
          <p:cNvSpPr txBox="1"/>
          <p:nvPr/>
        </p:nvSpPr>
        <p:spPr>
          <a:xfrm>
            <a:off x="7632192" y="2636812"/>
            <a:ext cx="4425696" cy="2031325"/>
          </a:xfrm>
          <a:prstGeom prst="rect">
            <a:avLst/>
          </a:prstGeom>
          <a:solidFill>
            <a:srgbClr val="F7CAAC"/>
          </a:solidFill>
          <a:ln w="28575" cap="flat" cmpd="sng">
            <a:solidFill>
              <a:srgbClr val="CC66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0" i="0">
                <a:solidFill>
                  <a:srgbClr val="231F20"/>
                </a:solidFill>
                <a:latin typeface="Tahoma"/>
                <a:ea typeface="Tahoma"/>
                <a:cs typeface="Tahoma"/>
                <a:sym typeface="Tahoma"/>
              </a:rPr>
              <a:t>Rainforest soils are poor, and most nutrients are in the top layers, so roots are generally shallow. </a:t>
            </a:r>
            <a:endParaRPr/>
          </a:p>
          <a:p>
            <a:pPr marL="0" marR="0" lvl="0" indent="0" algn="l" rtl="0">
              <a:spcBef>
                <a:spcPts val="0"/>
              </a:spcBef>
              <a:spcAft>
                <a:spcPts val="0"/>
              </a:spcAft>
              <a:buNone/>
            </a:pPr>
            <a:r>
              <a:rPr lang="en-US" sz="1800">
                <a:solidFill>
                  <a:srgbClr val="231F20"/>
                </a:solidFill>
                <a:latin typeface="Tahoma"/>
                <a:ea typeface="Tahoma"/>
                <a:cs typeface="Tahoma"/>
                <a:sym typeface="Tahoma"/>
              </a:rPr>
              <a:t>B</a:t>
            </a:r>
            <a:r>
              <a:rPr lang="en-US" sz="1800" b="0" i="0">
                <a:solidFill>
                  <a:srgbClr val="231F20"/>
                </a:solidFill>
                <a:latin typeface="Tahoma"/>
                <a:ea typeface="Tahoma"/>
                <a:cs typeface="Tahoma"/>
                <a:sym typeface="Tahoma"/>
              </a:rPr>
              <a:t>uttress roots join the tree far up and help to </a:t>
            </a:r>
            <a:r>
              <a:rPr lang="en-US" sz="1800" b="1" i="0">
                <a:solidFill>
                  <a:srgbClr val="231F20"/>
                </a:solidFill>
                <a:latin typeface="Tahoma"/>
                <a:ea typeface="Tahoma"/>
                <a:cs typeface="Tahoma"/>
                <a:sym typeface="Tahoma"/>
              </a:rPr>
              <a:t>support</a:t>
            </a:r>
            <a:r>
              <a:rPr lang="en-US" sz="1800" b="0" i="0">
                <a:solidFill>
                  <a:srgbClr val="231F20"/>
                </a:solidFill>
                <a:latin typeface="Tahoma"/>
                <a:ea typeface="Tahoma"/>
                <a:cs typeface="Tahoma"/>
                <a:sym typeface="Tahoma"/>
              </a:rPr>
              <a:t> it. </a:t>
            </a:r>
            <a:endParaRPr/>
          </a:p>
          <a:p>
            <a:pPr marL="0" marR="0" lvl="0" indent="0" algn="l" rtl="0">
              <a:spcBef>
                <a:spcPts val="0"/>
              </a:spcBef>
              <a:spcAft>
                <a:spcPts val="0"/>
              </a:spcAft>
              <a:buNone/>
            </a:pPr>
            <a:r>
              <a:rPr lang="en-US" sz="1800" b="0" i="0">
                <a:solidFill>
                  <a:srgbClr val="231F20"/>
                </a:solidFill>
                <a:latin typeface="Tahoma"/>
                <a:ea typeface="Tahoma"/>
                <a:cs typeface="Tahoma"/>
                <a:sym typeface="Tahoma"/>
              </a:rPr>
              <a:t>They also allow it to gather more nutrients.</a:t>
            </a:r>
            <a:endParaRPr sz="1800">
              <a:solidFill>
                <a:schemeClr val="dk1"/>
              </a:solidFill>
              <a:latin typeface="Tahoma"/>
              <a:ea typeface="Tahoma"/>
              <a:cs typeface="Tahoma"/>
              <a:sym typeface="Tahoma"/>
            </a:endParaRPr>
          </a:p>
        </p:txBody>
      </p:sp>
      <p:pic>
        <p:nvPicPr>
          <p:cNvPr id="188" name="Google Shape;188;p25" descr="Pencil Icon 960242"/>
          <p:cNvPicPr preferRelativeResize="0"/>
          <p:nvPr/>
        </p:nvPicPr>
        <p:blipFill rotWithShape="1">
          <a:blip r:embed="rId9">
            <a:alphaModFix/>
          </a:blip>
          <a:srcRect/>
          <a:stretch/>
        </p:blipFill>
        <p:spPr>
          <a:xfrm>
            <a:off x="10664170" y="1451910"/>
            <a:ext cx="668965" cy="66896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8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7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8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8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8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8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77"/>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8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Google Shape;193;p26"/>
          <p:cNvSpPr txBox="1"/>
          <p:nvPr/>
        </p:nvSpPr>
        <p:spPr>
          <a:xfrm>
            <a:off x="1594884" y="191684"/>
            <a:ext cx="8208335" cy="1200329"/>
          </a:xfrm>
          <a:prstGeom prst="rect">
            <a:avLst/>
          </a:prstGeom>
          <a:solidFill>
            <a:srgbClr val="E1EFD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0" i="0">
                <a:solidFill>
                  <a:srgbClr val="231F20"/>
                </a:solidFill>
                <a:latin typeface="Arial"/>
                <a:ea typeface="Arial"/>
                <a:cs typeface="Arial"/>
                <a:sym typeface="Arial"/>
              </a:rPr>
              <a:t>Only a small percentage of the animals live on the forest floor.  Many live in the trees. </a:t>
            </a:r>
            <a:endParaRPr/>
          </a:p>
          <a:p>
            <a:pPr marL="0" marR="0" lvl="0" indent="0" algn="l" rtl="0">
              <a:spcBef>
                <a:spcPts val="0"/>
              </a:spcBef>
              <a:spcAft>
                <a:spcPts val="0"/>
              </a:spcAft>
              <a:buNone/>
            </a:pPr>
            <a:r>
              <a:rPr lang="en-US" sz="1800" b="0" i="0">
                <a:solidFill>
                  <a:srgbClr val="231F20"/>
                </a:solidFill>
                <a:latin typeface="Arial"/>
                <a:ea typeface="Arial"/>
                <a:cs typeface="Arial"/>
                <a:sym typeface="Arial"/>
              </a:rPr>
              <a:t>It is thought that in the </a:t>
            </a:r>
            <a:r>
              <a:rPr lang="en-US" sz="1800" b="1" i="0">
                <a:solidFill>
                  <a:srgbClr val="231F20"/>
                </a:solidFill>
                <a:latin typeface="Arial"/>
                <a:ea typeface="Arial"/>
                <a:cs typeface="Arial"/>
                <a:sym typeface="Arial"/>
              </a:rPr>
              <a:t>Amazon rainforest</a:t>
            </a:r>
            <a:r>
              <a:rPr lang="en-US" sz="1800" b="0" i="0">
                <a:solidFill>
                  <a:srgbClr val="231F20"/>
                </a:solidFill>
                <a:latin typeface="Arial"/>
                <a:ea typeface="Arial"/>
                <a:cs typeface="Arial"/>
                <a:sym typeface="Arial"/>
              </a:rPr>
              <a:t> there are over 2,000 species of birds and 1,500 species of fish. </a:t>
            </a:r>
            <a:endParaRPr/>
          </a:p>
          <a:p>
            <a:pPr marL="0" marR="0" lvl="0" indent="0" algn="l" rtl="0">
              <a:spcBef>
                <a:spcPts val="0"/>
              </a:spcBef>
              <a:spcAft>
                <a:spcPts val="0"/>
              </a:spcAft>
              <a:buNone/>
            </a:pPr>
            <a:r>
              <a:rPr lang="en-US" sz="1800" b="0" i="0">
                <a:solidFill>
                  <a:srgbClr val="231F20"/>
                </a:solidFill>
                <a:latin typeface="Arial"/>
                <a:ea typeface="Arial"/>
                <a:cs typeface="Arial"/>
                <a:sym typeface="Arial"/>
              </a:rPr>
              <a:t>There is also thought to be 50,000 kinds of insects in a single square mile.</a:t>
            </a:r>
            <a:endParaRPr sz="1800">
              <a:solidFill>
                <a:schemeClr val="dk1"/>
              </a:solidFill>
              <a:latin typeface="Calibri"/>
              <a:ea typeface="Calibri"/>
              <a:cs typeface="Calibri"/>
              <a:sym typeface="Calibri"/>
            </a:endParaRPr>
          </a:p>
        </p:txBody>
      </p:sp>
      <p:pic>
        <p:nvPicPr>
          <p:cNvPr id="194" name="Google Shape;194;p26" descr="Sloth Icon 2997556"/>
          <p:cNvPicPr preferRelativeResize="0"/>
          <p:nvPr/>
        </p:nvPicPr>
        <p:blipFill rotWithShape="1">
          <a:blip r:embed="rId3">
            <a:alphaModFix/>
          </a:blip>
          <a:srcRect/>
          <a:stretch/>
        </p:blipFill>
        <p:spPr>
          <a:xfrm>
            <a:off x="156831" y="1805762"/>
            <a:ext cx="1512481" cy="1512481"/>
          </a:xfrm>
          <a:prstGeom prst="rect">
            <a:avLst/>
          </a:prstGeom>
          <a:noFill/>
          <a:ln>
            <a:noFill/>
          </a:ln>
        </p:spPr>
      </p:pic>
      <p:pic>
        <p:nvPicPr>
          <p:cNvPr id="195" name="Google Shape;195;p26" descr="Toucan Icon 3373293"/>
          <p:cNvPicPr preferRelativeResize="0"/>
          <p:nvPr/>
        </p:nvPicPr>
        <p:blipFill rotWithShape="1">
          <a:blip r:embed="rId4">
            <a:alphaModFix/>
          </a:blip>
          <a:srcRect/>
          <a:stretch/>
        </p:blipFill>
        <p:spPr>
          <a:xfrm>
            <a:off x="135564" y="3646966"/>
            <a:ext cx="1659565" cy="1659565"/>
          </a:xfrm>
          <a:prstGeom prst="rect">
            <a:avLst/>
          </a:prstGeom>
          <a:noFill/>
          <a:ln>
            <a:noFill/>
          </a:ln>
        </p:spPr>
      </p:pic>
      <p:pic>
        <p:nvPicPr>
          <p:cNvPr id="196" name="Google Shape;196;p26" descr="piranha Icon 2406819"/>
          <p:cNvPicPr preferRelativeResize="0"/>
          <p:nvPr/>
        </p:nvPicPr>
        <p:blipFill rotWithShape="1">
          <a:blip r:embed="rId5">
            <a:alphaModFix/>
          </a:blip>
          <a:srcRect/>
          <a:stretch/>
        </p:blipFill>
        <p:spPr>
          <a:xfrm>
            <a:off x="7238114" y="1615262"/>
            <a:ext cx="1905000" cy="1905000"/>
          </a:xfrm>
          <a:prstGeom prst="rect">
            <a:avLst/>
          </a:prstGeom>
          <a:noFill/>
          <a:ln>
            <a:noFill/>
          </a:ln>
        </p:spPr>
      </p:pic>
      <p:pic>
        <p:nvPicPr>
          <p:cNvPr id="197" name="Google Shape;197;p26" descr="sugar glider Icon 3386400"/>
          <p:cNvPicPr preferRelativeResize="0"/>
          <p:nvPr/>
        </p:nvPicPr>
        <p:blipFill rotWithShape="1">
          <a:blip r:embed="rId6">
            <a:alphaModFix/>
          </a:blip>
          <a:srcRect/>
          <a:stretch/>
        </p:blipFill>
        <p:spPr>
          <a:xfrm>
            <a:off x="10053084" y="5237420"/>
            <a:ext cx="1398181" cy="1398181"/>
          </a:xfrm>
          <a:prstGeom prst="rect">
            <a:avLst/>
          </a:prstGeom>
          <a:noFill/>
          <a:ln>
            <a:noFill/>
          </a:ln>
        </p:spPr>
      </p:pic>
      <p:pic>
        <p:nvPicPr>
          <p:cNvPr id="198" name="Google Shape;198;p26" descr="Cockroach Icon 3327296"/>
          <p:cNvPicPr preferRelativeResize="0"/>
          <p:nvPr/>
        </p:nvPicPr>
        <p:blipFill rotWithShape="1">
          <a:blip r:embed="rId7">
            <a:alphaModFix/>
          </a:blip>
          <a:srcRect/>
          <a:stretch/>
        </p:blipFill>
        <p:spPr>
          <a:xfrm>
            <a:off x="6026003" y="3762153"/>
            <a:ext cx="1448686" cy="1448686"/>
          </a:xfrm>
          <a:prstGeom prst="rect">
            <a:avLst/>
          </a:prstGeom>
          <a:noFill/>
          <a:ln>
            <a:noFill/>
          </a:ln>
        </p:spPr>
      </p:pic>
      <p:sp>
        <p:nvSpPr>
          <p:cNvPr id="199" name="Google Shape;199;p26"/>
          <p:cNvSpPr txBox="1"/>
          <p:nvPr/>
        </p:nvSpPr>
        <p:spPr>
          <a:xfrm>
            <a:off x="1719816" y="1827995"/>
            <a:ext cx="5116919" cy="1569660"/>
          </a:xfrm>
          <a:prstGeom prst="rect">
            <a:avLst/>
          </a:prstGeom>
          <a:noFill/>
          <a:ln w="28575" cap="flat" cmpd="sng">
            <a:solidFill>
              <a:srgbClr val="548135"/>
            </a:solidFill>
            <a:prstDash val="solid"/>
            <a:round/>
            <a:headEnd type="none" w="sm" len="sm"/>
            <a:tailEnd type="none" w="sm" len="sm"/>
          </a:ln>
        </p:spPr>
        <p:txBody>
          <a:bodyPr spcFirstLastPara="1" wrap="square" lIns="91425" tIns="45700" rIns="91425" bIns="45700" anchor="t" anchorCtr="0">
            <a:noAutofit/>
          </a:bodyPr>
          <a:lstStyle/>
          <a:p>
            <a:pPr marL="0" marR="0" lvl="0" indent="-101600" algn="l" rtl="0">
              <a:spcBef>
                <a:spcPts val="0"/>
              </a:spcBef>
              <a:spcAft>
                <a:spcPts val="0"/>
              </a:spcAft>
              <a:buClr>
                <a:srgbClr val="202124"/>
              </a:buClr>
              <a:buSzPts val="1600"/>
              <a:buFont typeface="Arial"/>
              <a:buChar char="•"/>
            </a:pPr>
            <a:r>
              <a:rPr lang="en-US" sz="1600" b="1" i="0">
                <a:solidFill>
                  <a:srgbClr val="202124"/>
                </a:solidFill>
                <a:latin typeface="arial"/>
                <a:ea typeface="arial"/>
                <a:cs typeface="arial"/>
                <a:sym typeface="arial"/>
              </a:rPr>
              <a:t>Sloths</a:t>
            </a:r>
            <a:r>
              <a:rPr lang="en-US" sz="1600" b="0" i="0">
                <a:solidFill>
                  <a:srgbClr val="202124"/>
                </a:solidFill>
                <a:latin typeface="arial"/>
                <a:ea typeface="arial"/>
                <a:cs typeface="arial"/>
                <a:sym typeface="arial"/>
              </a:rPr>
              <a:t> are three times stronger than us. </a:t>
            </a:r>
            <a:endParaRPr/>
          </a:p>
          <a:p>
            <a:pPr marL="0" marR="0" lvl="0" indent="-101600" algn="l" rtl="0">
              <a:spcBef>
                <a:spcPts val="0"/>
              </a:spcBef>
              <a:spcAft>
                <a:spcPts val="0"/>
              </a:spcAft>
              <a:buClr>
                <a:srgbClr val="202124"/>
              </a:buClr>
              <a:buSzPts val="1600"/>
              <a:buFont typeface="Arial"/>
              <a:buChar char="•"/>
            </a:pPr>
            <a:r>
              <a:rPr lang="en-US" sz="1600" b="0" i="0">
                <a:solidFill>
                  <a:srgbClr val="202124"/>
                </a:solidFill>
                <a:latin typeface="arial"/>
                <a:ea typeface="arial"/>
                <a:cs typeface="arial"/>
                <a:sym typeface="arial"/>
              </a:rPr>
              <a:t>They poo a third of their body weight in one go. </a:t>
            </a:r>
            <a:endParaRPr/>
          </a:p>
          <a:p>
            <a:pPr marL="0" marR="0" lvl="0" indent="-101600" algn="l" rtl="0">
              <a:spcBef>
                <a:spcPts val="0"/>
              </a:spcBef>
              <a:spcAft>
                <a:spcPts val="0"/>
              </a:spcAft>
              <a:buClr>
                <a:srgbClr val="202124"/>
              </a:buClr>
              <a:buSzPts val="1600"/>
              <a:buFont typeface="Arial"/>
              <a:buChar char="•"/>
            </a:pPr>
            <a:r>
              <a:rPr lang="en-US" sz="1600" b="1" i="0">
                <a:solidFill>
                  <a:srgbClr val="202124"/>
                </a:solidFill>
                <a:latin typeface="arial"/>
                <a:ea typeface="arial"/>
                <a:cs typeface="arial"/>
                <a:sym typeface="arial"/>
              </a:rPr>
              <a:t>Sloths</a:t>
            </a:r>
            <a:r>
              <a:rPr lang="en-US" sz="1600" b="0" i="0">
                <a:solidFill>
                  <a:srgbClr val="202124"/>
                </a:solidFill>
                <a:latin typeface="arial"/>
                <a:ea typeface="arial"/>
                <a:cs typeface="arial"/>
                <a:sym typeface="arial"/>
              </a:rPr>
              <a:t> are blind. </a:t>
            </a:r>
            <a:endParaRPr/>
          </a:p>
          <a:p>
            <a:pPr marL="0" marR="0" lvl="0" indent="-101600" algn="l" rtl="0">
              <a:spcBef>
                <a:spcPts val="0"/>
              </a:spcBef>
              <a:spcAft>
                <a:spcPts val="0"/>
              </a:spcAft>
              <a:buClr>
                <a:srgbClr val="202124"/>
              </a:buClr>
              <a:buSzPts val="1600"/>
              <a:buFont typeface="Arial"/>
              <a:buChar char="•"/>
            </a:pPr>
            <a:r>
              <a:rPr lang="en-US" sz="1600" b="0" i="0">
                <a:solidFill>
                  <a:srgbClr val="202124"/>
                </a:solidFill>
                <a:latin typeface="arial"/>
                <a:ea typeface="arial"/>
                <a:cs typeface="arial"/>
                <a:sym typeface="arial"/>
              </a:rPr>
              <a:t>They are faster in water than on land. </a:t>
            </a:r>
            <a:endParaRPr/>
          </a:p>
          <a:p>
            <a:pPr marL="0" marR="0" lvl="0" indent="-101600" algn="l" rtl="0">
              <a:spcBef>
                <a:spcPts val="0"/>
              </a:spcBef>
              <a:spcAft>
                <a:spcPts val="0"/>
              </a:spcAft>
              <a:buClr>
                <a:srgbClr val="202124"/>
              </a:buClr>
              <a:buSzPts val="1600"/>
              <a:buFont typeface="Arial"/>
              <a:buChar char="•"/>
            </a:pPr>
            <a:r>
              <a:rPr lang="en-US" sz="1600" b="0" i="0">
                <a:solidFill>
                  <a:srgbClr val="202124"/>
                </a:solidFill>
                <a:latin typeface="arial"/>
                <a:ea typeface="arial"/>
                <a:cs typeface="arial"/>
                <a:sym typeface="arial"/>
              </a:rPr>
              <a:t>It takes </a:t>
            </a:r>
            <a:r>
              <a:rPr lang="en-US" sz="1600" b="1" i="0">
                <a:solidFill>
                  <a:srgbClr val="202124"/>
                </a:solidFill>
                <a:latin typeface="arial"/>
                <a:ea typeface="arial"/>
                <a:cs typeface="arial"/>
                <a:sym typeface="arial"/>
              </a:rPr>
              <a:t>sloths</a:t>
            </a:r>
            <a:r>
              <a:rPr lang="en-US" sz="1600" b="0" i="0">
                <a:solidFill>
                  <a:srgbClr val="202124"/>
                </a:solidFill>
                <a:latin typeface="arial"/>
                <a:ea typeface="arial"/>
                <a:cs typeface="arial"/>
                <a:sym typeface="arial"/>
              </a:rPr>
              <a:t> 30 days to digest a leaf. </a:t>
            </a:r>
            <a:endParaRPr/>
          </a:p>
          <a:p>
            <a:pPr marL="0" marR="0" lvl="0" indent="-101600" algn="l" rtl="0">
              <a:spcBef>
                <a:spcPts val="0"/>
              </a:spcBef>
              <a:spcAft>
                <a:spcPts val="0"/>
              </a:spcAft>
              <a:buClr>
                <a:srgbClr val="202124"/>
              </a:buClr>
              <a:buSzPts val="1600"/>
              <a:buFont typeface="Arial"/>
              <a:buChar char="•"/>
            </a:pPr>
            <a:r>
              <a:rPr lang="en-US" sz="1600" b="1" i="0">
                <a:solidFill>
                  <a:srgbClr val="202124"/>
                </a:solidFill>
                <a:latin typeface="arial"/>
                <a:ea typeface="arial"/>
                <a:cs typeface="arial"/>
                <a:sym typeface="arial"/>
              </a:rPr>
              <a:t>Sloths</a:t>
            </a:r>
            <a:r>
              <a:rPr lang="en-US" sz="1600" b="0" i="0">
                <a:solidFill>
                  <a:srgbClr val="202124"/>
                </a:solidFill>
                <a:latin typeface="arial"/>
                <a:ea typeface="arial"/>
                <a:cs typeface="arial"/>
                <a:sym typeface="arial"/>
              </a:rPr>
              <a:t> can fall 100 feet without injury.</a:t>
            </a:r>
            <a:endParaRPr/>
          </a:p>
        </p:txBody>
      </p:sp>
      <p:pic>
        <p:nvPicPr>
          <p:cNvPr id="200" name="Google Shape;200;p26" descr="Pencil Icon 960242"/>
          <p:cNvPicPr preferRelativeResize="0"/>
          <p:nvPr/>
        </p:nvPicPr>
        <p:blipFill rotWithShape="1">
          <a:blip r:embed="rId8">
            <a:alphaModFix/>
          </a:blip>
          <a:srcRect/>
          <a:stretch/>
        </p:blipFill>
        <p:spPr>
          <a:xfrm>
            <a:off x="9856096" y="112207"/>
            <a:ext cx="668965" cy="668965"/>
          </a:xfrm>
          <a:prstGeom prst="rect">
            <a:avLst/>
          </a:prstGeom>
          <a:noFill/>
          <a:ln>
            <a:noFill/>
          </a:ln>
        </p:spPr>
      </p:pic>
      <p:sp>
        <p:nvSpPr>
          <p:cNvPr id="201" name="Google Shape;201;p26"/>
          <p:cNvSpPr txBox="1"/>
          <p:nvPr/>
        </p:nvSpPr>
        <p:spPr>
          <a:xfrm>
            <a:off x="1904114" y="4287661"/>
            <a:ext cx="2954965" cy="2308324"/>
          </a:xfrm>
          <a:prstGeom prst="rect">
            <a:avLst/>
          </a:prstGeom>
          <a:noFill/>
          <a:ln w="28575" cap="flat" cmpd="sng">
            <a:solidFill>
              <a:srgbClr val="7030A0"/>
            </a:solidFill>
            <a:prstDash val="solid"/>
            <a:round/>
            <a:headEnd type="none" w="sm" len="sm"/>
            <a:tailEnd type="none" w="sm" len="sm"/>
          </a:ln>
        </p:spPr>
        <p:txBody>
          <a:bodyPr spcFirstLastPara="1" wrap="square" lIns="91425" tIns="45700" rIns="91425" bIns="45700" anchor="t" anchorCtr="0">
            <a:noAutofit/>
          </a:bodyPr>
          <a:lstStyle/>
          <a:p>
            <a:pPr marL="0" marR="0" lvl="0" indent="-101600" algn="l" rtl="0">
              <a:spcBef>
                <a:spcPts val="0"/>
              </a:spcBef>
              <a:spcAft>
                <a:spcPts val="0"/>
              </a:spcAft>
              <a:buClr>
                <a:srgbClr val="202124"/>
              </a:buClr>
              <a:buSzPts val="1600"/>
              <a:buFont typeface="Arial"/>
              <a:buChar char="•"/>
            </a:pPr>
            <a:r>
              <a:rPr lang="en-US" sz="1600" i="0">
                <a:solidFill>
                  <a:srgbClr val="202124"/>
                </a:solidFill>
                <a:latin typeface="arial"/>
                <a:ea typeface="arial"/>
                <a:cs typeface="arial"/>
                <a:sym typeface="arial"/>
              </a:rPr>
              <a:t>The toco toucan can be 63cm high.</a:t>
            </a:r>
            <a:endParaRPr/>
          </a:p>
          <a:p>
            <a:pPr marL="0" marR="0" lvl="0" indent="-101600" algn="l" rtl="0">
              <a:spcBef>
                <a:spcPts val="0"/>
              </a:spcBef>
              <a:spcAft>
                <a:spcPts val="0"/>
              </a:spcAft>
              <a:buClr>
                <a:srgbClr val="202124"/>
              </a:buClr>
              <a:buSzPts val="1600"/>
              <a:buFont typeface="Arial"/>
              <a:buChar char="•"/>
            </a:pPr>
            <a:r>
              <a:rPr lang="en-US" sz="1600">
                <a:solidFill>
                  <a:srgbClr val="202124"/>
                </a:solidFill>
                <a:latin typeface="arial"/>
                <a:ea typeface="arial"/>
                <a:cs typeface="arial"/>
                <a:sym typeface="arial"/>
              </a:rPr>
              <a:t>They prefer to hop from branch to branch through the forest rather than fly</a:t>
            </a:r>
            <a:r>
              <a:rPr lang="en-US" sz="1600" i="0">
                <a:solidFill>
                  <a:srgbClr val="202124"/>
                </a:solidFill>
                <a:latin typeface="arial"/>
                <a:ea typeface="arial"/>
                <a:cs typeface="arial"/>
                <a:sym typeface="arial"/>
              </a:rPr>
              <a:t>.</a:t>
            </a:r>
            <a:endParaRPr/>
          </a:p>
          <a:p>
            <a:pPr marL="0" marR="0" lvl="0" indent="-101600" algn="l" rtl="0">
              <a:spcBef>
                <a:spcPts val="0"/>
              </a:spcBef>
              <a:spcAft>
                <a:spcPts val="0"/>
              </a:spcAft>
              <a:buClr>
                <a:srgbClr val="202124"/>
              </a:buClr>
              <a:buSzPts val="1600"/>
              <a:buFont typeface="Arial"/>
              <a:buChar char="•"/>
            </a:pPr>
            <a:r>
              <a:rPr lang="en-US" sz="1600">
                <a:solidFill>
                  <a:srgbClr val="202124"/>
                </a:solidFill>
                <a:latin typeface="arial"/>
                <a:ea typeface="arial"/>
                <a:cs typeface="arial"/>
                <a:sym typeface="arial"/>
              </a:rPr>
              <a:t>They eat seeds, nut and sometimes eggs!</a:t>
            </a:r>
            <a:endParaRPr/>
          </a:p>
          <a:p>
            <a:pPr marL="0" marR="0" lvl="0" indent="-101600" algn="l" rtl="0">
              <a:spcBef>
                <a:spcPts val="0"/>
              </a:spcBef>
              <a:spcAft>
                <a:spcPts val="0"/>
              </a:spcAft>
              <a:buClr>
                <a:srgbClr val="202124"/>
              </a:buClr>
              <a:buSzPts val="1600"/>
              <a:buFont typeface="Arial"/>
              <a:buChar char="•"/>
            </a:pPr>
            <a:r>
              <a:rPr lang="en-US" sz="1600" b="0" i="0">
                <a:solidFill>
                  <a:srgbClr val="202124"/>
                </a:solidFill>
                <a:latin typeface="arial"/>
                <a:ea typeface="arial"/>
                <a:cs typeface="arial"/>
                <a:sym typeface="arial"/>
              </a:rPr>
              <a:t>Their beak is very light, it has a honeycomb texture</a:t>
            </a:r>
            <a:endParaRPr/>
          </a:p>
        </p:txBody>
      </p:sp>
      <p:sp>
        <p:nvSpPr>
          <p:cNvPr id="202" name="Google Shape;202;p26"/>
          <p:cNvSpPr txBox="1"/>
          <p:nvPr/>
        </p:nvSpPr>
        <p:spPr>
          <a:xfrm>
            <a:off x="5050466" y="5329650"/>
            <a:ext cx="4167962" cy="1323439"/>
          </a:xfrm>
          <a:prstGeom prst="rect">
            <a:avLst/>
          </a:prstGeom>
          <a:noFill/>
          <a:ln w="28575" cap="flat" cmpd="sng">
            <a:solidFill>
              <a:srgbClr val="548135"/>
            </a:solidFill>
            <a:prstDash val="solid"/>
            <a:round/>
            <a:headEnd type="none" w="sm" len="sm"/>
            <a:tailEnd type="none" w="sm" len="sm"/>
          </a:ln>
        </p:spPr>
        <p:txBody>
          <a:bodyPr spcFirstLastPara="1" wrap="square" lIns="91425" tIns="45700" rIns="91425" bIns="45700" anchor="t" anchorCtr="0">
            <a:noAutofit/>
          </a:bodyPr>
          <a:lstStyle/>
          <a:p>
            <a:pPr marL="0" marR="0" lvl="0" indent="-101600" algn="l" rtl="0">
              <a:spcBef>
                <a:spcPts val="0"/>
              </a:spcBef>
              <a:spcAft>
                <a:spcPts val="0"/>
              </a:spcAft>
              <a:buClr>
                <a:srgbClr val="202124"/>
              </a:buClr>
              <a:buSzPts val="1600"/>
              <a:buFont typeface="Arial"/>
              <a:buChar char="•"/>
            </a:pPr>
            <a:r>
              <a:rPr lang="en-US" sz="1600" i="0">
                <a:solidFill>
                  <a:srgbClr val="202124"/>
                </a:solidFill>
                <a:latin typeface="arial"/>
                <a:ea typeface="arial"/>
                <a:cs typeface="arial"/>
                <a:sym typeface="arial"/>
              </a:rPr>
              <a:t>The hissing cockroach can be 2-3cm long.</a:t>
            </a:r>
            <a:endParaRPr/>
          </a:p>
          <a:p>
            <a:pPr marL="0" marR="0" lvl="0" indent="-101600" algn="l" rtl="0">
              <a:spcBef>
                <a:spcPts val="0"/>
              </a:spcBef>
              <a:spcAft>
                <a:spcPts val="0"/>
              </a:spcAft>
              <a:buClr>
                <a:srgbClr val="202124"/>
              </a:buClr>
              <a:buSzPts val="1600"/>
              <a:buFont typeface="Arial"/>
              <a:buChar char="•"/>
            </a:pPr>
            <a:r>
              <a:rPr lang="en-US" sz="1600">
                <a:solidFill>
                  <a:srgbClr val="202124"/>
                </a:solidFill>
                <a:latin typeface="arial"/>
                <a:ea typeface="arial"/>
                <a:cs typeface="arial"/>
                <a:sym typeface="arial"/>
              </a:rPr>
              <a:t>They live on the forest floor and eat fruit and plants.</a:t>
            </a:r>
            <a:endParaRPr/>
          </a:p>
          <a:p>
            <a:pPr marL="0" marR="0" lvl="0" indent="-101600" algn="l" rtl="0">
              <a:spcBef>
                <a:spcPts val="0"/>
              </a:spcBef>
              <a:spcAft>
                <a:spcPts val="0"/>
              </a:spcAft>
              <a:buClr>
                <a:srgbClr val="202124"/>
              </a:buClr>
              <a:buSzPts val="1600"/>
              <a:buFont typeface="Arial"/>
              <a:buChar char="•"/>
            </a:pPr>
            <a:r>
              <a:rPr lang="en-US" sz="1600" i="0">
                <a:solidFill>
                  <a:srgbClr val="202124"/>
                </a:solidFill>
                <a:latin typeface="arial"/>
                <a:ea typeface="arial"/>
                <a:cs typeface="arial"/>
                <a:sym typeface="arial"/>
              </a:rPr>
              <a:t>They each make a different hissing noise and can recognize each other!</a:t>
            </a:r>
            <a:endParaRPr/>
          </a:p>
        </p:txBody>
      </p:sp>
      <p:sp>
        <p:nvSpPr>
          <p:cNvPr id="203" name="Google Shape;203;p26"/>
          <p:cNvSpPr txBox="1"/>
          <p:nvPr/>
        </p:nvSpPr>
        <p:spPr>
          <a:xfrm>
            <a:off x="9335386" y="1480665"/>
            <a:ext cx="2619153" cy="1815882"/>
          </a:xfrm>
          <a:prstGeom prst="rect">
            <a:avLst/>
          </a:prstGeom>
          <a:noFill/>
          <a:ln w="28575" cap="flat" cmpd="sng">
            <a:solidFill>
              <a:srgbClr val="FF0000"/>
            </a:solidFill>
            <a:prstDash val="solid"/>
            <a:round/>
            <a:headEnd type="none" w="sm" len="sm"/>
            <a:tailEnd type="none" w="sm" len="sm"/>
          </a:ln>
        </p:spPr>
        <p:txBody>
          <a:bodyPr spcFirstLastPara="1" wrap="square" lIns="91425" tIns="45700" rIns="91425" bIns="45700" anchor="t" anchorCtr="0">
            <a:noAutofit/>
          </a:bodyPr>
          <a:lstStyle/>
          <a:p>
            <a:pPr marL="0" marR="0" lvl="0" indent="-101600" algn="l" rtl="0">
              <a:spcBef>
                <a:spcPts val="0"/>
              </a:spcBef>
              <a:spcAft>
                <a:spcPts val="0"/>
              </a:spcAft>
              <a:buClr>
                <a:srgbClr val="202124"/>
              </a:buClr>
              <a:buSzPts val="1600"/>
              <a:buFont typeface="Arial"/>
              <a:buChar char="•"/>
            </a:pPr>
            <a:r>
              <a:rPr lang="en-US" sz="1600" i="0">
                <a:solidFill>
                  <a:srgbClr val="202124"/>
                </a:solidFill>
                <a:latin typeface="arial"/>
                <a:ea typeface="arial"/>
                <a:cs typeface="arial"/>
                <a:sym typeface="arial"/>
              </a:rPr>
              <a:t>Piranhas eat meat and plants and live in the Amazon river.</a:t>
            </a:r>
            <a:endParaRPr/>
          </a:p>
          <a:p>
            <a:pPr marL="0" marR="0" lvl="0" indent="-101600" algn="l" rtl="0">
              <a:spcBef>
                <a:spcPts val="0"/>
              </a:spcBef>
              <a:spcAft>
                <a:spcPts val="0"/>
              </a:spcAft>
              <a:buClr>
                <a:srgbClr val="202124"/>
              </a:buClr>
              <a:buSzPts val="1600"/>
              <a:buFont typeface="Arial"/>
              <a:buChar char="•"/>
            </a:pPr>
            <a:r>
              <a:rPr lang="en-US" sz="1600">
                <a:solidFill>
                  <a:srgbClr val="202124"/>
                </a:solidFill>
                <a:latin typeface="arial"/>
                <a:ea typeface="arial"/>
                <a:cs typeface="arial"/>
                <a:sym typeface="arial"/>
              </a:rPr>
              <a:t>They have been around for millions of years.</a:t>
            </a:r>
            <a:endParaRPr/>
          </a:p>
          <a:p>
            <a:pPr marL="0" marR="0" lvl="0" indent="-101600" algn="l" rtl="0">
              <a:spcBef>
                <a:spcPts val="0"/>
              </a:spcBef>
              <a:spcAft>
                <a:spcPts val="0"/>
              </a:spcAft>
              <a:buClr>
                <a:srgbClr val="202124"/>
              </a:buClr>
              <a:buSzPts val="1600"/>
              <a:buFont typeface="Arial"/>
              <a:buChar char="•"/>
            </a:pPr>
            <a:r>
              <a:rPr lang="en-US" sz="1600" i="0">
                <a:solidFill>
                  <a:srgbClr val="202124"/>
                </a:solidFill>
                <a:latin typeface="arial"/>
                <a:ea typeface="arial"/>
                <a:cs typeface="arial"/>
                <a:sym typeface="arial"/>
              </a:rPr>
              <a:t>They can grow up to 35</a:t>
            </a:r>
            <a:r>
              <a:rPr lang="en-US" sz="1600">
                <a:solidFill>
                  <a:srgbClr val="202124"/>
                </a:solidFill>
                <a:latin typeface="arial"/>
                <a:ea typeface="arial"/>
                <a:cs typeface="arial"/>
                <a:sym typeface="arial"/>
              </a:rPr>
              <a:t>cm long.</a:t>
            </a:r>
            <a:endParaRPr sz="1600" i="0">
              <a:solidFill>
                <a:srgbClr val="202124"/>
              </a:solidFill>
              <a:latin typeface="arial"/>
              <a:ea typeface="arial"/>
              <a:cs typeface="arial"/>
              <a:sym typeface="arial"/>
            </a:endParaRPr>
          </a:p>
        </p:txBody>
      </p:sp>
      <p:sp>
        <p:nvSpPr>
          <p:cNvPr id="204" name="Google Shape;204;p26"/>
          <p:cNvSpPr txBox="1"/>
          <p:nvPr/>
        </p:nvSpPr>
        <p:spPr>
          <a:xfrm>
            <a:off x="8229602" y="3759577"/>
            <a:ext cx="3817088" cy="1323439"/>
          </a:xfrm>
          <a:prstGeom prst="rect">
            <a:avLst/>
          </a:prstGeom>
          <a:noFill/>
          <a:ln w="28575" cap="flat" cmpd="sng">
            <a:solidFill>
              <a:srgbClr val="F4B081"/>
            </a:solidFill>
            <a:prstDash val="solid"/>
            <a:round/>
            <a:headEnd type="none" w="sm" len="sm"/>
            <a:tailEnd type="none" w="sm" len="sm"/>
          </a:ln>
        </p:spPr>
        <p:txBody>
          <a:bodyPr spcFirstLastPara="1" wrap="square" lIns="91425" tIns="45700" rIns="91425" bIns="45700" anchor="t" anchorCtr="0">
            <a:noAutofit/>
          </a:bodyPr>
          <a:lstStyle/>
          <a:p>
            <a:pPr marL="0" marR="0" lvl="0" indent="-101600" algn="l" rtl="0">
              <a:spcBef>
                <a:spcPts val="0"/>
              </a:spcBef>
              <a:spcAft>
                <a:spcPts val="0"/>
              </a:spcAft>
              <a:buClr>
                <a:srgbClr val="202124"/>
              </a:buClr>
              <a:buSzPts val="1600"/>
              <a:buFont typeface="Arial"/>
              <a:buChar char="•"/>
            </a:pPr>
            <a:r>
              <a:rPr lang="en-US" sz="1600">
                <a:solidFill>
                  <a:srgbClr val="202124"/>
                </a:solidFill>
                <a:latin typeface="arial"/>
                <a:ea typeface="arial"/>
                <a:cs typeface="arial"/>
                <a:sym typeface="arial"/>
              </a:rPr>
              <a:t>Flying squirrels are sociable and noisy.</a:t>
            </a:r>
            <a:endParaRPr/>
          </a:p>
          <a:p>
            <a:pPr marL="0" marR="0" lvl="0" indent="-101600" algn="l" rtl="0">
              <a:spcBef>
                <a:spcPts val="0"/>
              </a:spcBef>
              <a:spcAft>
                <a:spcPts val="0"/>
              </a:spcAft>
              <a:buClr>
                <a:srgbClr val="202124"/>
              </a:buClr>
              <a:buSzPts val="1600"/>
              <a:buFont typeface="Arial"/>
              <a:buChar char="•"/>
            </a:pPr>
            <a:r>
              <a:rPr lang="en-US" sz="1600" i="0">
                <a:solidFill>
                  <a:srgbClr val="202124"/>
                </a:solidFill>
                <a:latin typeface="arial"/>
                <a:ea typeface="arial"/>
                <a:cs typeface="arial"/>
                <a:sym typeface="arial"/>
              </a:rPr>
              <a:t>They glide from tree to tree using a flap of skin in-between their arms and legs.</a:t>
            </a:r>
            <a:endParaRPr/>
          </a:p>
          <a:p>
            <a:pPr marL="0" marR="0" lvl="0" indent="-101600" algn="l" rtl="0">
              <a:spcBef>
                <a:spcPts val="0"/>
              </a:spcBef>
              <a:spcAft>
                <a:spcPts val="0"/>
              </a:spcAft>
              <a:buClr>
                <a:srgbClr val="202124"/>
              </a:buClr>
              <a:buSzPts val="1600"/>
              <a:buFont typeface="Arial"/>
              <a:buChar char="•"/>
            </a:pPr>
            <a:r>
              <a:rPr lang="en-US" sz="1600">
                <a:solidFill>
                  <a:srgbClr val="202124"/>
                </a:solidFill>
                <a:latin typeface="arial"/>
                <a:ea typeface="arial"/>
                <a:cs typeface="arial"/>
                <a:sym typeface="arial"/>
              </a:rPr>
              <a:t>They can glide for up to 46metres!</a:t>
            </a:r>
            <a:endParaRPr/>
          </a:p>
          <a:p>
            <a:pPr marL="0" marR="0" lvl="0" indent="-101600" algn="l" rtl="0">
              <a:spcBef>
                <a:spcPts val="0"/>
              </a:spcBef>
              <a:spcAft>
                <a:spcPts val="0"/>
              </a:spcAft>
              <a:buClr>
                <a:srgbClr val="202124"/>
              </a:buClr>
              <a:buSzPts val="1600"/>
              <a:buFont typeface="Arial"/>
              <a:buChar char="•"/>
            </a:pPr>
            <a:r>
              <a:rPr lang="en-US" sz="1600" i="0">
                <a:solidFill>
                  <a:srgbClr val="202124"/>
                </a:solidFill>
                <a:latin typeface="arial"/>
                <a:ea typeface="arial"/>
                <a:cs typeface="arial"/>
                <a:sym typeface="arial"/>
              </a:rPr>
              <a:t>They are nocturnal</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2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11500"/>
              <a:buFont typeface="Tahoma"/>
              <a:buNone/>
            </a:pPr>
            <a:r>
              <a:rPr lang="en-US" sz="11500">
                <a:latin typeface="Tahoma"/>
                <a:ea typeface="Tahoma"/>
                <a:cs typeface="Tahoma"/>
                <a:sym typeface="Tahoma"/>
              </a:rPr>
              <a:t>Lesson 4</a:t>
            </a:r>
            <a:endParaRPr sz="11500">
              <a:latin typeface="Tahoma"/>
              <a:ea typeface="Tahoma"/>
              <a:cs typeface="Tahoma"/>
              <a:sym typeface="Tahoma"/>
            </a:endParaRPr>
          </a:p>
        </p:txBody>
      </p:sp>
      <p:sp>
        <p:nvSpPr>
          <p:cNvPr id="210" name="Google Shape;210;p27"/>
          <p:cNvSpPr txBox="1">
            <a:spLocks noGrp="1"/>
          </p:cNvSpPr>
          <p:nvPr>
            <p:ph type="subTitle" idx="1"/>
          </p:nvPr>
        </p:nvSpPr>
        <p:spPr>
          <a:xfrm>
            <a:off x="1524000" y="3602038"/>
            <a:ext cx="9144000" cy="1655762"/>
          </a:xfrm>
          <a:prstGeom prst="rect">
            <a:avLst/>
          </a:prstGeom>
          <a:solidFill>
            <a:srgbClr val="E1EFD8"/>
          </a:solid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chemeClr val="dk1"/>
              </a:buClr>
              <a:buSzPts val="7200"/>
              <a:buNone/>
            </a:pPr>
            <a:r>
              <a:rPr lang="en-US" sz="7200">
                <a:latin typeface="Tahoma"/>
                <a:ea typeface="Tahoma"/>
                <a:cs typeface="Tahoma"/>
                <a:sym typeface="Tahoma"/>
              </a:rPr>
              <a:t>Rainforest in a box!</a:t>
            </a:r>
            <a:endParaRPr sz="7200">
              <a:latin typeface="Tahoma"/>
              <a:ea typeface="Tahoma"/>
              <a:cs typeface="Tahoma"/>
              <a:sym typeface="Tahoma"/>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sp>
        <p:nvSpPr>
          <p:cNvPr id="215" name="Google Shape;215;p28" descr="Rainforest dioramas"/>
          <p:cNvSpPr/>
          <p:nvPr/>
        </p:nvSpPr>
        <p:spPr>
          <a:xfrm>
            <a:off x="5943600" y="3276600"/>
            <a:ext cx="304800" cy="30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16" name="Google Shape;216;p28"/>
          <p:cNvPicPr preferRelativeResize="0"/>
          <p:nvPr/>
        </p:nvPicPr>
        <p:blipFill rotWithShape="1">
          <a:blip r:embed="rId3">
            <a:alphaModFix/>
          </a:blip>
          <a:srcRect/>
          <a:stretch/>
        </p:blipFill>
        <p:spPr>
          <a:xfrm>
            <a:off x="205009" y="1567527"/>
            <a:ext cx="5019675" cy="4467225"/>
          </a:xfrm>
          <a:prstGeom prst="rect">
            <a:avLst/>
          </a:prstGeom>
          <a:noFill/>
          <a:ln>
            <a:noFill/>
          </a:ln>
        </p:spPr>
      </p:pic>
      <p:pic>
        <p:nvPicPr>
          <p:cNvPr id="217" name="Google Shape;217;p28" descr="Pin by shari fremeth-tepper on Crafts | Diorama kids, Rainforest project,  Habitats projects"/>
          <p:cNvPicPr preferRelativeResize="0"/>
          <p:nvPr/>
        </p:nvPicPr>
        <p:blipFill rotWithShape="1">
          <a:blip r:embed="rId4">
            <a:alphaModFix/>
          </a:blip>
          <a:srcRect/>
          <a:stretch/>
        </p:blipFill>
        <p:spPr>
          <a:xfrm>
            <a:off x="6151637" y="1660844"/>
            <a:ext cx="5320893" cy="4240225"/>
          </a:xfrm>
          <a:prstGeom prst="rect">
            <a:avLst/>
          </a:prstGeom>
          <a:noFill/>
          <a:ln>
            <a:noFill/>
          </a:ln>
        </p:spPr>
      </p:pic>
      <p:sp>
        <p:nvSpPr>
          <p:cNvPr id="218" name="Google Shape;218;p28"/>
          <p:cNvSpPr txBox="1"/>
          <p:nvPr/>
        </p:nvSpPr>
        <p:spPr>
          <a:xfrm>
            <a:off x="7386970" y="6221452"/>
            <a:ext cx="3373179" cy="24622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000">
                <a:solidFill>
                  <a:schemeClr val="dk1"/>
                </a:solidFill>
                <a:latin typeface="Calibri"/>
                <a:ea typeface="Calibri"/>
                <a:cs typeface="Calibri"/>
                <a:sym typeface="Calibri"/>
              </a:rPr>
              <a:t>Image : Pinterest</a:t>
            </a:r>
            <a:endParaRPr/>
          </a:p>
        </p:txBody>
      </p:sp>
    </p:spTree>
  </p:cSld>
  <p:clrMapOvr>
    <a:masterClrMapping/>
  </p:clrMapOvr>
</p:sld>
</file>

<file path=ppt/theme/theme1.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1038</Words>
  <Application>Microsoft Office PowerPoint</Application>
  <PresentationFormat>Widescreen</PresentationFormat>
  <Paragraphs>101</Paragraphs>
  <Slides>16</Slides>
  <Notes>16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Arial</vt:lpstr>
      <vt:lpstr>Tahoma</vt:lpstr>
      <vt:lpstr>1_Office Theme</vt:lpstr>
      <vt:lpstr>Rainforests :  Where are they located?  Why are they found there? What are their physical features?</vt:lpstr>
      <vt:lpstr>PowerPoint Presentation</vt:lpstr>
      <vt:lpstr>PowerPoint Presentation</vt:lpstr>
      <vt:lpstr>PowerPoint Presentation</vt:lpstr>
      <vt:lpstr>PowerPoint Presentation</vt:lpstr>
      <vt:lpstr>PowerPoint Presentation</vt:lpstr>
      <vt:lpstr>Lesson 2</vt:lpstr>
      <vt:lpstr>PowerPoint Presentation</vt:lpstr>
      <vt:lpstr>PowerPoint Presentation</vt:lpstr>
      <vt:lpstr>PowerPoint Presentation</vt:lpstr>
      <vt:lpstr>PowerPoint Presentation</vt:lpstr>
      <vt:lpstr>Lesson 3</vt:lpstr>
      <vt:lpstr>PowerPoint Presentation</vt:lpstr>
      <vt:lpstr>PowerPoint Presentation</vt:lpstr>
      <vt:lpstr>Lesson 4</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Rainforests :  Where are they located?  Why are they found there? What are their physical features?</dc:title>
  <dc:creator>E Latch</dc:creator>
  <cp:lastModifiedBy>E Latch</cp:lastModifiedBy>
  <cp:revision>1</cp:revision>
  <dcterms:modified xsi:type="dcterms:W3CDTF">2021-01-20T15:25:15Z</dcterms:modified>
</cp:coreProperties>
</file>