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1" r:id="rId1"/>
  </p:sldMasterIdLst>
  <p:notesMasterIdLst>
    <p:notesMasterId r:id="rId41"/>
  </p:notesMasterIdLst>
  <p:handoutMasterIdLst>
    <p:handoutMasterId r:id="rId42"/>
  </p:handoutMasterIdLst>
  <p:sldIdLst>
    <p:sldId id="256" r:id="rId2"/>
    <p:sldId id="401" r:id="rId3"/>
    <p:sldId id="257" r:id="rId4"/>
    <p:sldId id="296" r:id="rId5"/>
    <p:sldId id="385" r:id="rId6"/>
    <p:sldId id="342" r:id="rId7"/>
    <p:sldId id="386" r:id="rId8"/>
    <p:sldId id="388" r:id="rId9"/>
    <p:sldId id="399" r:id="rId10"/>
    <p:sldId id="258" r:id="rId11"/>
    <p:sldId id="389" r:id="rId12"/>
    <p:sldId id="260" r:id="rId13"/>
    <p:sldId id="267" r:id="rId14"/>
    <p:sldId id="354" r:id="rId15"/>
    <p:sldId id="270" r:id="rId16"/>
    <p:sldId id="271" r:id="rId17"/>
    <p:sldId id="274" r:id="rId18"/>
    <p:sldId id="390" r:id="rId19"/>
    <p:sldId id="414" r:id="rId20"/>
    <p:sldId id="403" r:id="rId21"/>
    <p:sldId id="404" r:id="rId22"/>
    <p:sldId id="405" r:id="rId23"/>
    <p:sldId id="406" r:id="rId24"/>
    <p:sldId id="408" r:id="rId25"/>
    <p:sldId id="409" r:id="rId26"/>
    <p:sldId id="410" r:id="rId27"/>
    <p:sldId id="412" r:id="rId28"/>
    <p:sldId id="413" r:id="rId29"/>
    <p:sldId id="355" r:id="rId30"/>
    <p:sldId id="391" r:id="rId31"/>
    <p:sldId id="392" r:id="rId32"/>
    <p:sldId id="393" r:id="rId33"/>
    <p:sldId id="394" r:id="rId34"/>
    <p:sldId id="371" r:id="rId35"/>
    <p:sldId id="395" r:id="rId36"/>
    <p:sldId id="400" r:id="rId37"/>
    <p:sldId id="398" r:id="rId38"/>
    <p:sldId id="396" r:id="rId39"/>
    <p:sldId id="397" r:id="rId40"/>
  </p:sldIdLst>
  <p:sldSz cx="9144000" cy="6858000" type="screen4x3"/>
  <p:notesSz cx="6858000" cy="9947275"/>
  <p:defaultTex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620"/>
    <p:restoredTop sz="94660"/>
  </p:normalViewPr>
  <p:slideViewPr>
    <p:cSldViewPr>
      <p:cViewPr varScale="1">
        <p:scale>
          <a:sx n="86" d="100"/>
          <a:sy n="86" d="100"/>
        </p:scale>
        <p:origin x="732"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01C6F15-E795-4C72-BB6F-5CC8ECA931D4}" type="doc">
      <dgm:prSet loTypeId="urn:microsoft.com/office/officeart/2005/8/layout/venn1" loCatId="relationship" qsTypeId="urn:microsoft.com/office/officeart/2005/8/quickstyle/simple1" qsCatId="simple" csTypeId="urn:microsoft.com/office/officeart/2005/8/colors/colorful5" csCatId="colorful" phldr="1"/>
      <dgm:spPr/>
      <dgm:t>
        <a:bodyPr/>
        <a:lstStyle/>
        <a:p>
          <a:endParaRPr lang="en-GB"/>
        </a:p>
      </dgm:t>
    </dgm:pt>
    <dgm:pt modelId="{4A9D663B-CDE9-4969-9D13-79FEF58F537D}">
      <dgm:prSet/>
      <dgm:spPr/>
      <dgm:t>
        <a:bodyPr/>
        <a:lstStyle/>
        <a:p>
          <a:pPr rtl="0"/>
          <a:r>
            <a:rPr lang="en-GB" b="0" dirty="0">
              <a:solidFill>
                <a:schemeClr val="tx1"/>
              </a:solidFill>
            </a:rPr>
            <a:t>University &amp; Student Finance</a:t>
          </a:r>
        </a:p>
      </dgm:t>
    </dgm:pt>
    <dgm:pt modelId="{1FA8C73A-349F-40DF-8C1A-4B586A84FF76}" type="parTrans" cxnId="{8ECC4ADF-71CE-4840-94F3-F552345E1CE7}">
      <dgm:prSet/>
      <dgm:spPr/>
      <dgm:t>
        <a:bodyPr/>
        <a:lstStyle/>
        <a:p>
          <a:endParaRPr lang="en-GB"/>
        </a:p>
      </dgm:t>
    </dgm:pt>
    <dgm:pt modelId="{184D76EE-6482-4228-903D-7E86E9998EA1}" type="sibTrans" cxnId="{8ECC4ADF-71CE-4840-94F3-F552345E1CE7}">
      <dgm:prSet/>
      <dgm:spPr/>
      <dgm:t>
        <a:bodyPr/>
        <a:lstStyle/>
        <a:p>
          <a:endParaRPr lang="en-GB"/>
        </a:p>
      </dgm:t>
    </dgm:pt>
    <dgm:pt modelId="{AD617728-03E8-4705-9CFD-082E40B4DE9F}">
      <dgm:prSet/>
      <dgm:spPr/>
      <dgm:t>
        <a:bodyPr/>
        <a:lstStyle/>
        <a:p>
          <a:pPr rtl="0"/>
          <a:r>
            <a:rPr lang="en-GB" dirty="0"/>
            <a:t>Degree Level Apprenticeships/ Apprenticeships</a:t>
          </a:r>
        </a:p>
      </dgm:t>
    </dgm:pt>
    <dgm:pt modelId="{EBDEC2F8-7EFA-45ED-A30B-E46E8D24DA41}" type="parTrans" cxnId="{BDBF8527-3710-4824-8F7C-0A76665E675D}">
      <dgm:prSet/>
      <dgm:spPr/>
      <dgm:t>
        <a:bodyPr/>
        <a:lstStyle/>
        <a:p>
          <a:endParaRPr lang="en-GB"/>
        </a:p>
      </dgm:t>
    </dgm:pt>
    <dgm:pt modelId="{589A42EB-38BA-48F1-ABA4-0EDD53DDF8A2}" type="sibTrans" cxnId="{BDBF8527-3710-4824-8F7C-0A76665E675D}">
      <dgm:prSet/>
      <dgm:spPr/>
      <dgm:t>
        <a:bodyPr/>
        <a:lstStyle/>
        <a:p>
          <a:endParaRPr lang="en-GB"/>
        </a:p>
      </dgm:t>
    </dgm:pt>
    <dgm:pt modelId="{0FF684A6-11D7-46DD-A755-105077EA8BBF}">
      <dgm:prSet/>
      <dgm:spPr/>
      <dgm:t>
        <a:bodyPr/>
        <a:lstStyle/>
        <a:p>
          <a:pPr rtl="0"/>
          <a:r>
            <a:rPr lang="en-GB" dirty="0"/>
            <a:t>Study Abroad</a:t>
          </a:r>
        </a:p>
      </dgm:t>
    </dgm:pt>
    <dgm:pt modelId="{BA81E857-1E77-4679-B3C0-ACABE624DFEE}" type="parTrans" cxnId="{BBEAB4AE-B0AE-4000-92A7-9A8D0B0D3426}">
      <dgm:prSet/>
      <dgm:spPr/>
      <dgm:t>
        <a:bodyPr/>
        <a:lstStyle/>
        <a:p>
          <a:endParaRPr lang="en-GB"/>
        </a:p>
      </dgm:t>
    </dgm:pt>
    <dgm:pt modelId="{7F05DC66-C16D-4855-8B8E-3264CFA5D0CB}" type="sibTrans" cxnId="{BBEAB4AE-B0AE-4000-92A7-9A8D0B0D3426}">
      <dgm:prSet/>
      <dgm:spPr/>
      <dgm:t>
        <a:bodyPr/>
        <a:lstStyle/>
        <a:p>
          <a:endParaRPr lang="en-GB"/>
        </a:p>
      </dgm:t>
    </dgm:pt>
    <dgm:pt modelId="{DF0EDE88-9B03-4426-8A61-785167A088B3}">
      <dgm:prSet/>
      <dgm:spPr/>
      <dgm:t>
        <a:bodyPr/>
        <a:lstStyle/>
        <a:p>
          <a:pPr rtl="0"/>
          <a:r>
            <a:rPr lang="en-GB" dirty="0"/>
            <a:t>Gap Years</a:t>
          </a:r>
        </a:p>
      </dgm:t>
    </dgm:pt>
    <dgm:pt modelId="{4EF6768D-5675-4F1A-8D6D-633CA44617FD}" type="parTrans" cxnId="{E66D4CA9-F45A-4B4B-B938-E37CD7C1C509}">
      <dgm:prSet/>
      <dgm:spPr/>
      <dgm:t>
        <a:bodyPr/>
        <a:lstStyle/>
        <a:p>
          <a:endParaRPr lang="en-GB"/>
        </a:p>
      </dgm:t>
    </dgm:pt>
    <dgm:pt modelId="{8918553A-7509-4167-8C3F-59E47B43ED51}" type="sibTrans" cxnId="{E66D4CA9-F45A-4B4B-B938-E37CD7C1C509}">
      <dgm:prSet/>
      <dgm:spPr/>
      <dgm:t>
        <a:bodyPr/>
        <a:lstStyle/>
        <a:p>
          <a:endParaRPr lang="en-GB"/>
        </a:p>
      </dgm:t>
    </dgm:pt>
    <dgm:pt modelId="{B8554C12-2DF5-4EE2-8605-44FD8262ACCF}">
      <dgm:prSet/>
      <dgm:spPr/>
      <dgm:t>
        <a:bodyPr/>
        <a:lstStyle/>
        <a:p>
          <a:pPr rtl="0"/>
          <a:r>
            <a:rPr lang="en-GB" dirty="0"/>
            <a:t>Jobs  and Careers</a:t>
          </a:r>
        </a:p>
      </dgm:t>
    </dgm:pt>
    <dgm:pt modelId="{B85B1A87-D7A4-4114-A677-D91CCE5400AB}" type="parTrans" cxnId="{64FDE522-9F6B-43D6-8889-F45826D6FA9E}">
      <dgm:prSet/>
      <dgm:spPr/>
      <dgm:t>
        <a:bodyPr/>
        <a:lstStyle/>
        <a:p>
          <a:endParaRPr lang="en-GB"/>
        </a:p>
      </dgm:t>
    </dgm:pt>
    <dgm:pt modelId="{1662368F-FE21-464D-BF70-74477F28B64A}" type="sibTrans" cxnId="{64FDE522-9F6B-43D6-8889-F45826D6FA9E}">
      <dgm:prSet/>
      <dgm:spPr/>
      <dgm:t>
        <a:bodyPr/>
        <a:lstStyle/>
        <a:p>
          <a:endParaRPr lang="en-GB"/>
        </a:p>
      </dgm:t>
    </dgm:pt>
    <dgm:pt modelId="{F4B3E38C-BCFD-4665-89D3-DF0E8C5EEC39}">
      <dgm:prSet/>
      <dgm:spPr/>
      <dgm:t>
        <a:bodyPr/>
        <a:lstStyle/>
        <a:p>
          <a:pPr rtl="0"/>
          <a:r>
            <a:rPr lang="en-GB" dirty="0"/>
            <a:t>Higher Education College </a:t>
          </a:r>
        </a:p>
      </dgm:t>
    </dgm:pt>
    <dgm:pt modelId="{AC627107-7B1A-4E1D-87FA-C11FB6DEDB9E}" type="parTrans" cxnId="{9D9C91BC-CE7F-449D-B717-70C91C9A1EB1}">
      <dgm:prSet/>
      <dgm:spPr/>
      <dgm:t>
        <a:bodyPr/>
        <a:lstStyle/>
        <a:p>
          <a:endParaRPr lang="en-GB"/>
        </a:p>
      </dgm:t>
    </dgm:pt>
    <dgm:pt modelId="{B465BB11-0669-4F85-AE9E-0116CC28CEAD}" type="sibTrans" cxnId="{9D9C91BC-CE7F-449D-B717-70C91C9A1EB1}">
      <dgm:prSet/>
      <dgm:spPr/>
      <dgm:t>
        <a:bodyPr/>
        <a:lstStyle/>
        <a:p>
          <a:endParaRPr lang="en-GB"/>
        </a:p>
      </dgm:t>
    </dgm:pt>
    <dgm:pt modelId="{FA8E1625-8737-468F-89B7-8D2E47EFD3DD}" type="pres">
      <dgm:prSet presAssocID="{B01C6F15-E795-4C72-BB6F-5CC8ECA931D4}" presName="compositeShape" presStyleCnt="0">
        <dgm:presLayoutVars>
          <dgm:chMax val="7"/>
          <dgm:dir/>
          <dgm:resizeHandles val="exact"/>
        </dgm:presLayoutVars>
      </dgm:prSet>
      <dgm:spPr/>
    </dgm:pt>
    <dgm:pt modelId="{7BDBBCB4-2D6B-4B80-BCCC-07019D65FB68}" type="pres">
      <dgm:prSet presAssocID="{4A9D663B-CDE9-4969-9D13-79FEF58F537D}" presName="circ1" presStyleLbl="vennNode1" presStyleIdx="0" presStyleCnt="6" custLinFactNeighborX="-5503" custLinFactNeighborY="-4534"/>
      <dgm:spPr/>
    </dgm:pt>
    <dgm:pt modelId="{79BAD4A8-3B13-4CFA-8A77-2A66531B088A}" type="pres">
      <dgm:prSet presAssocID="{4A9D663B-CDE9-4969-9D13-79FEF58F537D}" presName="circ1Tx" presStyleLbl="revTx" presStyleIdx="0" presStyleCnt="0">
        <dgm:presLayoutVars>
          <dgm:chMax val="0"/>
          <dgm:chPref val="0"/>
          <dgm:bulletEnabled val="1"/>
        </dgm:presLayoutVars>
      </dgm:prSet>
      <dgm:spPr/>
    </dgm:pt>
    <dgm:pt modelId="{3A4EF5D3-7630-4DB2-9080-41FB7C5BB851}" type="pres">
      <dgm:prSet presAssocID="{F4B3E38C-BCFD-4665-89D3-DF0E8C5EEC39}" presName="circ2" presStyleLbl="vennNode1" presStyleIdx="1" presStyleCnt="6"/>
      <dgm:spPr/>
    </dgm:pt>
    <dgm:pt modelId="{C410099E-6E42-49C8-B6C3-3EC1165A5419}" type="pres">
      <dgm:prSet presAssocID="{F4B3E38C-BCFD-4665-89D3-DF0E8C5EEC39}" presName="circ2Tx" presStyleLbl="revTx" presStyleIdx="0" presStyleCnt="0">
        <dgm:presLayoutVars>
          <dgm:chMax val="0"/>
          <dgm:chPref val="0"/>
          <dgm:bulletEnabled val="1"/>
        </dgm:presLayoutVars>
      </dgm:prSet>
      <dgm:spPr/>
    </dgm:pt>
    <dgm:pt modelId="{7EA4EE51-B277-4F4D-8BC1-D76EDA4229CB}" type="pres">
      <dgm:prSet presAssocID="{0FF684A6-11D7-46DD-A755-105077EA8BBF}" presName="circ3" presStyleLbl="vennNode1" presStyleIdx="2" presStyleCnt="6"/>
      <dgm:spPr/>
    </dgm:pt>
    <dgm:pt modelId="{7EBBB80E-2894-4B37-AB3F-87E43E40ABC1}" type="pres">
      <dgm:prSet presAssocID="{0FF684A6-11D7-46DD-A755-105077EA8BBF}" presName="circ3Tx" presStyleLbl="revTx" presStyleIdx="0" presStyleCnt="0">
        <dgm:presLayoutVars>
          <dgm:chMax val="0"/>
          <dgm:chPref val="0"/>
          <dgm:bulletEnabled val="1"/>
        </dgm:presLayoutVars>
      </dgm:prSet>
      <dgm:spPr/>
    </dgm:pt>
    <dgm:pt modelId="{205ECE2C-A9C4-4838-9762-53181C23C49F}" type="pres">
      <dgm:prSet presAssocID="{AD617728-03E8-4705-9CFD-082E40B4DE9F}" presName="circ4" presStyleLbl="vennNode1" presStyleIdx="3" presStyleCnt="6"/>
      <dgm:spPr/>
    </dgm:pt>
    <dgm:pt modelId="{92BA2271-280D-4765-ACE0-59BBECA84333}" type="pres">
      <dgm:prSet presAssocID="{AD617728-03E8-4705-9CFD-082E40B4DE9F}" presName="circ4Tx" presStyleLbl="revTx" presStyleIdx="0" presStyleCnt="0">
        <dgm:presLayoutVars>
          <dgm:chMax val="0"/>
          <dgm:chPref val="0"/>
          <dgm:bulletEnabled val="1"/>
        </dgm:presLayoutVars>
      </dgm:prSet>
      <dgm:spPr/>
    </dgm:pt>
    <dgm:pt modelId="{E3BFAB70-C659-4A94-A02E-134C453C909F}" type="pres">
      <dgm:prSet presAssocID="{B8554C12-2DF5-4EE2-8605-44FD8262ACCF}" presName="circ5" presStyleLbl="vennNode1" presStyleIdx="4" presStyleCnt="6"/>
      <dgm:spPr/>
    </dgm:pt>
    <dgm:pt modelId="{EDF627C2-1142-478F-B384-ED2652BF2238}" type="pres">
      <dgm:prSet presAssocID="{B8554C12-2DF5-4EE2-8605-44FD8262ACCF}" presName="circ5Tx" presStyleLbl="revTx" presStyleIdx="0" presStyleCnt="0">
        <dgm:presLayoutVars>
          <dgm:chMax val="0"/>
          <dgm:chPref val="0"/>
          <dgm:bulletEnabled val="1"/>
        </dgm:presLayoutVars>
      </dgm:prSet>
      <dgm:spPr/>
    </dgm:pt>
    <dgm:pt modelId="{65054F7D-37AA-4C17-8086-E26C8079CBC5}" type="pres">
      <dgm:prSet presAssocID="{DF0EDE88-9B03-4426-8A61-785167A088B3}" presName="circ6" presStyleLbl="vennNode1" presStyleIdx="5" presStyleCnt="6"/>
      <dgm:spPr/>
    </dgm:pt>
    <dgm:pt modelId="{682927DF-5C90-4AA6-A32D-7151EC0707AB}" type="pres">
      <dgm:prSet presAssocID="{DF0EDE88-9B03-4426-8A61-785167A088B3}" presName="circ6Tx" presStyleLbl="revTx" presStyleIdx="0" presStyleCnt="0">
        <dgm:presLayoutVars>
          <dgm:chMax val="0"/>
          <dgm:chPref val="0"/>
          <dgm:bulletEnabled val="1"/>
        </dgm:presLayoutVars>
      </dgm:prSet>
      <dgm:spPr/>
    </dgm:pt>
  </dgm:ptLst>
  <dgm:cxnLst>
    <dgm:cxn modelId="{64FDE522-9F6B-43D6-8889-F45826D6FA9E}" srcId="{B01C6F15-E795-4C72-BB6F-5CC8ECA931D4}" destId="{B8554C12-2DF5-4EE2-8605-44FD8262ACCF}" srcOrd="4" destOrd="0" parTransId="{B85B1A87-D7A4-4114-A677-D91CCE5400AB}" sibTransId="{1662368F-FE21-464D-BF70-74477F28B64A}"/>
    <dgm:cxn modelId="{BDBF8527-3710-4824-8F7C-0A76665E675D}" srcId="{B01C6F15-E795-4C72-BB6F-5CC8ECA931D4}" destId="{AD617728-03E8-4705-9CFD-082E40B4DE9F}" srcOrd="3" destOrd="0" parTransId="{EBDEC2F8-7EFA-45ED-A30B-E46E8D24DA41}" sibTransId="{589A42EB-38BA-48F1-ABA4-0EDD53DDF8A2}"/>
    <dgm:cxn modelId="{11C1CD3E-FFB2-476A-B3E6-DEC39DBCCB6D}" type="presOf" srcId="{0FF684A6-11D7-46DD-A755-105077EA8BBF}" destId="{7EBBB80E-2894-4B37-AB3F-87E43E40ABC1}" srcOrd="0" destOrd="0" presId="urn:microsoft.com/office/officeart/2005/8/layout/venn1"/>
    <dgm:cxn modelId="{E36D808E-B8AF-4ACA-B563-19267E662EF8}" type="presOf" srcId="{B8554C12-2DF5-4EE2-8605-44FD8262ACCF}" destId="{EDF627C2-1142-478F-B384-ED2652BF2238}" srcOrd="0" destOrd="0" presId="urn:microsoft.com/office/officeart/2005/8/layout/venn1"/>
    <dgm:cxn modelId="{730BE593-F8AA-4D9C-9AE1-F5644D4B4E41}" type="presOf" srcId="{F4B3E38C-BCFD-4665-89D3-DF0E8C5EEC39}" destId="{C410099E-6E42-49C8-B6C3-3EC1165A5419}" srcOrd="0" destOrd="0" presId="urn:microsoft.com/office/officeart/2005/8/layout/venn1"/>
    <dgm:cxn modelId="{173BC79E-0D4E-47EB-AD08-B0D671517CA3}" type="presOf" srcId="{B01C6F15-E795-4C72-BB6F-5CC8ECA931D4}" destId="{FA8E1625-8737-468F-89B7-8D2E47EFD3DD}" srcOrd="0" destOrd="0" presId="urn:microsoft.com/office/officeart/2005/8/layout/venn1"/>
    <dgm:cxn modelId="{E66D4CA9-F45A-4B4B-B938-E37CD7C1C509}" srcId="{B01C6F15-E795-4C72-BB6F-5CC8ECA931D4}" destId="{DF0EDE88-9B03-4426-8A61-785167A088B3}" srcOrd="5" destOrd="0" parTransId="{4EF6768D-5675-4F1A-8D6D-633CA44617FD}" sibTransId="{8918553A-7509-4167-8C3F-59E47B43ED51}"/>
    <dgm:cxn modelId="{BBEAB4AE-B0AE-4000-92A7-9A8D0B0D3426}" srcId="{B01C6F15-E795-4C72-BB6F-5CC8ECA931D4}" destId="{0FF684A6-11D7-46DD-A755-105077EA8BBF}" srcOrd="2" destOrd="0" parTransId="{BA81E857-1E77-4679-B3C0-ACABE624DFEE}" sibTransId="{7F05DC66-C16D-4855-8B8E-3264CFA5D0CB}"/>
    <dgm:cxn modelId="{9D9C91BC-CE7F-449D-B717-70C91C9A1EB1}" srcId="{B01C6F15-E795-4C72-BB6F-5CC8ECA931D4}" destId="{F4B3E38C-BCFD-4665-89D3-DF0E8C5EEC39}" srcOrd="1" destOrd="0" parTransId="{AC627107-7B1A-4E1D-87FA-C11FB6DEDB9E}" sibTransId="{B465BB11-0669-4F85-AE9E-0116CC28CEAD}"/>
    <dgm:cxn modelId="{1922DBC4-DFEC-4279-82BD-3F81E5AAC3E4}" type="presOf" srcId="{4A9D663B-CDE9-4969-9D13-79FEF58F537D}" destId="{79BAD4A8-3B13-4CFA-8A77-2A66531B088A}" srcOrd="0" destOrd="0" presId="urn:microsoft.com/office/officeart/2005/8/layout/venn1"/>
    <dgm:cxn modelId="{6312DECF-9309-4982-9560-1E43E786D5FF}" type="presOf" srcId="{DF0EDE88-9B03-4426-8A61-785167A088B3}" destId="{682927DF-5C90-4AA6-A32D-7151EC0707AB}" srcOrd="0" destOrd="0" presId="urn:microsoft.com/office/officeart/2005/8/layout/venn1"/>
    <dgm:cxn modelId="{4372F9D0-CBCB-4370-BA74-9F37A63E65EE}" type="presOf" srcId="{AD617728-03E8-4705-9CFD-082E40B4DE9F}" destId="{92BA2271-280D-4765-ACE0-59BBECA84333}" srcOrd="0" destOrd="0" presId="urn:microsoft.com/office/officeart/2005/8/layout/venn1"/>
    <dgm:cxn modelId="{8ECC4ADF-71CE-4840-94F3-F552345E1CE7}" srcId="{B01C6F15-E795-4C72-BB6F-5CC8ECA931D4}" destId="{4A9D663B-CDE9-4969-9D13-79FEF58F537D}" srcOrd="0" destOrd="0" parTransId="{1FA8C73A-349F-40DF-8C1A-4B586A84FF76}" sibTransId="{184D76EE-6482-4228-903D-7E86E9998EA1}"/>
    <dgm:cxn modelId="{97A443F4-3AA9-464E-A67E-60901BC68671}" type="presParOf" srcId="{FA8E1625-8737-468F-89B7-8D2E47EFD3DD}" destId="{7BDBBCB4-2D6B-4B80-BCCC-07019D65FB68}" srcOrd="0" destOrd="0" presId="urn:microsoft.com/office/officeart/2005/8/layout/venn1"/>
    <dgm:cxn modelId="{6D105F78-447E-4FC9-A4F6-2859EAAAE913}" type="presParOf" srcId="{FA8E1625-8737-468F-89B7-8D2E47EFD3DD}" destId="{79BAD4A8-3B13-4CFA-8A77-2A66531B088A}" srcOrd="1" destOrd="0" presId="urn:microsoft.com/office/officeart/2005/8/layout/venn1"/>
    <dgm:cxn modelId="{59A6E57C-C95C-4B20-A98F-61223D23D6F6}" type="presParOf" srcId="{FA8E1625-8737-468F-89B7-8D2E47EFD3DD}" destId="{3A4EF5D3-7630-4DB2-9080-41FB7C5BB851}" srcOrd="2" destOrd="0" presId="urn:microsoft.com/office/officeart/2005/8/layout/venn1"/>
    <dgm:cxn modelId="{C73A3E14-2E18-4163-9DB3-E2DF55FE2AAD}" type="presParOf" srcId="{FA8E1625-8737-468F-89B7-8D2E47EFD3DD}" destId="{C410099E-6E42-49C8-B6C3-3EC1165A5419}" srcOrd="3" destOrd="0" presId="urn:microsoft.com/office/officeart/2005/8/layout/venn1"/>
    <dgm:cxn modelId="{AF59BF8F-7FF8-4919-8787-7D8700435502}" type="presParOf" srcId="{FA8E1625-8737-468F-89B7-8D2E47EFD3DD}" destId="{7EA4EE51-B277-4F4D-8BC1-D76EDA4229CB}" srcOrd="4" destOrd="0" presId="urn:microsoft.com/office/officeart/2005/8/layout/venn1"/>
    <dgm:cxn modelId="{E03CE604-ED21-476D-B394-47F86AC3153D}" type="presParOf" srcId="{FA8E1625-8737-468F-89B7-8D2E47EFD3DD}" destId="{7EBBB80E-2894-4B37-AB3F-87E43E40ABC1}" srcOrd="5" destOrd="0" presId="urn:microsoft.com/office/officeart/2005/8/layout/venn1"/>
    <dgm:cxn modelId="{C09533D5-3159-403D-BD26-E50FEA56475F}" type="presParOf" srcId="{FA8E1625-8737-468F-89B7-8D2E47EFD3DD}" destId="{205ECE2C-A9C4-4838-9762-53181C23C49F}" srcOrd="6" destOrd="0" presId="urn:microsoft.com/office/officeart/2005/8/layout/venn1"/>
    <dgm:cxn modelId="{9B98387A-7CE1-4198-8FAE-0BE21E9382E7}" type="presParOf" srcId="{FA8E1625-8737-468F-89B7-8D2E47EFD3DD}" destId="{92BA2271-280D-4765-ACE0-59BBECA84333}" srcOrd="7" destOrd="0" presId="urn:microsoft.com/office/officeart/2005/8/layout/venn1"/>
    <dgm:cxn modelId="{4BCB0D85-8E9B-4198-A758-125FB0D675D3}" type="presParOf" srcId="{FA8E1625-8737-468F-89B7-8D2E47EFD3DD}" destId="{E3BFAB70-C659-4A94-A02E-134C453C909F}" srcOrd="8" destOrd="0" presId="urn:microsoft.com/office/officeart/2005/8/layout/venn1"/>
    <dgm:cxn modelId="{5223D6EB-71E1-41BD-9477-11DC353D697E}" type="presParOf" srcId="{FA8E1625-8737-468F-89B7-8D2E47EFD3DD}" destId="{EDF627C2-1142-478F-B384-ED2652BF2238}" srcOrd="9" destOrd="0" presId="urn:microsoft.com/office/officeart/2005/8/layout/venn1"/>
    <dgm:cxn modelId="{73D3F372-DE18-4A00-9EA8-A7BB6A97694E}" type="presParOf" srcId="{FA8E1625-8737-468F-89B7-8D2E47EFD3DD}" destId="{65054F7D-37AA-4C17-8086-E26C8079CBC5}" srcOrd="10" destOrd="0" presId="urn:microsoft.com/office/officeart/2005/8/layout/venn1"/>
    <dgm:cxn modelId="{B5830690-AE8D-4992-A71D-63D5BA00C09B}" type="presParOf" srcId="{FA8E1625-8737-468F-89B7-8D2E47EFD3DD}" destId="{682927DF-5C90-4AA6-A32D-7151EC0707AB}" srcOrd="11"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DBBCB4-2D6B-4B80-BCCC-07019D65FB68}">
      <dsp:nvSpPr>
        <dsp:cNvPr id="0" name=""/>
        <dsp:cNvSpPr/>
      </dsp:nvSpPr>
      <dsp:spPr>
        <a:xfrm>
          <a:off x="2664295" y="864099"/>
          <a:ext cx="1232503" cy="1232503"/>
        </a:xfrm>
        <a:prstGeom prst="ellipse">
          <a:avLst/>
        </a:prstGeom>
        <a:solidFill>
          <a:schemeClr val="accent5">
            <a:alpha val="5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79BAD4A8-3B13-4CFA-8A77-2A66531B088A}">
      <dsp:nvSpPr>
        <dsp:cNvPr id="0" name=""/>
        <dsp:cNvSpPr/>
      </dsp:nvSpPr>
      <dsp:spPr>
        <a:xfrm>
          <a:off x="2578057" y="0"/>
          <a:ext cx="1540629" cy="839253"/>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622300" rtl="0">
            <a:lnSpc>
              <a:spcPct val="90000"/>
            </a:lnSpc>
            <a:spcBef>
              <a:spcPct val="0"/>
            </a:spcBef>
            <a:spcAft>
              <a:spcPct val="35000"/>
            </a:spcAft>
            <a:buNone/>
          </a:pPr>
          <a:r>
            <a:rPr lang="en-GB" sz="1400" b="0" kern="1200" dirty="0">
              <a:solidFill>
                <a:schemeClr val="tx1"/>
              </a:solidFill>
            </a:rPr>
            <a:t>University &amp; Student Finance</a:t>
          </a:r>
        </a:p>
      </dsp:txBody>
      <dsp:txXfrm>
        <a:off x="2578057" y="0"/>
        <a:ext cx="1540629" cy="839253"/>
      </dsp:txXfrm>
    </dsp:sp>
    <dsp:sp modelId="{3A4EF5D3-7630-4DB2-9080-41FB7C5BB851}">
      <dsp:nvSpPr>
        <dsp:cNvPr id="0" name=""/>
        <dsp:cNvSpPr/>
      </dsp:nvSpPr>
      <dsp:spPr>
        <a:xfrm>
          <a:off x="3132170" y="1150975"/>
          <a:ext cx="1232503" cy="1232503"/>
        </a:xfrm>
        <a:prstGeom prst="ellipse">
          <a:avLst/>
        </a:prstGeom>
        <a:solidFill>
          <a:schemeClr val="accent5">
            <a:alpha val="50000"/>
            <a:hueOff val="341233"/>
            <a:satOff val="-355"/>
            <a:lumOff val="431"/>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C410099E-6E42-49C8-B6C3-3EC1165A5419}">
      <dsp:nvSpPr>
        <dsp:cNvPr id="0" name=""/>
        <dsp:cNvSpPr/>
      </dsp:nvSpPr>
      <dsp:spPr>
        <a:xfrm>
          <a:off x="4456084" y="799288"/>
          <a:ext cx="1460002" cy="919182"/>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622300" rtl="0">
            <a:lnSpc>
              <a:spcPct val="90000"/>
            </a:lnSpc>
            <a:spcBef>
              <a:spcPct val="0"/>
            </a:spcBef>
            <a:spcAft>
              <a:spcPct val="35000"/>
            </a:spcAft>
            <a:buNone/>
          </a:pPr>
          <a:r>
            <a:rPr lang="en-GB" sz="1400" kern="1200" dirty="0"/>
            <a:t>Higher Education College </a:t>
          </a:r>
        </a:p>
      </dsp:txBody>
      <dsp:txXfrm>
        <a:off x="4456084" y="799288"/>
        <a:ext cx="1460002" cy="919182"/>
      </dsp:txXfrm>
    </dsp:sp>
    <dsp:sp modelId="{7EA4EE51-B277-4F4D-8BC1-D76EDA4229CB}">
      <dsp:nvSpPr>
        <dsp:cNvPr id="0" name=""/>
        <dsp:cNvSpPr/>
      </dsp:nvSpPr>
      <dsp:spPr>
        <a:xfrm>
          <a:off x="3132170" y="1612964"/>
          <a:ext cx="1232503" cy="1232503"/>
        </a:xfrm>
        <a:prstGeom prst="ellipse">
          <a:avLst/>
        </a:prstGeom>
        <a:solidFill>
          <a:schemeClr val="accent5">
            <a:alpha val="50000"/>
            <a:hueOff val="682466"/>
            <a:satOff val="-711"/>
            <a:lumOff val="862"/>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7EBBB80E-2894-4B37-AB3F-87E43E40ABC1}">
      <dsp:nvSpPr>
        <dsp:cNvPr id="0" name=""/>
        <dsp:cNvSpPr/>
      </dsp:nvSpPr>
      <dsp:spPr>
        <a:xfrm>
          <a:off x="4456084" y="2170069"/>
          <a:ext cx="1460002" cy="1027086"/>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622300" rtl="0">
            <a:lnSpc>
              <a:spcPct val="90000"/>
            </a:lnSpc>
            <a:spcBef>
              <a:spcPct val="0"/>
            </a:spcBef>
            <a:spcAft>
              <a:spcPct val="35000"/>
            </a:spcAft>
            <a:buNone/>
          </a:pPr>
          <a:r>
            <a:rPr lang="en-GB" sz="1400" kern="1200" dirty="0"/>
            <a:t>Study Abroad</a:t>
          </a:r>
        </a:p>
      </dsp:txBody>
      <dsp:txXfrm>
        <a:off x="4456084" y="2170069"/>
        <a:ext cx="1460002" cy="1027086"/>
      </dsp:txXfrm>
    </dsp:sp>
    <dsp:sp modelId="{205ECE2C-A9C4-4838-9762-53181C23C49F}">
      <dsp:nvSpPr>
        <dsp:cNvPr id="0" name=""/>
        <dsp:cNvSpPr/>
      </dsp:nvSpPr>
      <dsp:spPr>
        <a:xfrm>
          <a:off x="2732120" y="1844358"/>
          <a:ext cx="1232503" cy="1232503"/>
        </a:xfrm>
        <a:prstGeom prst="ellipse">
          <a:avLst/>
        </a:prstGeom>
        <a:solidFill>
          <a:schemeClr val="accent5">
            <a:alpha val="50000"/>
            <a:hueOff val="1023700"/>
            <a:satOff val="-1066"/>
            <a:lumOff val="1293"/>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92BA2271-280D-4765-ACE0-59BBECA84333}">
      <dsp:nvSpPr>
        <dsp:cNvPr id="0" name=""/>
        <dsp:cNvSpPr/>
      </dsp:nvSpPr>
      <dsp:spPr>
        <a:xfrm>
          <a:off x="2578057" y="3157190"/>
          <a:ext cx="1540629" cy="839253"/>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622300" rtl="0">
            <a:lnSpc>
              <a:spcPct val="90000"/>
            </a:lnSpc>
            <a:spcBef>
              <a:spcPct val="0"/>
            </a:spcBef>
            <a:spcAft>
              <a:spcPct val="35000"/>
            </a:spcAft>
            <a:buNone/>
          </a:pPr>
          <a:r>
            <a:rPr lang="en-GB" sz="1400" kern="1200" dirty="0"/>
            <a:t>Degree Level Apprenticeships/ Apprenticeships</a:t>
          </a:r>
        </a:p>
      </dsp:txBody>
      <dsp:txXfrm>
        <a:off x="2578057" y="3157190"/>
        <a:ext cx="1540629" cy="839253"/>
      </dsp:txXfrm>
    </dsp:sp>
    <dsp:sp modelId="{E3BFAB70-C659-4A94-A02E-134C453C909F}">
      <dsp:nvSpPr>
        <dsp:cNvPr id="0" name=""/>
        <dsp:cNvSpPr/>
      </dsp:nvSpPr>
      <dsp:spPr>
        <a:xfrm>
          <a:off x="2332070" y="1612964"/>
          <a:ext cx="1232503" cy="1232503"/>
        </a:xfrm>
        <a:prstGeom prst="ellipse">
          <a:avLst/>
        </a:prstGeom>
        <a:solidFill>
          <a:schemeClr val="accent5">
            <a:alpha val="50000"/>
            <a:hueOff val="1364933"/>
            <a:satOff val="-1422"/>
            <a:lumOff val="1724"/>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EDF627C2-1142-478F-B384-ED2652BF2238}">
      <dsp:nvSpPr>
        <dsp:cNvPr id="0" name=""/>
        <dsp:cNvSpPr/>
      </dsp:nvSpPr>
      <dsp:spPr>
        <a:xfrm>
          <a:off x="780656" y="2170069"/>
          <a:ext cx="1460002" cy="1027086"/>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622300" rtl="0">
            <a:lnSpc>
              <a:spcPct val="90000"/>
            </a:lnSpc>
            <a:spcBef>
              <a:spcPct val="0"/>
            </a:spcBef>
            <a:spcAft>
              <a:spcPct val="35000"/>
            </a:spcAft>
            <a:buNone/>
          </a:pPr>
          <a:r>
            <a:rPr lang="en-GB" sz="1400" kern="1200" dirty="0"/>
            <a:t>Jobs  and Careers</a:t>
          </a:r>
        </a:p>
      </dsp:txBody>
      <dsp:txXfrm>
        <a:off x="780656" y="2170069"/>
        <a:ext cx="1460002" cy="1027086"/>
      </dsp:txXfrm>
    </dsp:sp>
    <dsp:sp modelId="{65054F7D-37AA-4C17-8086-E26C8079CBC5}">
      <dsp:nvSpPr>
        <dsp:cNvPr id="0" name=""/>
        <dsp:cNvSpPr/>
      </dsp:nvSpPr>
      <dsp:spPr>
        <a:xfrm>
          <a:off x="2332070" y="1150975"/>
          <a:ext cx="1232503" cy="1232503"/>
        </a:xfrm>
        <a:prstGeom prst="ellipse">
          <a:avLst/>
        </a:prstGeom>
        <a:solidFill>
          <a:schemeClr val="accent5">
            <a:alpha val="50000"/>
            <a:hueOff val="1706166"/>
            <a:satOff val="-1777"/>
            <a:lumOff val="2155"/>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682927DF-5C90-4AA6-A32D-7151EC0707AB}">
      <dsp:nvSpPr>
        <dsp:cNvPr id="0" name=""/>
        <dsp:cNvSpPr/>
      </dsp:nvSpPr>
      <dsp:spPr>
        <a:xfrm>
          <a:off x="780656" y="799288"/>
          <a:ext cx="1460002" cy="1027086"/>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622300" rtl="0">
            <a:lnSpc>
              <a:spcPct val="90000"/>
            </a:lnSpc>
            <a:spcBef>
              <a:spcPct val="0"/>
            </a:spcBef>
            <a:spcAft>
              <a:spcPct val="35000"/>
            </a:spcAft>
            <a:buNone/>
          </a:pPr>
          <a:r>
            <a:rPr lang="en-GB" sz="1400" kern="1200" dirty="0"/>
            <a:t>Gap Years</a:t>
          </a:r>
        </a:p>
      </dsp:txBody>
      <dsp:txXfrm>
        <a:off x="780656" y="799288"/>
        <a:ext cx="1460002" cy="1027086"/>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7364"/>
          </a:xfrm>
          <a:prstGeom prst="rect">
            <a:avLst/>
          </a:prstGeom>
        </p:spPr>
        <p:txBody>
          <a:bodyPr vert="horz" lIns="91440" tIns="45720" rIns="91440" bIns="45720" rtlCol="0"/>
          <a:lstStyle>
            <a:lvl1pPr algn="l">
              <a:defRPr sz="1200"/>
            </a:lvl1pPr>
          </a:lstStyle>
          <a:p>
            <a:pPr>
              <a:defRPr/>
            </a:pPr>
            <a:endParaRPr lang="en-GB"/>
          </a:p>
        </p:txBody>
      </p:sp>
      <p:sp>
        <p:nvSpPr>
          <p:cNvPr id="3" name="Date Placeholder 2"/>
          <p:cNvSpPr>
            <a:spLocks noGrp="1"/>
          </p:cNvSpPr>
          <p:nvPr>
            <p:ph type="dt" sz="quarter" idx="1"/>
          </p:nvPr>
        </p:nvSpPr>
        <p:spPr>
          <a:xfrm>
            <a:off x="3884613" y="0"/>
            <a:ext cx="2971800" cy="497364"/>
          </a:xfrm>
          <a:prstGeom prst="rect">
            <a:avLst/>
          </a:prstGeom>
        </p:spPr>
        <p:txBody>
          <a:bodyPr vert="horz" lIns="91440" tIns="45720" rIns="91440" bIns="45720" rtlCol="0"/>
          <a:lstStyle>
            <a:lvl1pPr algn="r">
              <a:defRPr sz="1200"/>
            </a:lvl1pPr>
          </a:lstStyle>
          <a:p>
            <a:pPr>
              <a:defRPr/>
            </a:pPr>
            <a:fld id="{5D06442C-8A3F-4590-845F-0BC3B83BE226}" type="datetimeFigureOut">
              <a:rPr lang="en-US"/>
              <a:pPr>
                <a:defRPr/>
              </a:pPr>
              <a:t>6/22/2022</a:t>
            </a:fld>
            <a:endParaRPr lang="en-GB"/>
          </a:p>
        </p:txBody>
      </p:sp>
      <p:sp>
        <p:nvSpPr>
          <p:cNvPr id="4" name="Footer Placeholder 3"/>
          <p:cNvSpPr>
            <a:spLocks noGrp="1"/>
          </p:cNvSpPr>
          <p:nvPr>
            <p:ph type="ftr" sz="quarter" idx="2"/>
          </p:nvPr>
        </p:nvSpPr>
        <p:spPr>
          <a:xfrm>
            <a:off x="0" y="9448185"/>
            <a:ext cx="2971800" cy="497364"/>
          </a:xfrm>
          <a:prstGeom prst="rect">
            <a:avLst/>
          </a:prstGeom>
        </p:spPr>
        <p:txBody>
          <a:bodyPr vert="horz" lIns="91440" tIns="45720" rIns="91440" bIns="45720" rtlCol="0" anchor="b"/>
          <a:lstStyle>
            <a:lvl1pPr algn="l">
              <a:defRPr sz="1200"/>
            </a:lvl1pPr>
          </a:lstStyle>
          <a:p>
            <a:pPr>
              <a:defRPr/>
            </a:pPr>
            <a:endParaRPr lang="en-GB"/>
          </a:p>
        </p:txBody>
      </p:sp>
      <p:sp>
        <p:nvSpPr>
          <p:cNvPr id="5" name="Slide Number Placeholder 4"/>
          <p:cNvSpPr>
            <a:spLocks noGrp="1"/>
          </p:cNvSpPr>
          <p:nvPr>
            <p:ph type="sldNum" sz="quarter" idx="3"/>
          </p:nvPr>
        </p:nvSpPr>
        <p:spPr>
          <a:xfrm>
            <a:off x="3884613" y="9448185"/>
            <a:ext cx="2971800" cy="497364"/>
          </a:xfrm>
          <a:prstGeom prst="rect">
            <a:avLst/>
          </a:prstGeom>
        </p:spPr>
        <p:txBody>
          <a:bodyPr vert="horz" lIns="91440" tIns="45720" rIns="91440" bIns="45720" rtlCol="0" anchor="b"/>
          <a:lstStyle>
            <a:lvl1pPr algn="r">
              <a:defRPr sz="1200"/>
            </a:lvl1pPr>
          </a:lstStyle>
          <a:p>
            <a:pPr>
              <a:defRPr/>
            </a:pPr>
            <a:fld id="{83F6D87A-3724-41B8-9AD4-64C72037F753}" type="slidenum">
              <a:rPr lang="en-GB"/>
              <a:pPr>
                <a:defRPr/>
              </a:pPr>
              <a:t>‹#›</a:t>
            </a:fld>
            <a:endParaRPr lang="en-GB"/>
          </a:p>
        </p:txBody>
      </p:sp>
    </p:spTree>
    <p:extLst>
      <p:ext uri="{BB962C8B-B14F-4D97-AF65-F5344CB8AC3E}">
        <p14:creationId xmlns:p14="http://schemas.microsoft.com/office/powerpoint/2010/main" val="11706647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96888"/>
          </a:xfrm>
          <a:prstGeom prst="rect">
            <a:avLst/>
          </a:prstGeom>
        </p:spPr>
        <p:txBody>
          <a:bodyPr vert="horz" lIns="91440" tIns="45720" rIns="91440" bIns="45720" rtlCol="0"/>
          <a:lstStyle>
            <a:lvl1pPr algn="r">
              <a:defRPr sz="1200"/>
            </a:lvl1pPr>
          </a:lstStyle>
          <a:p>
            <a:fld id="{3C7C99E8-4D66-4F34-AA86-7A80C1670545}" type="datetimeFigureOut">
              <a:rPr lang="en-GB" smtClean="0"/>
              <a:t>22/06/2022</a:t>
            </a:fld>
            <a:endParaRPr lang="en-GB"/>
          </a:p>
        </p:txBody>
      </p:sp>
      <p:sp>
        <p:nvSpPr>
          <p:cNvPr id="4" name="Slide Image Placeholder 3"/>
          <p:cNvSpPr>
            <a:spLocks noGrp="1" noRot="1" noChangeAspect="1"/>
          </p:cNvSpPr>
          <p:nvPr>
            <p:ph type="sldImg" idx="2"/>
          </p:nvPr>
        </p:nvSpPr>
        <p:spPr>
          <a:xfrm>
            <a:off x="942975" y="746125"/>
            <a:ext cx="4972050" cy="3730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724400"/>
            <a:ext cx="5486400" cy="44767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48800"/>
            <a:ext cx="29718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9448800"/>
            <a:ext cx="2971800" cy="496888"/>
          </a:xfrm>
          <a:prstGeom prst="rect">
            <a:avLst/>
          </a:prstGeom>
        </p:spPr>
        <p:txBody>
          <a:bodyPr vert="horz" lIns="91440" tIns="45720" rIns="91440" bIns="45720" rtlCol="0" anchor="b"/>
          <a:lstStyle>
            <a:lvl1pPr algn="r">
              <a:defRPr sz="1200"/>
            </a:lvl1pPr>
          </a:lstStyle>
          <a:p>
            <a:fld id="{89C4FC12-4CAA-4FFA-BBCD-82DCADD7184E}" type="slidenum">
              <a:rPr lang="en-GB" smtClean="0"/>
              <a:t>‹#›</a:t>
            </a:fld>
            <a:endParaRPr lang="en-GB"/>
          </a:p>
        </p:txBody>
      </p:sp>
    </p:spTree>
    <p:extLst>
      <p:ext uri="{BB962C8B-B14F-4D97-AF65-F5344CB8AC3E}">
        <p14:creationId xmlns:p14="http://schemas.microsoft.com/office/powerpoint/2010/main" val="10533281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5609630-53AD-4F0E-8255-C4B6831B35D9}" type="slidenum">
              <a:rPr lang="en-GB" smtClean="0">
                <a:solidFill>
                  <a:prstClr val="black"/>
                </a:solidFill>
              </a:rPr>
              <a:pPr/>
              <a:t>6</a:t>
            </a:fld>
            <a:endParaRPr lang="en-GB">
              <a:solidFill>
                <a:prstClr val="black"/>
              </a:solidFill>
            </a:endParaRPr>
          </a:p>
        </p:txBody>
      </p:sp>
    </p:spTree>
    <p:extLst>
      <p:ext uri="{BB962C8B-B14F-4D97-AF65-F5344CB8AC3E}">
        <p14:creationId xmlns:p14="http://schemas.microsoft.com/office/powerpoint/2010/main" val="23491869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pPr>
              <a:defRPr/>
            </a:pPr>
            <a:fld id="{2A34AC91-EDA5-44A4-BA54-C9B55DE13BFB}" type="slidenum">
              <a:rPr lang="en-GB" smtClean="0"/>
              <a:pPr>
                <a:defRPr/>
              </a:pPr>
              <a:t>‹#›</a:t>
            </a:fld>
            <a:endParaRPr lang="en-GB"/>
          </a:p>
        </p:txBody>
      </p:sp>
    </p:spTree>
    <p:extLst>
      <p:ext uri="{BB962C8B-B14F-4D97-AF65-F5344CB8AC3E}">
        <p14:creationId xmlns:p14="http://schemas.microsoft.com/office/powerpoint/2010/main" val="15114262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a:defRPr/>
            </a:pPr>
            <a:fld id="{83423D52-B017-45D5-8AAB-2A6BF5C29E01}" type="slidenum">
              <a:rPr lang="en-GB" smtClean="0"/>
              <a:pPr>
                <a:defRPr/>
              </a:pPr>
              <a:t>‹#›</a:t>
            </a:fld>
            <a:endParaRPr lang="en-GB"/>
          </a:p>
        </p:txBody>
      </p:sp>
    </p:spTree>
    <p:extLst>
      <p:ext uri="{BB962C8B-B14F-4D97-AF65-F5344CB8AC3E}">
        <p14:creationId xmlns:p14="http://schemas.microsoft.com/office/powerpoint/2010/main" val="34593803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pPr>
              <a:defRPr/>
            </a:pPr>
            <a:fld id="{962E9DE1-E131-464A-AE46-026444D768CA}" type="slidenum">
              <a:rPr lang="en-GB" smtClean="0"/>
              <a:pPr>
                <a:defRPr/>
              </a:pPr>
              <a:t>‹#›</a:t>
            </a:fld>
            <a:endParaRPr lang="en-GB"/>
          </a:p>
        </p:txBody>
      </p:sp>
    </p:spTree>
    <p:extLst>
      <p:ext uri="{BB962C8B-B14F-4D97-AF65-F5344CB8AC3E}">
        <p14:creationId xmlns:p14="http://schemas.microsoft.com/office/powerpoint/2010/main" val="17667571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pPr>
              <a:defRPr/>
            </a:pPr>
            <a:fld id="{0E66EEA2-BBBB-4382-8174-DB7CBE145E00}" type="slidenum">
              <a:rPr lang="en-GB" smtClean="0"/>
              <a:pPr>
                <a:defRPr/>
              </a:pPr>
              <a:t>‹#›</a:t>
            </a:fld>
            <a:endParaRPr lang="en-GB"/>
          </a:p>
        </p:txBody>
      </p:sp>
    </p:spTree>
    <p:extLst>
      <p:ext uri="{BB962C8B-B14F-4D97-AF65-F5344CB8AC3E}">
        <p14:creationId xmlns:p14="http://schemas.microsoft.com/office/powerpoint/2010/main" val="21927055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endParaRPr lang="en-GB"/>
          </a:p>
        </p:txBody>
      </p:sp>
      <p:sp>
        <p:nvSpPr>
          <p:cNvPr id="8" name="Footer Placeholder 7"/>
          <p:cNvSpPr>
            <a:spLocks noGrp="1"/>
          </p:cNvSpPr>
          <p:nvPr>
            <p:ph type="ftr" sz="quarter" idx="11"/>
          </p:nvPr>
        </p:nvSpPr>
        <p:spPr/>
        <p:txBody>
          <a:bodyPr/>
          <a:lstStyle/>
          <a:p>
            <a:pPr>
              <a:defRPr/>
            </a:pPr>
            <a:endParaRPr lang="en-GB"/>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pPr>
              <a:defRPr/>
            </a:pPr>
            <a:fld id="{1B4FADB4-CBAD-4ADF-B09E-438489057559}" type="slidenum">
              <a:rPr lang="en-GB" smtClean="0"/>
              <a:pPr>
                <a:defRPr/>
              </a:pPr>
              <a:t>‹#›</a:t>
            </a:fld>
            <a:endParaRPr lang="en-GB"/>
          </a:p>
        </p:txBody>
      </p:sp>
    </p:spTree>
    <p:extLst>
      <p:ext uri="{BB962C8B-B14F-4D97-AF65-F5344CB8AC3E}">
        <p14:creationId xmlns:p14="http://schemas.microsoft.com/office/powerpoint/2010/main" val="40786502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endParaRPr lang="en-GB"/>
          </a:p>
        </p:txBody>
      </p:sp>
      <p:sp>
        <p:nvSpPr>
          <p:cNvPr id="4" name="Footer Placeholder 3"/>
          <p:cNvSpPr>
            <a:spLocks noGrp="1"/>
          </p:cNvSpPr>
          <p:nvPr>
            <p:ph type="ftr" sz="quarter" idx="11"/>
          </p:nvPr>
        </p:nvSpPr>
        <p:spPr/>
        <p:txBody>
          <a:bodyPr/>
          <a:lstStyle/>
          <a:p>
            <a:pPr>
              <a:defRPr/>
            </a:pPr>
            <a:endParaRPr lang="en-GB"/>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pPr>
              <a:defRPr/>
            </a:pPr>
            <a:fld id="{E2D1EFAC-4A0E-4EBD-A33E-CF45597865E5}" type="slidenum">
              <a:rPr lang="en-GB" smtClean="0"/>
              <a:pPr>
                <a:defRPr/>
              </a:pPr>
              <a:t>‹#›</a:t>
            </a:fld>
            <a:endParaRPr lang="en-GB"/>
          </a:p>
        </p:txBody>
      </p:sp>
    </p:spTree>
    <p:extLst>
      <p:ext uri="{BB962C8B-B14F-4D97-AF65-F5344CB8AC3E}">
        <p14:creationId xmlns:p14="http://schemas.microsoft.com/office/powerpoint/2010/main" val="5506018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GB"/>
          </a:p>
        </p:txBody>
      </p:sp>
      <p:sp>
        <p:nvSpPr>
          <p:cNvPr id="3" name="Footer Placeholder 2"/>
          <p:cNvSpPr>
            <a:spLocks noGrp="1"/>
          </p:cNvSpPr>
          <p:nvPr>
            <p:ph type="ftr" sz="quarter" idx="11"/>
          </p:nvPr>
        </p:nvSpPr>
        <p:spPr/>
        <p:txBody>
          <a:bodyPr/>
          <a:lstStyle/>
          <a:p>
            <a:pPr>
              <a:defRPr/>
            </a:pPr>
            <a:endParaRPr lang="en-GB"/>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pPr>
              <a:defRPr/>
            </a:pPr>
            <a:fld id="{3350FEE2-3142-4620-B119-7E2232F37D7A}" type="slidenum">
              <a:rPr lang="en-GB" smtClean="0"/>
              <a:pPr>
                <a:defRPr/>
              </a:pPr>
              <a:t>‹#›</a:t>
            </a:fld>
            <a:endParaRPr lang="en-GB"/>
          </a:p>
        </p:txBody>
      </p:sp>
    </p:spTree>
    <p:extLst>
      <p:ext uri="{BB962C8B-B14F-4D97-AF65-F5344CB8AC3E}">
        <p14:creationId xmlns:p14="http://schemas.microsoft.com/office/powerpoint/2010/main" val="37612841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pPr>
              <a:defRPr/>
            </a:pPr>
            <a:fld id="{DA0A63B3-10B3-4284-8ED8-388467CD694F}" type="slidenum">
              <a:rPr lang="en-GB" smtClean="0"/>
              <a:pPr>
                <a:defRPr/>
              </a:pPr>
              <a:t>‹#›</a:t>
            </a:fld>
            <a:endParaRPr lang="en-GB"/>
          </a:p>
        </p:txBody>
      </p:sp>
    </p:spTree>
    <p:extLst>
      <p:ext uri="{BB962C8B-B14F-4D97-AF65-F5344CB8AC3E}">
        <p14:creationId xmlns:p14="http://schemas.microsoft.com/office/powerpoint/2010/main" val="34240326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B070D1CF-38D8-4AD9-820F-BE1EF787F5F0}" type="slidenum">
              <a:rPr lang="en-GB" smtClean="0"/>
              <a:pPr>
                <a:defRPr/>
              </a:pPr>
              <a:t>‹#›</a:t>
            </a:fld>
            <a:endParaRPr lang="en-GB"/>
          </a:p>
        </p:txBody>
      </p:sp>
    </p:spTree>
    <p:extLst>
      <p:ext uri="{BB962C8B-B14F-4D97-AF65-F5344CB8AC3E}">
        <p14:creationId xmlns:p14="http://schemas.microsoft.com/office/powerpoint/2010/main" val="11319318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pPr>
              <a:defRPr/>
            </a:pPr>
            <a:fld id="{DE611B49-F342-461E-8FC6-0383B6E217C1}" type="slidenum">
              <a:rPr lang="en-GB" smtClean="0"/>
              <a:pPr>
                <a:defRPr/>
              </a:pPr>
              <a:t>‹#›</a:t>
            </a:fld>
            <a:endParaRPr lang="en-GB"/>
          </a:p>
        </p:txBody>
      </p:sp>
    </p:spTree>
    <p:extLst>
      <p:ext uri="{BB962C8B-B14F-4D97-AF65-F5344CB8AC3E}">
        <p14:creationId xmlns:p14="http://schemas.microsoft.com/office/powerpoint/2010/main" val="40535431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pPr>
              <a:defRPr/>
            </a:pPr>
            <a:fld id="{DE611B49-F342-461E-8FC6-0383B6E217C1}" type="slidenum">
              <a:rPr lang="en-GB" smtClean="0"/>
              <a:pPr>
                <a:defRPr/>
              </a:pPr>
              <a:t>‹#›</a:t>
            </a:fld>
            <a:endParaRPr lang="en-GB"/>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7074917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DE611B49-F342-461E-8FC6-0383B6E217C1}" type="slidenum">
              <a:rPr lang="en-GB" smtClean="0"/>
              <a:pPr>
                <a:defRPr/>
              </a:pPr>
              <a:t>‹#›</a:t>
            </a:fld>
            <a:endParaRPr lang="en-GB"/>
          </a:p>
        </p:txBody>
      </p:sp>
    </p:spTree>
    <p:extLst>
      <p:ext uri="{BB962C8B-B14F-4D97-AF65-F5344CB8AC3E}">
        <p14:creationId xmlns:p14="http://schemas.microsoft.com/office/powerpoint/2010/main" val="20200464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DE611B49-F342-461E-8FC6-0383B6E217C1}" type="slidenum">
              <a:rPr lang="en-GB" smtClean="0"/>
              <a:pPr>
                <a:defRPr/>
              </a:pPr>
              <a:t>‹#›</a:t>
            </a:fld>
            <a:endParaRPr lang="en-GB"/>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2582086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DE611B49-F342-461E-8FC6-0383B6E217C1}" type="slidenum">
              <a:rPr lang="en-GB" smtClean="0"/>
              <a:pPr>
                <a:defRPr/>
              </a:pPr>
              <a:t>‹#›</a:t>
            </a:fld>
            <a:endParaRPr lang="en-GB"/>
          </a:p>
        </p:txBody>
      </p:sp>
    </p:spTree>
    <p:extLst>
      <p:ext uri="{BB962C8B-B14F-4D97-AF65-F5344CB8AC3E}">
        <p14:creationId xmlns:p14="http://schemas.microsoft.com/office/powerpoint/2010/main" val="39102723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a:defRPr/>
            </a:pPr>
            <a:fld id="{88633616-C309-40D6-BA8F-5F151C1CED01}" type="slidenum">
              <a:rPr lang="en-GB" smtClean="0"/>
              <a:pPr>
                <a:defRPr/>
              </a:pPr>
              <a:t>‹#›</a:t>
            </a:fld>
            <a:endParaRPr lang="en-GB"/>
          </a:p>
        </p:txBody>
      </p:sp>
    </p:spTree>
    <p:extLst>
      <p:ext uri="{BB962C8B-B14F-4D97-AF65-F5344CB8AC3E}">
        <p14:creationId xmlns:p14="http://schemas.microsoft.com/office/powerpoint/2010/main" val="9057748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a:defRPr/>
            </a:pPr>
            <a:fld id="{0BFB8F91-7251-4EDD-B96E-DC43E2EFE5B2}" type="slidenum">
              <a:rPr lang="en-GB" smtClean="0"/>
              <a:pPr>
                <a:defRPr/>
              </a:pPr>
              <a:t>‹#›</a:t>
            </a:fld>
            <a:endParaRPr lang="en-GB"/>
          </a:p>
        </p:txBody>
      </p:sp>
    </p:spTree>
    <p:extLst>
      <p:ext uri="{BB962C8B-B14F-4D97-AF65-F5344CB8AC3E}">
        <p14:creationId xmlns:p14="http://schemas.microsoft.com/office/powerpoint/2010/main" val="4538148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749"/>
            <a:ext cx="1952272" cy="6852504"/>
            <a:chOff x="6627813" y="196102"/>
            <a:chExt cx="1952625" cy="5677649"/>
          </a:xfrm>
        </p:grpSpPr>
        <p:sp>
          <p:nvSpPr>
            <p:cNvPr id="50" name="Freeform 27"/>
            <p:cNvSpPr/>
            <p:nvPr/>
          </p:nvSpPr>
          <p:spPr bwMode="auto">
            <a:xfrm>
              <a:off x="6627813" y="196102"/>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endParaRPr lang="en-GB">
              <a:solidFill>
                <a:srgbClr val="04617B">
                  <a:shade val="90000"/>
                </a:srgbClr>
              </a:solidFill>
            </a:endParaRPr>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en-GB">
              <a:solidFill>
                <a:srgbClr val="04617B">
                  <a:shade val="90000"/>
                </a:srgbClr>
              </a:solidFill>
            </a:endParaRPr>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pPr>
              <a:defRPr/>
            </a:pPr>
            <a:fld id="{DE611B49-F342-461E-8FC6-0383B6E217C1}" type="slidenum">
              <a:rPr lang="en-GB" smtClean="0">
                <a:solidFill>
                  <a:srgbClr val="04617B">
                    <a:shade val="90000"/>
                  </a:srgbClr>
                </a:solidFill>
              </a:rPr>
              <a:pPr>
                <a:defRPr/>
              </a:pPr>
              <a:t>‹#›</a:t>
            </a:fld>
            <a:endParaRPr lang="en-GB">
              <a:solidFill>
                <a:srgbClr val="04617B">
                  <a:shade val="90000"/>
                </a:srgbClr>
              </a:solidFill>
            </a:endParaRPr>
          </a:p>
        </p:txBody>
      </p:sp>
    </p:spTree>
    <p:extLst>
      <p:ext uri="{BB962C8B-B14F-4D97-AF65-F5344CB8AC3E}">
        <p14:creationId xmlns:p14="http://schemas.microsoft.com/office/powerpoint/2010/main" val="3563665725"/>
      </p:ext>
    </p:extLst>
  </p:cSld>
  <p:clrMap bg1="lt1" tx1="dk1" bg2="lt2" tx2="dk2" accent1="accent1" accent2="accent2" accent3="accent3" accent4="accent4" accent5="accent5" accent6="accent6" hlink="hlink" folHlink="folHlink"/>
  <p:sldLayoutIdLst>
    <p:sldLayoutId id="2147483762" r:id="rId1"/>
    <p:sldLayoutId id="2147483763" r:id="rId2"/>
    <p:sldLayoutId id="2147483764" r:id="rId3"/>
    <p:sldLayoutId id="2147483765" r:id="rId4"/>
    <p:sldLayoutId id="2147483766" r:id="rId5"/>
    <p:sldLayoutId id="2147483767" r:id="rId6"/>
    <p:sldLayoutId id="2147483768" r:id="rId7"/>
    <p:sldLayoutId id="2147483769" r:id="rId8"/>
    <p:sldLayoutId id="2147483770" r:id="rId9"/>
    <p:sldLayoutId id="2147483771" r:id="rId10"/>
    <p:sldLayoutId id="2147483772" r:id="rId11"/>
    <p:sldLayoutId id="2147483773" r:id="rId12"/>
    <p:sldLayoutId id="2147483774" r:id="rId13"/>
    <p:sldLayoutId id="2147483775" r:id="rId14"/>
    <p:sldLayoutId id="2147483776" r:id="rId15"/>
    <p:sldLayoutId id="2147483777"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mailto:clh@phs.cheshire.sch.uk" TargetMode="External"/><Relationship Id="rId2" Type="http://schemas.openxmlformats.org/officeDocument/2006/relationships/hyperlink" Target="mailto:rh@phs.cheshire.sch.uk" TargetMode="Externa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hyperlink" Target="mailto:sacb@phs.Cheshire.sch.uk"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theuniguide.co.uk/a-level-explorer" TargetMode="External"/><Relationship Id="rId2" Type="http://schemas.openxmlformats.org/officeDocument/2006/relationships/hyperlink" Target="https://digital.ucas.com/search" TargetMode="External"/><Relationship Id="rId1" Type="http://schemas.openxmlformats.org/officeDocument/2006/relationships/slideLayout" Target="../slideLayouts/slideLayout2.xml"/><Relationship Id="rId5" Type="http://schemas.openxmlformats.org/officeDocument/2006/relationships/hyperlink" Target="https://www.ucas.com/undergraduate/applying-university/ucas-undergraduate-advice-parents-and-guardians" TargetMode="External"/><Relationship Id="rId4" Type="http://schemas.openxmlformats.org/officeDocument/2006/relationships/hyperlink" Target="https://www.careerpilot.org.uk/information/higher-education-at-18/decide-which-course-to-do"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www.ucas.com/chat-to-students" TargetMode="External"/><Relationship Id="rId2" Type="http://schemas.openxmlformats.org/officeDocument/2006/relationships/hyperlink" Target="https://www.ucas.com/what-are-my-options/create-your-ucas-hub-today" TargetMode="Externa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hyperlink" Target="https://www.ucas.com/ucas/tariff-calculator"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www.opendays.com/calendar/"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s://www.ucas.com/undergraduate/applying-university/how-write-ucas-undergraduate-personal-statement"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macclesfield.ac.uk/higher-education/" TargetMode="External"/><Relationship Id="rId2" Type="http://schemas.openxmlformats.org/officeDocument/2006/relationships/hyperlink" Target="https://stockport.ac.uk/university-level" TargetMode="External"/><Relationship Id="rId1" Type="http://schemas.openxmlformats.org/officeDocument/2006/relationships/slideLayout" Target="../slideLayouts/slideLayout2.xml"/><Relationship Id="rId4" Type="http://schemas.openxmlformats.org/officeDocument/2006/relationships/hyperlink" Target="https://www.reaseheath.ac.uk/higher-education/higher-education-student/"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gov.uk/student-finance" TargetMode="External"/><Relationship Id="rId2" Type="http://schemas.openxmlformats.org/officeDocument/2006/relationships/hyperlink" Target="https://www.ucas.com/undergraduate/student-life/getting-student-support/undergraduate-student-finance-and-support"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7.xml"/><Relationship Id="rId1" Type="http://schemas.openxmlformats.org/officeDocument/2006/relationships/tags" Target="../tags/tag4.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Layout" Target="../slideLayouts/slideLayout7.xml"/><Relationship Id="rId1" Type="http://schemas.openxmlformats.org/officeDocument/2006/relationships/tags" Target="../tags/tag5.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tags" Target="../tags/tag7.xml"/></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2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slideLayout" Target="../slideLayouts/slideLayout7.xml"/><Relationship Id="rId1" Type="http://schemas.openxmlformats.org/officeDocument/2006/relationships/tags" Target="../tags/tag9.xml"/></Relationships>
</file>

<file path=ppt/slides/_rels/slide2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www.notgoingtouni.co.uk/"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www.prospects.ac.uk/postgraduate-study/study-abroad"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amazingapprenticeships.com/parents/" TargetMode="External"/><Relationship Id="rId2" Type="http://schemas.openxmlformats.org/officeDocument/2006/relationships/hyperlink" Target="https://amazingapprenticeships.com/" TargetMode="External"/><Relationship Id="rId1" Type="http://schemas.openxmlformats.org/officeDocument/2006/relationships/slideLayout" Target="../slideLayouts/slideLayout2.xml"/><Relationship Id="rId4" Type="http://schemas.openxmlformats.org/officeDocument/2006/relationships/hyperlink" Target="https://www.findapprenticeship.service.gov.uk/apprenticeshipsearch" TargetMode="External"/></Relationships>
</file>

<file path=ppt/slides/_rels/slide33.xml.rels><?xml version="1.0" encoding="UTF-8" standalone="yes"?>
<Relationships xmlns="http://schemas.openxmlformats.org/package/2006/relationships"><Relationship Id="rId3" Type="http://schemas.openxmlformats.org/officeDocument/2006/relationships/hyperlink" Target="https://www.ucas.com/understanding-apprenticeships" TargetMode="External"/><Relationship Id="rId2" Type="http://schemas.openxmlformats.org/officeDocument/2006/relationships/hyperlink" Target="https://amazingapprenticeships.com/app/uploads/2020/03/Interactive-Student-Guide_2020.pdf" TargetMode="External"/><Relationship Id="rId1" Type="http://schemas.openxmlformats.org/officeDocument/2006/relationships/slideLayout" Target="../slideLayouts/slideLayout2.xml"/><Relationship Id="rId4" Type="http://schemas.openxmlformats.org/officeDocument/2006/relationships/hyperlink" Target="https://www.apprenticeships.gov.uk/apprentice/what-is-an-apprenticeship"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slideLayout" Target="../slideLayouts/slideLayout7.xml"/><Relationship Id="rId1" Type="http://schemas.openxmlformats.org/officeDocument/2006/relationships/tags" Target="../tags/tag10.xml"/></Relationships>
</file>

<file path=ppt/slides/_rels/slide35.xml.rels><?xml version="1.0" encoding="UTF-8" standalone="yes"?>
<Relationships xmlns="http://schemas.openxmlformats.org/package/2006/relationships"><Relationship Id="rId2" Type="http://schemas.openxmlformats.org/officeDocument/2006/relationships/hyperlink" Target="https://www.mmu.ac.uk/apprenticeships/students/"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s://www.mmu.ac.uk/apprenticeships/students/" TargetMode="External"/><Relationship Id="rId2" Type="http://schemas.openxmlformats.org/officeDocument/2006/relationships/hyperlink" Target="https://youtu.be/upiuApSzpyE" TargetMode="External"/><Relationship Id="rId1" Type="http://schemas.openxmlformats.org/officeDocument/2006/relationships/slideLayout" Target="../slideLayouts/slideLayout2.xml"/><Relationship Id="rId4" Type="http://schemas.openxmlformats.org/officeDocument/2006/relationships/hyperlink" Target="https://www.mmu.ac.uk/apprenticeships/students/case-studies/" TargetMode="External"/></Relationships>
</file>

<file path=ppt/slides/_rels/slide37.xml.rels><?xml version="1.0" encoding="UTF-8" standalone="yes"?>
<Relationships xmlns="http://schemas.openxmlformats.org/package/2006/relationships"><Relationship Id="rId3" Type="http://schemas.openxmlformats.org/officeDocument/2006/relationships/hyperlink" Target="https://www.indeed.co.uk/Find-A-Job-jobs" TargetMode="External"/><Relationship Id="rId2" Type="http://schemas.openxmlformats.org/officeDocument/2006/relationships/hyperlink" Target="https://www.jobsandcareersmag.com/" TargetMode="External"/><Relationship Id="rId1" Type="http://schemas.openxmlformats.org/officeDocument/2006/relationships/slideLayout" Target="../slideLayouts/slideLayout2.xml"/><Relationship Id="rId4" Type="http://schemas.openxmlformats.org/officeDocument/2006/relationships/hyperlink" Target="https://entrepreneurhandbook.co.uk/starting-a-business/" TargetMode="Externa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https://www.gapyear.com/" TargetMode="External"/><Relationship Id="rId2" Type="http://schemas.openxmlformats.org/officeDocument/2006/relationships/hyperlink" Target="https://www.ucas.com/alternatives/gap-year/gap-years-ideas-and-things-think-about" TargetMode="External"/><Relationship Id="rId1" Type="http://schemas.openxmlformats.org/officeDocument/2006/relationships/slideLayout" Target="../slideLayouts/slideLayout2.xml"/><Relationship Id="rId5" Type="http://schemas.openxmlformats.org/officeDocument/2006/relationships/hyperlink" Target="https://frontier.ac.uk/" TargetMode="External"/><Relationship Id="rId4" Type="http://schemas.openxmlformats.org/officeDocument/2006/relationships/hyperlink" Target="https://www.etrust.org.uk/the-year-in-industr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Rot="1" noChangeArrowheads="1"/>
          </p:cNvSpPr>
          <p:nvPr>
            <p:ph type="ctrTitle"/>
          </p:nvPr>
        </p:nvSpPr>
        <p:spPr>
          <a:xfrm>
            <a:off x="1924088" y="1124744"/>
            <a:ext cx="6600451" cy="2262781"/>
          </a:xfrm>
        </p:spPr>
        <p:txBody>
          <a:bodyPr>
            <a:normAutofit fontScale="90000"/>
          </a:bodyPr>
          <a:lstStyle/>
          <a:p>
            <a:pPr>
              <a:defRPr/>
            </a:pPr>
            <a:r>
              <a:rPr lang="en-GB" sz="4000" b="1" dirty="0"/>
              <a:t>POYNTON HIGH SCHOOL</a:t>
            </a:r>
            <a:br>
              <a:rPr lang="en-GB" sz="4000" b="1" dirty="0"/>
            </a:br>
            <a:r>
              <a:rPr lang="en-GB" sz="4000" b="1" dirty="0"/>
              <a:t>SIXTH FORM</a:t>
            </a:r>
            <a:br>
              <a:rPr lang="en-GB" sz="4000" dirty="0"/>
            </a:br>
            <a:r>
              <a:rPr lang="en-US" sz="4000" dirty="0"/>
              <a:t>Post 18 Pathways Information June 2022</a:t>
            </a:r>
            <a:br>
              <a:rPr lang="en-US" sz="4000" dirty="0"/>
            </a:br>
            <a:endParaRPr lang="en-GB" sz="4000" dirty="0"/>
          </a:p>
        </p:txBody>
      </p:sp>
      <p:pic>
        <p:nvPicPr>
          <p:cNvPr id="2" name="Picture 1"/>
          <p:cNvPicPr>
            <a:picLocks noChangeAspect="1"/>
          </p:cNvPicPr>
          <p:nvPr/>
        </p:nvPicPr>
        <p:blipFill>
          <a:blip r:embed="rId2"/>
          <a:stretch>
            <a:fillRect/>
          </a:stretch>
        </p:blipFill>
        <p:spPr>
          <a:xfrm>
            <a:off x="7524328" y="1399572"/>
            <a:ext cx="1347333" cy="1713124"/>
          </a:xfrm>
          <a:prstGeom prst="rect">
            <a:avLst/>
          </a:prstGeom>
        </p:spPr>
      </p:pic>
      <p:sp>
        <p:nvSpPr>
          <p:cNvPr id="3" name="Subtitle 2">
            <a:extLst>
              <a:ext uri="{FF2B5EF4-FFF2-40B4-BE49-F238E27FC236}">
                <a16:creationId xmlns:a16="http://schemas.microsoft.com/office/drawing/2014/main" id="{A4967400-83E4-46F6-8779-D76744D3D0A1}"/>
              </a:ext>
            </a:extLst>
          </p:cNvPr>
          <p:cNvSpPr>
            <a:spLocks noGrp="1"/>
          </p:cNvSpPr>
          <p:nvPr>
            <p:ph type="subTitle" idx="1"/>
          </p:nvPr>
        </p:nvSpPr>
        <p:spPr/>
        <p:txBody>
          <a:bodyPr/>
          <a:lstStyle/>
          <a:p>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atMod val="92000"/>
                <a:lumMod val="120000"/>
              </a:schemeClr>
            </a:gs>
            <a:gs pos="100000">
              <a:schemeClr val="bg1">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5F129D9-8F3D-4302-AB5D-DE987A6B12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171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2" name="Rectangle 11">
            <a:extLst>
              <a:ext uri="{FF2B5EF4-FFF2-40B4-BE49-F238E27FC236}">
                <a16:creationId xmlns:a16="http://schemas.microsoft.com/office/drawing/2014/main" id="{1F4A57F6-BEF1-4CA6-A0F1-3A01F6AB48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3479799" cy="6858000"/>
          </a:xfrm>
          <a:prstGeom prst="rect">
            <a:avLst/>
          </a:prstGeom>
          <a:solidFill>
            <a:schemeClr val="tx2">
              <a:lumMod val="50000"/>
              <a:alpha val="9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405209" y="967417"/>
            <a:ext cx="2834152" cy="3943250"/>
          </a:xfrm>
        </p:spPr>
        <p:txBody>
          <a:bodyPr>
            <a:normAutofit/>
          </a:bodyPr>
          <a:lstStyle/>
          <a:p>
            <a:r>
              <a:rPr lang="en-US" sz="3500">
                <a:solidFill>
                  <a:srgbClr val="FEFFFF"/>
                </a:solidFill>
              </a:rPr>
              <a:t>Introduction from Mr Hardman, </a:t>
            </a:r>
            <a:br>
              <a:rPr lang="en-US" sz="3500">
                <a:solidFill>
                  <a:srgbClr val="FEFFFF"/>
                </a:solidFill>
              </a:rPr>
            </a:br>
            <a:r>
              <a:rPr lang="en-US" sz="3500">
                <a:solidFill>
                  <a:srgbClr val="FEFFFF"/>
                </a:solidFill>
              </a:rPr>
              <a:t>Director of Sixth Form</a:t>
            </a:r>
            <a:endParaRPr lang="en-GB" sz="3500">
              <a:solidFill>
                <a:srgbClr val="FEFFFF"/>
              </a:solidFill>
            </a:endParaRPr>
          </a:p>
        </p:txBody>
      </p:sp>
      <p:sp>
        <p:nvSpPr>
          <p:cNvPr id="14" name="Freeform 5">
            <a:extLst>
              <a:ext uri="{FF2B5EF4-FFF2-40B4-BE49-F238E27FC236}">
                <a16:creationId xmlns:a16="http://schemas.microsoft.com/office/drawing/2014/main" id="{E3336A73-1C9B-4BAA-A893-AD3C79E666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0" y="5033007"/>
            <a:ext cx="4053016" cy="857047"/>
          </a:xfrm>
          <a:custGeom>
            <a:avLst/>
            <a:gdLst>
              <a:gd name="T0" fmla="*/ 1114 w 1117"/>
              <a:gd name="T1" fmla="*/ 77 h 163"/>
              <a:gd name="T2" fmla="*/ 1040 w 1117"/>
              <a:gd name="T3" fmla="*/ 3 h 163"/>
              <a:gd name="T4" fmla="*/ 1039 w 1117"/>
              <a:gd name="T5" fmla="*/ 2 h 163"/>
              <a:gd name="T6" fmla="*/ 1034 w 1117"/>
              <a:gd name="T7" fmla="*/ 0 h 163"/>
              <a:gd name="T8" fmla="*/ 578 w 1117"/>
              <a:gd name="T9" fmla="*/ 0 h 163"/>
              <a:gd name="T10" fmla="*/ 562 w 1117"/>
              <a:gd name="T11" fmla="*/ 0 h 163"/>
              <a:gd name="T12" fmla="*/ 440 w 1117"/>
              <a:gd name="T13" fmla="*/ 0 h 163"/>
              <a:gd name="T14" fmla="*/ 106 w 1117"/>
              <a:gd name="T15" fmla="*/ 0 h 163"/>
              <a:gd name="T16" fmla="*/ 0 w 1117"/>
              <a:gd name="T17" fmla="*/ 0 h 163"/>
              <a:gd name="T18" fmla="*/ 0 w 1117"/>
              <a:gd name="T19" fmla="*/ 163 h 163"/>
              <a:gd name="T20" fmla="*/ 106 w 1117"/>
              <a:gd name="T21" fmla="*/ 163 h 163"/>
              <a:gd name="T22" fmla="*/ 440 w 1117"/>
              <a:gd name="T23" fmla="*/ 163 h 163"/>
              <a:gd name="T24" fmla="*/ 562 w 1117"/>
              <a:gd name="T25" fmla="*/ 163 h 163"/>
              <a:gd name="T26" fmla="*/ 578 w 1117"/>
              <a:gd name="T27" fmla="*/ 163 h 163"/>
              <a:gd name="T28" fmla="*/ 1034 w 1117"/>
              <a:gd name="T29" fmla="*/ 163 h 163"/>
              <a:gd name="T30" fmla="*/ 1039 w 1117"/>
              <a:gd name="T31" fmla="*/ 161 h 163"/>
              <a:gd name="T32" fmla="*/ 1040 w 1117"/>
              <a:gd name="T33" fmla="*/ 160 h 163"/>
              <a:gd name="T34" fmla="*/ 1114 w 1117"/>
              <a:gd name="T35" fmla="*/ 86 h 163"/>
              <a:gd name="T36" fmla="*/ 1114 w 1117"/>
              <a:gd name="T37" fmla="*/ 77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17" h="163">
                <a:moveTo>
                  <a:pt x="1114" y="77"/>
                </a:moveTo>
                <a:cubicBezTo>
                  <a:pt x="1040" y="3"/>
                  <a:pt x="1040" y="3"/>
                  <a:pt x="1040" y="3"/>
                </a:cubicBezTo>
                <a:cubicBezTo>
                  <a:pt x="1040" y="2"/>
                  <a:pt x="1039" y="2"/>
                  <a:pt x="1039" y="2"/>
                </a:cubicBezTo>
                <a:cubicBezTo>
                  <a:pt x="1038" y="1"/>
                  <a:pt x="1036" y="0"/>
                  <a:pt x="1034" y="0"/>
                </a:cubicBezTo>
                <a:cubicBezTo>
                  <a:pt x="578" y="0"/>
                  <a:pt x="578" y="0"/>
                  <a:pt x="578" y="0"/>
                </a:cubicBezTo>
                <a:cubicBezTo>
                  <a:pt x="562" y="0"/>
                  <a:pt x="562" y="0"/>
                  <a:pt x="562" y="0"/>
                </a:cubicBezTo>
                <a:cubicBezTo>
                  <a:pt x="440" y="0"/>
                  <a:pt x="440" y="0"/>
                  <a:pt x="440" y="0"/>
                </a:cubicBezTo>
                <a:cubicBezTo>
                  <a:pt x="106" y="0"/>
                  <a:pt x="106" y="0"/>
                  <a:pt x="106" y="0"/>
                </a:cubicBezTo>
                <a:cubicBezTo>
                  <a:pt x="0" y="0"/>
                  <a:pt x="0" y="0"/>
                  <a:pt x="0" y="0"/>
                </a:cubicBezTo>
                <a:cubicBezTo>
                  <a:pt x="0" y="163"/>
                  <a:pt x="0" y="163"/>
                  <a:pt x="0" y="163"/>
                </a:cubicBezTo>
                <a:cubicBezTo>
                  <a:pt x="106" y="163"/>
                  <a:pt x="106" y="163"/>
                  <a:pt x="106" y="163"/>
                </a:cubicBezTo>
                <a:cubicBezTo>
                  <a:pt x="440" y="163"/>
                  <a:pt x="440" y="163"/>
                  <a:pt x="440" y="163"/>
                </a:cubicBezTo>
                <a:cubicBezTo>
                  <a:pt x="562" y="163"/>
                  <a:pt x="562" y="163"/>
                  <a:pt x="562" y="163"/>
                </a:cubicBezTo>
                <a:cubicBezTo>
                  <a:pt x="578" y="163"/>
                  <a:pt x="578" y="163"/>
                  <a:pt x="578" y="163"/>
                </a:cubicBezTo>
                <a:cubicBezTo>
                  <a:pt x="1034" y="163"/>
                  <a:pt x="1034" y="163"/>
                  <a:pt x="1034" y="163"/>
                </a:cubicBezTo>
                <a:cubicBezTo>
                  <a:pt x="1036" y="163"/>
                  <a:pt x="1038" y="162"/>
                  <a:pt x="1039" y="161"/>
                </a:cubicBezTo>
                <a:cubicBezTo>
                  <a:pt x="1039" y="160"/>
                  <a:pt x="1040" y="160"/>
                  <a:pt x="1040" y="160"/>
                </a:cubicBezTo>
                <a:cubicBezTo>
                  <a:pt x="1114" y="86"/>
                  <a:pt x="1114" y="86"/>
                  <a:pt x="1114" y="86"/>
                </a:cubicBezTo>
                <a:cubicBezTo>
                  <a:pt x="1117" y="83"/>
                  <a:pt x="1117" y="79"/>
                  <a:pt x="1114" y="77"/>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pic>
        <p:nvPicPr>
          <p:cNvPr id="4" name="Picture 3">
            <a:extLst>
              <a:ext uri="{FF2B5EF4-FFF2-40B4-BE49-F238E27FC236}">
                <a16:creationId xmlns:a16="http://schemas.microsoft.com/office/drawing/2014/main" id="{91B52020-C6ED-43AA-84D7-E4C083A409F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44792" y="2060848"/>
            <a:ext cx="3931929" cy="2211710"/>
          </a:xfrm>
          <a:prstGeom prst="rect">
            <a:avLst/>
          </a:prstGeom>
          <a:ln>
            <a:solidFill>
              <a:schemeClr val="tx1"/>
            </a:solidFill>
          </a:ln>
        </p:spPr>
      </p:pic>
    </p:spTree>
    <p:extLst>
      <p:ext uri="{BB962C8B-B14F-4D97-AF65-F5344CB8AC3E}">
        <p14:creationId xmlns:p14="http://schemas.microsoft.com/office/powerpoint/2010/main" val="20317910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Rot="1" noChangeArrowheads="1"/>
          </p:cNvSpPr>
          <p:nvPr>
            <p:ph type="title"/>
          </p:nvPr>
        </p:nvSpPr>
        <p:spPr>
          <a:xfrm>
            <a:off x="395536" y="1916832"/>
            <a:ext cx="8748464" cy="1143000"/>
          </a:xfrm>
        </p:spPr>
        <p:txBody>
          <a:bodyPr>
            <a:noAutofit/>
          </a:bodyPr>
          <a:lstStyle/>
          <a:p>
            <a:pPr algn="ctr">
              <a:defRPr/>
            </a:pPr>
            <a:r>
              <a:rPr lang="en-GB" sz="2400" dirty="0">
                <a:solidFill>
                  <a:schemeClr val="tx1"/>
                </a:solidFill>
              </a:rPr>
              <a:t> Mr Hardman, Director of Sixth Form </a:t>
            </a:r>
            <a:br>
              <a:rPr lang="en-GB" sz="2400" dirty="0">
                <a:solidFill>
                  <a:schemeClr val="tx1"/>
                </a:solidFill>
              </a:rPr>
            </a:br>
            <a:r>
              <a:rPr lang="en-GB" sz="2400" dirty="0">
                <a:solidFill>
                  <a:schemeClr val="tx1"/>
                </a:solidFill>
                <a:sym typeface="Wingdings" panose="05000000000000000000" pitchFamily="2" charset="2"/>
              </a:rPr>
              <a:t> </a:t>
            </a:r>
            <a:r>
              <a:rPr lang="en-GB" sz="2400" dirty="0">
                <a:solidFill>
                  <a:schemeClr val="tx1"/>
                </a:solidFill>
                <a:sym typeface="Wingdings" panose="05000000000000000000" pitchFamily="2" charset="2"/>
                <a:hlinkClick r:id="rId2"/>
              </a:rPr>
              <a:t>rh@phs.cheshire.sch.uk</a:t>
            </a:r>
            <a:br>
              <a:rPr lang="en-GB" sz="2400" dirty="0">
                <a:solidFill>
                  <a:schemeClr val="tx1"/>
                </a:solidFill>
                <a:sym typeface="Wingdings" panose="05000000000000000000" pitchFamily="2" charset="2"/>
              </a:rPr>
            </a:br>
            <a:br>
              <a:rPr lang="en-GB" sz="2400" dirty="0">
                <a:solidFill>
                  <a:schemeClr val="tx1"/>
                </a:solidFill>
              </a:rPr>
            </a:br>
            <a:r>
              <a:rPr lang="en-GB" sz="2400" dirty="0">
                <a:solidFill>
                  <a:schemeClr val="tx1"/>
                </a:solidFill>
              </a:rPr>
              <a:t> Mrs Hardicre, Year Leader </a:t>
            </a:r>
            <a:br>
              <a:rPr lang="en-GB" sz="2400" dirty="0">
                <a:solidFill>
                  <a:schemeClr val="tx1"/>
                </a:solidFill>
              </a:rPr>
            </a:br>
            <a:r>
              <a:rPr lang="en-GB" sz="2400" dirty="0">
                <a:solidFill>
                  <a:schemeClr val="tx1"/>
                </a:solidFill>
                <a:sym typeface="Wingdings" panose="05000000000000000000" pitchFamily="2" charset="2"/>
              </a:rPr>
              <a:t> </a:t>
            </a:r>
            <a:r>
              <a:rPr lang="en-GB" sz="2400" dirty="0">
                <a:solidFill>
                  <a:schemeClr val="tx1"/>
                </a:solidFill>
                <a:sym typeface="Wingdings" panose="05000000000000000000" pitchFamily="2" charset="2"/>
                <a:hlinkClick r:id="rId3"/>
              </a:rPr>
              <a:t>clh@phs.cheshire.sch.uk</a:t>
            </a:r>
            <a:r>
              <a:rPr lang="en-GB" sz="2400" dirty="0">
                <a:solidFill>
                  <a:schemeClr val="tx1"/>
                </a:solidFill>
                <a:sym typeface="Wingdings" panose="05000000000000000000" pitchFamily="2" charset="2"/>
              </a:rPr>
              <a:t> </a:t>
            </a:r>
            <a:br>
              <a:rPr lang="en-GB" sz="2400" dirty="0">
                <a:solidFill>
                  <a:schemeClr val="tx1"/>
                </a:solidFill>
                <a:sym typeface="Wingdings" panose="05000000000000000000" pitchFamily="2" charset="2"/>
              </a:rPr>
            </a:br>
            <a:br>
              <a:rPr lang="en-GB" sz="2400" dirty="0">
                <a:solidFill>
                  <a:schemeClr val="tx1"/>
                </a:solidFill>
              </a:rPr>
            </a:br>
            <a:r>
              <a:rPr lang="en-GB" sz="2400" dirty="0">
                <a:solidFill>
                  <a:schemeClr val="tx1"/>
                </a:solidFill>
              </a:rPr>
              <a:t>Mrs Bibby, Sixth Form Support Officer and Careers Lead</a:t>
            </a:r>
            <a:br>
              <a:rPr lang="en-GB" sz="2400" dirty="0">
                <a:solidFill>
                  <a:schemeClr val="tx1"/>
                </a:solidFill>
              </a:rPr>
            </a:br>
            <a:r>
              <a:rPr lang="en-GB" sz="2400" dirty="0">
                <a:solidFill>
                  <a:schemeClr val="tx1"/>
                </a:solidFill>
              </a:rPr>
              <a:t> </a:t>
            </a:r>
            <a:r>
              <a:rPr lang="en-GB" sz="2400" dirty="0">
                <a:solidFill>
                  <a:schemeClr val="tx1"/>
                </a:solidFill>
                <a:sym typeface="Wingdings" panose="05000000000000000000" pitchFamily="2" charset="2"/>
              </a:rPr>
              <a:t> </a:t>
            </a:r>
            <a:r>
              <a:rPr lang="en-GB" sz="2400" dirty="0">
                <a:solidFill>
                  <a:schemeClr val="tx1"/>
                </a:solidFill>
                <a:sym typeface="Wingdings" panose="05000000000000000000" pitchFamily="2" charset="2"/>
                <a:hlinkClick r:id="rId4"/>
              </a:rPr>
              <a:t>sacb@phs.Cheshire.sch.uk</a:t>
            </a:r>
            <a:br>
              <a:rPr lang="en-GB" sz="2400" dirty="0">
                <a:solidFill>
                  <a:schemeClr val="tx1"/>
                </a:solidFill>
                <a:sym typeface="Wingdings" panose="05000000000000000000" pitchFamily="2" charset="2"/>
              </a:rPr>
            </a:br>
            <a:endParaRPr lang="en-GB" sz="2400" dirty="0">
              <a:solidFill>
                <a:schemeClr val="tx1"/>
              </a:solidFill>
            </a:endParaRPr>
          </a:p>
        </p:txBody>
      </p:sp>
      <p:pic>
        <p:nvPicPr>
          <p:cNvPr id="819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72200" y="231845"/>
            <a:ext cx="2088232" cy="12529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a:t>Please follow us in the Sixth Form on Twitter for ongoing updates</a:t>
            </a:r>
          </a:p>
        </p:txBody>
      </p:sp>
      <p:sp>
        <p:nvSpPr>
          <p:cNvPr id="3" name="Content Placeholder 2"/>
          <p:cNvSpPr>
            <a:spLocks noGrp="1"/>
          </p:cNvSpPr>
          <p:nvPr>
            <p:ph idx="1"/>
          </p:nvPr>
        </p:nvSpPr>
        <p:spPr/>
        <p:txBody>
          <a:bodyPr>
            <a:normAutofit/>
          </a:bodyPr>
          <a:lstStyle/>
          <a:p>
            <a:pPr marL="0" indent="0" algn="ctr">
              <a:buNone/>
            </a:pPr>
            <a:r>
              <a:rPr lang="en-GB" sz="4000" b="1" dirty="0">
                <a:solidFill>
                  <a:srgbClr val="FF0000"/>
                </a:solidFill>
              </a:rPr>
              <a:t>PHS_SixthForm</a:t>
            </a:r>
          </a:p>
        </p:txBody>
      </p:sp>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35696" y="2924944"/>
            <a:ext cx="5881529" cy="36759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653262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Post 18 Pathways</a:t>
            </a:r>
            <a:endParaRPr lang="en-GB" dirty="0"/>
          </a:p>
        </p:txBody>
      </p:sp>
      <p:sp>
        <p:nvSpPr>
          <p:cNvPr id="3" name="Content Placeholder 2"/>
          <p:cNvSpPr>
            <a:spLocks noGrp="1"/>
          </p:cNvSpPr>
          <p:nvPr>
            <p:ph idx="1"/>
          </p:nvPr>
        </p:nvSpPr>
        <p:spPr>
          <a:xfrm>
            <a:off x="971601" y="2133600"/>
            <a:ext cx="7562800" cy="4247728"/>
          </a:xfrm>
        </p:spPr>
        <p:txBody>
          <a:bodyPr>
            <a:normAutofit/>
          </a:bodyPr>
          <a:lstStyle/>
          <a:p>
            <a:r>
              <a:rPr lang="en-US" dirty="0"/>
              <a:t>Our Sixth Form students progress on to a huge range of destinations from university and higher education courses, apprenticeships (both higher and degree level), employment and Gap years.</a:t>
            </a:r>
          </a:p>
          <a:p>
            <a:r>
              <a:rPr lang="en-US" dirty="0"/>
              <a:t>We hope this document will outline the support they will be given at school and provide you some useful sources of information as parents supporting a young person making these huge decisions.</a:t>
            </a:r>
          </a:p>
          <a:p>
            <a:r>
              <a:rPr lang="en-GB" dirty="0"/>
              <a:t>There is a great deal of information out there and countless opportunities; we cannot possibly cover everything in school. Therefore, whatever a students’ aspirations, it is essential that they are proactive about finding out the facts and researching opportunities for themselves; we can provide advice and make suggestions but, ultimately, the decision is theirs.</a:t>
            </a:r>
          </a:p>
          <a:p>
            <a:endParaRPr lang="en-GB" dirty="0"/>
          </a:p>
        </p:txBody>
      </p:sp>
    </p:spTree>
    <p:extLst>
      <p:ext uri="{BB962C8B-B14F-4D97-AF65-F5344CB8AC3E}">
        <p14:creationId xmlns:p14="http://schemas.microsoft.com/office/powerpoint/2010/main" val="41067842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67744" y="620688"/>
            <a:ext cx="6102678" cy="695232"/>
          </a:xfrm>
          <a:noFill/>
          <a:ln>
            <a:noFill/>
          </a:ln>
        </p:spPr>
        <p:style>
          <a:lnRef idx="1">
            <a:schemeClr val="accent1"/>
          </a:lnRef>
          <a:fillRef idx="2">
            <a:schemeClr val="accent1"/>
          </a:fillRef>
          <a:effectRef idx="1">
            <a:schemeClr val="accent1"/>
          </a:effectRef>
          <a:fontRef idx="minor">
            <a:schemeClr val="dk1"/>
          </a:fontRef>
        </p:style>
        <p:txBody>
          <a:bodyPr>
            <a:normAutofit/>
          </a:bodyPr>
          <a:lstStyle/>
          <a:p>
            <a:r>
              <a:rPr lang="en-GB" dirty="0">
                <a:solidFill>
                  <a:srgbClr val="0070C0"/>
                </a:solidFill>
              </a:rPr>
              <a:t>What </a:t>
            </a:r>
            <a:r>
              <a:rPr lang="en-GB" dirty="0">
                <a:solidFill>
                  <a:srgbClr val="0070C0"/>
                </a:solidFill>
                <a:effectLst>
                  <a:outerShdw blurRad="38100" dist="38100" dir="2700000" algn="tl">
                    <a:srgbClr val="000000">
                      <a:alpha val="43137"/>
                    </a:srgbClr>
                  </a:outerShdw>
                </a:effectLst>
              </a:rPr>
              <a:t>options </a:t>
            </a:r>
            <a:r>
              <a:rPr lang="en-GB" dirty="0">
                <a:solidFill>
                  <a:srgbClr val="0070C0"/>
                </a:solidFill>
              </a:rPr>
              <a:t>are there?</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057132604"/>
              </p:ext>
            </p:extLst>
          </p:nvPr>
        </p:nvGraphicFramePr>
        <p:xfrm>
          <a:off x="1673678" y="1484784"/>
          <a:ext cx="6696744" cy="39964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855180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3200" dirty="0"/>
              <a:t>The UCAS Pathway </a:t>
            </a:r>
            <a:br>
              <a:rPr lang="en-GB" sz="1600" dirty="0"/>
            </a:br>
            <a:r>
              <a:rPr lang="en-GB" sz="1600" dirty="0"/>
              <a:t>The majority of our students progress to university therefore a considerable emphasis has to be placed on this process during the applications cycle September to January</a:t>
            </a:r>
            <a:br>
              <a:rPr lang="en-GB" sz="1600" dirty="0"/>
            </a:br>
            <a:endParaRPr lang="en-GB" sz="1600" dirty="0"/>
          </a:p>
        </p:txBody>
      </p:sp>
      <p:sp>
        <p:nvSpPr>
          <p:cNvPr id="3" name="Content Placeholder 2"/>
          <p:cNvSpPr>
            <a:spLocks noGrp="1"/>
          </p:cNvSpPr>
          <p:nvPr>
            <p:ph idx="1"/>
          </p:nvPr>
        </p:nvSpPr>
        <p:spPr/>
        <p:txBody>
          <a:bodyPr>
            <a:normAutofit lnSpcReduction="10000"/>
          </a:bodyPr>
          <a:lstStyle/>
          <a:p>
            <a:r>
              <a:rPr lang="en-US" dirty="0"/>
              <a:t>Students will all start their own UCAS application. We recommend all students do this at this stage, even if they are not certain they wish to </a:t>
            </a:r>
            <a:r>
              <a:rPr lang="en-US" dirty="0" err="1"/>
              <a:t>finalise</a:t>
            </a:r>
            <a:r>
              <a:rPr lang="en-US" dirty="0"/>
              <a:t> a university application.</a:t>
            </a:r>
          </a:p>
          <a:p>
            <a:r>
              <a:rPr lang="en-US" dirty="0"/>
              <a:t>The UCAS Hub offers students information on a variety of options such as Conservatoires, apprenticeships and employment.</a:t>
            </a:r>
          </a:p>
          <a:p>
            <a:r>
              <a:rPr lang="en-US" dirty="0"/>
              <a:t>Students will need their GCSE results/certificates to enable them to complete the education section of the UCAS form.</a:t>
            </a:r>
          </a:p>
          <a:p>
            <a:r>
              <a:rPr lang="en-US" dirty="0"/>
              <a:t>All students to attempt first draft of their personal statement which they should email to their form tutor prior to the summer break.</a:t>
            </a:r>
          </a:p>
        </p:txBody>
      </p:sp>
    </p:spTree>
    <p:extLst>
      <p:ext uri="{BB962C8B-B14F-4D97-AF65-F5344CB8AC3E}">
        <p14:creationId xmlns:p14="http://schemas.microsoft.com/office/powerpoint/2010/main" val="18245751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UCAS Pathway</a:t>
            </a:r>
            <a:endParaRPr lang="en-GB" dirty="0"/>
          </a:p>
        </p:txBody>
      </p:sp>
      <p:sp>
        <p:nvSpPr>
          <p:cNvPr id="3" name="Content Placeholder 2"/>
          <p:cNvSpPr>
            <a:spLocks noGrp="1"/>
          </p:cNvSpPr>
          <p:nvPr>
            <p:ph idx="1"/>
          </p:nvPr>
        </p:nvSpPr>
        <p:spPr>
          <a:xfrm>
            <a:off x="1043609" y="2133600"/>
            <a:ext cx="7490792" cy="3777622"/>
          </a:xfrm>
        </p:spPr>
        <p:txBody>
          <a:bodyPr/>
          <a:lstStyle/>
          <a:p>
            <a:pPr marL="0" indent="0">
              <a:buNone/>
            </a:pPr>
            <a:r>
              <a:rPr lang="en-US" dirty="0"/>
              <a:t>Researching courses – go to </a:t>
            </a:r>
            <a:r>
              <a:rPr lang="en-US" dirty="0">
                <a:hlinkClick r:id="rId2"/>
              </a:rPr>
              <a:t>https://digital.ucas.com/search</a:t>
            </a:r>
            <a:r>
              <a:rPr lang="en-US" dirty="0"/>
              <a:t> </a:t>
            </a:r>
          </a:p>
          <a:p>
            <a:pPr marL="0" indent="0">
              <a:buNone/>
            </a:pPr>
            <a:r>
              <a:rPr lang="en-US" dirty="0"/>
              <a:t>For students uncertain about what subject they might like to study there are a number of online research tools such as:</a:t>
            </a:r>
          </a:p>
          <a:p>
            <a:pPr marL="0" indent="0">
              <a:buNone/>
            </a:pPr>
            <a:r>
              <a:rPr lang="en-GB" dirty="0">
                <a:hlinkClick r:id="rId3"/>
              </a:rPr>
              <a:t>https://www.theuniguide.co.uk/a-level-explorer</a:t>
            </a:r>
            <a:r>
              <a:rPr lang="en-GB" dirty="0"/>
              <a:t> </a:t>
            </a:r>
          </a:p>
          <a:p>
            <a:pPr marL="0" indent="0">
              <a:buNone/>
            </a:pPr>
            <a:r>
              <a:rPr lang="en-GB" dirty="0">
                <a:hlinkClick r:id="rId4"/>
              </a:rPr>
              <a:t>https://www.careerpilot.org.uk/information/higher-education-at-18/decide-which-course-to-do</a:t>
            </a:r>
            <a:r>
              <a:rPr lang="en-GB" dirty="0"/>
              <a:t> </a:t>
            </a:r>
          </a:p>
          <a:p>
            <a:pPr marL="0" indent="0">
              <a:buNone/>
            </a:pPr>
            <a:r>
              <a:rPr lang="en-US" b="1" dirty="0">
                <a:solidFill>
                  <a:srgbClr val="FF0000"/>
                </a:solidFill>
              </a:rPr>
              <a:t>There is a section for parents on UCAS </a:t>
            </a:r>
            <a:r>
              <a:rPr lang="en-US" dirty="0"/>
              <a:t>including a free newsletter that you can sign up for to help you to support your young person in their application:</a:t>
            </a:r>
          </a:p>
          <a:p>
            <a:pPr marL="0" indent="0">
              <a:buNone/>
            </a:pPr>
            <a:r>
              <a:rPr lang="en-GB" dirty="0">
                <a:hlinkClick r:id="rId5"/>
              </a:rPr>
              <a:t>https://www.ucas.com/undergraduate/applying-university/ucas-undergraduate-advice-parents-and-guardians</a:t>
            </a:r>
            <a:r>
              <a:rPr lang="en-GB" dirty="0"/>
              <a:t> </a:t>
            </a:r>
          </a:p>
        </p:txBody>
      </p:sp>
    </p:spTree>
    <p:extLst>
      <p:ext uri="{BB962C8B-B14F-4D97-AF65-F5344CB8AC3E}">
        <p14:creationId xmlns:p14="http://schemas.microsoft.com/office/powerpoint/2010/main" val="15363102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The UCAS Pathway</a:t>
            </a:r>
            <a:br>
              <a:rPr lang="en-US" dirty="0"/>
            </a:br>
            <a:r>
              <a:rPr lang="en-US" sz="2000" dirty="0"/>
              <a:t>We would encourage all students to make use of the two resources below, both of which will aid their UCAS journey. Additionally the Hub feature apprenticeships as well so is a great resource for those students seeking to develop both options.</a:t>
            </a:r>
            <a:endParaRPr lang="en-GB" dirty="0"/>
          </a:p>
        </p:txBody>
      </p:sp>
      <p:sp>
        <p:nvSpPr>
          <p:cNvPr id="3" name="Content Placeholder 2"/>
          <p:cNvSpPr>
            <a:spLocks noGrp="1"/>
          </p:cNvSpPr>
          <p:nvPr>
            <p:ph sz="half" idx="1"/>
          </p:nvPr>
        </p:nvSpPr>
        <p:spPr>
          <a:xfrm>
            <a:off x="611560" y="2708920"/>
            <a:ext cx="4024331" cy="3999103"/>
          </a:xfrm>
        </p:spPr>
        <p:txBody>
          <a:bodyPr>
            <a:normAutofit/>
          </a:bodyPr>
          <a:lstStyle/>
          <a:p>
            <a:r>
              <a:rPr lang="en-US" b="1" dirty="0"/>
              <a:t>The UCAS HUB</a:t>
            </a:r>
          </a:p>
          <a:p>
            <a:r>
              <a:rPr lang="en-GB" dirty="0">
                <a:hlinkClick r:id="rId2"/>
              </a:rPr>
              <a:t>https://www.ucas.com/what-are-my-options/create-your-ucas-hub-today</a:t>
            </a:r>
            <a:endParaRPr lang="en-GB" dirty="0"/>
          </a:p>
          <a:p>
            <a:r>
              <a:rPr lang="en-US" dirty="0"/>
              <a:t>The Hub is your space on UCAS, you can personalize it, pin interesting pages so you never have to look for them again, use the statement builder, the search tool, the tariff calculator and the notepad to keep everything in one handy place.</a:t>
            </a:r>
            <a:endParaRPr lang="en-GB" dirty="0"/>
          </a:p>
        </p:txBody>
      </p:sp>
      <p:sp>
        <p:nvSpPr>
          <p:cNvPr id="4" name="Content Placeholder 3"/>
          <p:cNvSpPr>
            <a:spLocks noGrp="1"/>
          </p:cNvSpPr>
          <p:nvPr>
            <p:ph sz="half" idx="2"/>
          </p:nvPr>
        </p:nvSpPr>
        <p:spPr>
          <a:xfrm>
            <a:off x="4499992" y="2708920"/>
            <a:ext cx="3701149" cy="3767397"/>
          </a:xfrm>
        </p:spPr>
        <p:txBody>
          <a:bodyPr>
            <a:normAutofit/>
          </a:bodyPr>
          <a:lstStyle/>
          <a:p>
            <a:r>
              <a:rPr lang="en-US" b="1" dirty="0" err="1"/>
              <a:t>Unibuddy</a:t>
            </a:r>
            <a:endParaRPr lang="en-US" b="1" dirty="0"/>
          </a:p>
          <a:p>
            <a:r>
              <a:rPr lang="en-GB" dirty="0">
                <a:hlinkClick r:id="rId3"/>
              </a:rPr>
              <a:t>https://www.ucas.com/chat-to-students</a:t>
            </a:r>
            <a:endParaRPr lang="en-GB" dirty="0"/>
          </a:p>
          <a:p>
            <a:r>
              <a:rPr lang="en-US" dirty="0"/>
              <a:t>In a time when students are not able to visit universities in person, the </a:t>
            </a:r>
            <a:r>
              <a:rPr lang="en-US" dirty="0" err="1"/>
              <a:t>Unibuddy</a:t>
            </a:r>
            <a:r>
              <a:rPr lang="en-US" dirty="0"/>
              <a:t> platform through UCAS gives students the opportunity to chat live to students and staff from their chosen institutions in a safe, moderated environment. </a:t>
            </a:r>
            <a:endParaRPr lang="en-GB" dirty="0"/>
          </a:p>
        </p:txBody>
      </p:sp>
    </p:spTree>
    <p:extLst>
      <p:ext uri="{BB962C8B-B14F-4D97-AF65-F5344CB8AC3E}">
        <p14:creationId xmlns:p14="http://schemas.microsoft.com/office/powerpoint/2010/main" val="36801802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Rot="1" noChangeArrowheads="1"/>
          </p:cNvSpPr>
          <p:nvPr>
            <p:ph type="title"/>
          </p:nvPr>
        </p:nvSpPr>
        <p:spPr/>
        <p:txBody>
          <a:bodyPr>
            <a:normAutofit fontScale="90000"/>
          </a:bodyPr>
          <a:lstStyle/>
          <a:p>
            <a:pPr algn="ctr" eaLnBrk="1" hangingPunct="1">
              <a:defRPr/>
            </a:pPr>
            <a:r>
              <a:rPr lang="en-US" sz="4000" dirty="0"/>
              <a:t>The UCAS Pathway – what grades do you need?</a:t>
            </a:r>
            <a:endParaRPr lang="en-GB" sz="4000" dirty="0"/>
          </a:p>
        </p:txBody>
      </p:sp>
      <p:sp>
        <p:nvSpPr>
          <p:cNvPr id="7171" name="Rectangle 3"/>
          <p:cNvSpPr>
            <a:spLocks noGrp="1" noRot="1" noChangeArrowheads="1"/>
          </p:cNvSpPr>
          <p:nvPr>
            <p:ph idx="1"/>
          </p:nvPr>
        </p:nvSpPr>
        <p:spPr>
          <a:xfrm>
            <a:off x="755576" y="2133600"/>
            <a:ext cx="7778824" cy="4607768"/>
          </a:xfrm>
        </p:spPr>
        <p:txBody>
          <a:bodyPr>
            <a:normAutofit/>
          </a:bodyPr>
          <a:lstStyle/>
          <a:p>
            <a:pPr>
              <a:lnSpc>
                <a:spcPct val="80000"/>
              </a:lnSpc>
              <a:defRPr/>
            </a:pPr>
            <a:r>
              <a:rPr lang="en-GB" dirty="0"/>
              <a:t>University offers are given on grades (e.g. ABB) or a tariff points calculation (</a:t>
            </a:r>
            <a:r>
              <a:rPr lang="en-GB" dirty="0" err="1"/>
              <a:t>e.g</a:t>
            </a:r>
            <a:r>
              <a:rPr lang="en-GB" dirty="0"/>
              <a:t> 136 points). To understand more about tariff points go to:  </a:t>
            </a:r>
            <a:r>
              <a:rPr lang="en-GB" dirty="0">
                <a:hlinkClick r:id="rId2"/>
              </a:rPr>
              <a:t>https://www.ucas.com/ucas/tariff-calculator</a:t>
            </a:r>
            <a:r>
              <a:rPr lang="en-GB" dirty="0"/>
              <a:t> </a:t>
            </a:r>
          </a:p>
          <a:p>
            <a:pPr>
              <a:lnSpc>
                <a:spcPct val="80000"/>
              </a:lnSpc>
              <a:defRPr/>
            </a:pPr>
            <a:r>
              <a:rPr lang="en-GB" dirty="0"/>
              <a:t>Students generally apply for up to </a:t>
            </a:r>
            <a:r>
              <a:rPr lang="en-GB" b="1" dirty="0"/>
              <a:t>5</a:t>
            </a:r>
            <a:r>
              <a:rPr lang="en-GB" dirty="0"/>
              <a:t> places, we recommend applying for a range of courses with varying grade/tariff point requirements.</a:t>
            </a:r>
          </a:p>
          <a:p>
            <a:pPr eaLnBrk="1" hangingPunct="1">
              <a:lnSpc>
                <a:spcPct val="80000"/>
              </a:lnSpc>
              <a:defRPr/>
            </a:pPr>
            <a:r>
              <a:rPr lang="en-GB" dirty="0"/>
              <a:t>Check the Entry Requirement detail on UCAS Course Search, make sure you are clear on HOW the tariff points are made up (e.g. you may be required to gain a certain grade in one or more subjects).</a:t>
            </a:r>
          </a:p>
          <a:p>
            <a:pPr eaLnBrk="1" hangingPunct="1">
              <a:lnSpc>
                <a:spcPct val="80000"/>
              </a:lnSpc>
              <a:defRPr/>
            </a:pPr>
            <a:r>
              <a:rPr lang="en-US" dirty="0"/>
              <a:t>From September onwards, subject teachers will be asked to give students a prediction for UCAS applications. Student’s course choices should be in line with these predictions. Our predictions are always optimistic, but also realistic. A student’s course choices should also be optimistic, but realistic.</a:t>
            </a:r>
          </a:p>
          <a:p>
            <a:pPr eaLnBrk="1" hangingPunct="1">
              <a:lnSpc>
                <a:spcPct val="80000"/>
              </a:lnSpc>
              <a:defRPr/>
            </a:pPr>
            <a:r>
              <a:rPr lang="en-US" dirty="0"/>
              <a:t>Early entry students (i.e. those applying for medicine, dentistry, veterinary, Oxford or Cambridge) will be our priority in September due to their early October deadline for application. </a:t>
            </a:r>
            <a:endParaRPr lang="en-GB"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652762"/>
          </a:xfrm>
        </p:spPr>
        <p:txBody>
          <a:bodyPr>
            <a:normAutofit/>
          </a:bodyPr>
          <a:lstStyle/>
          <a:p>
            <a:r>
              <a:rPr lang="en-US" dirty="0"/>
              <a:t>UCAS Tariff Points</a:t>
            </a:r>
            <a:br>
              <a:rPr lang="en-US" dirty="0"/>
            </a:br>
            <a:r>
              <a:rPr lang="en-US" sz="2000" dirty="0"/>
              <a:t>So for example, if you are predicted a Distinction in your BTEC, and grades B and C in your A levels, you will gain 120 UCAS Tariff points.</a:t>
            </a:r>
            <a:endParaRPr lang="en-GB" dirty="0"/>
          </a:p>
        </p:txBody>
      </p:sp>
      <p:pic>
        <p:nvPicPr>
          <p:cNvPr id="6" name="Picture 5"/>
          <p:cNvPicPr>
            <a:picLocks noChangeAspect="1"/>
          </p:cNvPicPr>
          <p:nvPr/>
        </p:nvPicPr>
        <p:blipFill rotWithShape="1">
          <a:blip r:embed="rId2"/>
          <a:srcRect l="33074" t="26573" r="34639" b="46853"/>
          <a:stretch/>
        </p:blipFill>
        <p:spPr>
          <a:xfrm>
            <a:off x="1835696" y="2492896"/>
            <a:ext cx="6480720" cy="3973006"/>
          </a:xfrm>
          <a:prstGeom prst="rect">
            <a:avLst/>
          </a:prstGeom>
          <a:ln>
            <a:solidFill>
              <a:schemeClr val="accent3">
                <a:lumMod val="60000"/>
                <a:lumOff val="40000"/>
              </a:schemeClr>
            </a:solidFill>
          </a:ln>
        </p:spPr>
      </p:pic>
    </p:spTree>
    <p:extLst>
      <p:ext uri="{BB962C8B-B14F-4D97-AF65-F5344CB8AC3E}">
        <p14:creationId xmlns:p14="http://schemas.microsoft.com/office/powerpoint/2010/main" val="4419186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Rot="1" noChangeArrowheads="1"/>
          </p:cNvSpPr>
          <p:nvPr>
            <p:ph type="title"/>
          </p:nvPr>
        </p:nvSpPr>
        <p:spPr/>
        <p:txBody>
          <a:bodyPr>
            <a:normAutofit fontScale="90000"/>
          </a:bodyPr>
          <a:lstStyle/>
          <a:p>
            <a:pPr algn="ctr" eaLnBrk="1" hangingPunct="1">
              <a:defRPr/>
            </a:pPr>
            <a:r>
              <a:rPr lang="en-US" sz="4000" dirty="0"/>
              <a:t>The UCAS Pathway – Open Days</a:t>
            </a:r>
            <a:endParaRPr lang="en-GB" sz="4000" dirty="0"/>
          </a:p>
        </p:txBody>
      </p:sp>
      <p:sp>
        <p:nvSpPr>
          <p:cNvPr id="9219" name="Rectangle 3"/>
          <p:cNvSpPr>
            <a:spLocks noGrp="1" noRot="1" noChangeArrowheads="1"/>
          </p:cNvSpPr>
          <p:nvPr>
            <p:ph idx="1"/>
          </p:nvPr>
        </p:nvSpPr>
        <p:spPr>
          <a:xfrm>
            <a:off x="1942415" y="2133600"/>
            <a:ext cx="6591985" cy="4391744"/>
          </a:xfrm>
        </p:spPr>
        <p:txBody>
          <a:bodyPr>
            <a:normAutofit/>
          </a:bodyPr>
          <a:lstStyle/>
          <a:p>
            <a:pPr marL="609600" indent="-609600" eaLnBrk="1" hangingPunct="1">
              <a:defRPr/>
            </a:pPr>
            <a:r>
              <a:rPr lang="en-US" sz="2000" dirty="0"/>
              <a:t>We advise students to register with the universities of their choice to participate in their  open days.</a:t>
            </a:r>
          </a:p>
          <a:p>
            <a:pPr marL="609600" indent="-609600" eaLnBrk="1" hangingPunct="1">
              <a:defRPr/>
            </a:pPr>
            <a:r>
              <a:rPr lang="en-US" sz="2000" dirty="0"/>
              <a:t>We will </a:t>
            </a:r>
            <a:r>
              <a:rPr lang="en-US" sz="2000" dirty="0" err="1"/>
              <a:t>authorise</a:t>
            </a:r>
            <a:r>
              <a:rPr lang="en-US" sz="2000" dirty="0"/>
              <a:t> two absences for Open days during school time. Please attend any other Open Days at the weekend.</a:t>
            </a:r>
          </a:p>
          <a:p>
            <a:pPr marL="609600" indent="-609600" eaLnBrk="1" hangingPunct="1">
              <a:defRPr/>
            </a:pPr>
            <a:r>
              <a:rPr lang="en-US" sz="2000" dirty="0"/>
              <a:t>A good central resource for all open days is </a:t>
            </a:r>
            <a:r>
              <a:rPr lang="en-GB" sz="2000" dirty="0">
                <a:hlinkClick r:id="rId2"/>
              </a:rPr>
              <a:t>https://www.opendays.com/calendar/</a:t>
            </a:r>
            <a:r>
              <a:rPr lang="en-GB" sz="2000" dirty="0"/>
              <a:t>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Rot="1" noChangeArrowheads="1"/>
          </p:cNvSpPr>
          <p:nvPr>
            <p:ph type="title"/>
          </p:nvPr>
        </p:nvSpPr>
        <p:spPr/>
        <p:txBody>
          <a:bodyPr/>
          <a:lstStyle/>
          <a:p>
            <a:pPr algn="ctr" eaLnBrk="1" hangingPunct="1">
              <a:defRPr/>
            </a:pPr>
            <a:r>
              <a:rPr lang="en-GB" dirty="0"/>
              <a:t>The UCAS Pathway – school support network</a:t>
            </a:r>
          </a:p>
        </p:txBody>
      </p:sp>
      <p:sp>
        <p:nvSpPr>
          <p:cNvPr id="18435" name="Rectangle 3"/>
          <p:cNvSpPr>
            <a:spLocks noGrp="1" noRot="1" noChangeArrowheads="1"/>
          </p:cNvSpPr>
          <p:nvPr>
            <p:ph idx="1"/>
          </p:nvPr>
        </p:nvSpPr>
        <p:spPr/>
        <p:txBody>
          <a:bodyPr>
            <a:normAutofit fontScale="70000" lnSpcReduction="20000"/>
          </a:bodyPr>
          <a:lstStyle/>
          <a:p>
            <a:r>
              <a:rPr lang="en-US" sz="2400" dirty="0"/>
              <a:t>Subject Teachers – write a personalised subject reference for each student in their class.</a:t>
            </a:r>
          </a:p>
          <a:p>
            <a:r>
              <a:rPr lang="en-GB" sz="2400" dirty="0"/>
              <a:t>Form Tutor - checks and gives feedback on Personal Statement first draft. Collates, personalises and edits a reference for each student in their form group.</a:t>
            </a:r>
          </a:p>
          <a:p>
            <a:r>
              <a:rPr lang="en-GB" sz="2400" dirty="0"/>
              <a:t>Sixth Form Team link -checks and gives feedback on personal statement second draft, checks course choices are within grade parameters, finalises reference. </a:t>
            </a:r>
          </a:p>
          <a:p>
            <a:r>
              <a:rPr lang="en-GB" sz="2400" dirty="0"/>
              <a:t>Sixth Form Support Officer – checks full form &amp; qualifications listed shortly prior to submission for accuracy and completeness.</a:t>
            </a:r>
          </a:p>
          <a:p>
            <a:r>
              <a:rPr lang="en-GB" sz="2400" dirty="0"/>
              <a:t>All students meet with Mr Hardman for a final form/statement/reference check and application is submitted once they agree it.</a:t>
            </a:r>
          </a:p>
          <a:p>
            <a:pPr eaLnBrk="1" hangingPunct="1">
              <a:lnSpc>
                <a:spcPct val="90000"/>
              </a:lnSpc>
              <a:defRPr/>
            </a:pPr>
            <a:endParaRPr lang="en-GB" sz="24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2728" y="620688"/>
            <a:ext cx="8229600" cy="1143000"/>
          </a:xfrm>
        </p:spPr>
        <p:txBody>
          <a:bodyPr>
            <a:normAutofit fontScale="90000"/>
          </a:bodyPr>
          <a:lstStyle/>
          <a:p>
            <a:pPr algn="ctr"/>
            <a:r>
              <a:rPr lang="en-US" dirty="0"/>
              <a:t>The UCAS Pathway – key to success…</a:t>
            </a:r>
            <a:br>
              <a:rPr lang="en-US" dirty="0"/>
            </a:br>
            <a:r>
              <a:rPr lang="en-US" sz="2700" dirty="0"/>
              <a:t>communication, communication, communication!</a:t>
            </a:r>
            <a:br>
              <a:rPr lang="en-US" sz="2700" dirty="0"/>
            </a:br>
            <a:endParaRPr lang="en-GB" sz="2700" dirty="0"/>
          </a:p>
        </p:txBody>
      </p:sp>
      <p:sp>
        <p:nvSpPr>
          <p:cNvPr id="3" name="Content Placeholder 2"/>
          <p:cNvSpPr>
            <a:spLocks noGrp="1"/>
          </p:cNvSpPr>
          <p:nvPr>
            <p:ph idx="1"/>
          </p:nvPr>
        </p:nvSpPr>
        <p:spPr>
          <a:xfrm>
            <a:off x="1187624" y="1763688"/>
            <a:ext cx="7346776" cy="4401616"/>
          </a:xfrm>
        </p:spPr>
        <p:txBody>
          <a:bodyPr>
            <a:normAutofit lnSpcReduction="10000"/>
          </a:bodyPr>
          <a:lstStyle/>
          <a:p>
            <a:r>
              <a:rPr lang="en-US" dirty="0"/>
              <a:t>It is essential students take responsibility for their elements of the UCAS process and keep their Form Tutor, subject teachers and designated Sixth Form Team link informed of where they are up to in their application.</a:t>
            </a:r>
          </a:p>
          <a:p>
            <a:r>
              <a:rPr lang="en-US" dirty="0"/>
              <a:t>Students are given deadlines to meet and it is essential they respect these deadlines to ensure we have enough time to prepare quality, personalised references for each student, and to ensure we meet the UCAS deadlines. Failure to meet the UCAS deadline means the university can ignore the young person’s application if they feel they have received sufficient applications.</a:t>
            </a:r>
          </a:p>
          <a:p>
            <a:r>
              <a:rPr lang="en-US" dirty="0"/>
              <a:t>Reference writing is time consuming and our teaching staff need to be able to plan when they will do this to fit in with their teaching commitments. It is important that students are considerate of this. </a:t>
            </a:r>
          </a:p>
          <a:p>
            <a:endParaRPr lang="en-GB" dirty="0"/>
          </a:p>
          <a:p>
            <a:pPr marL="0" indent="0">
              <a:buNone/>
            </a:pPr>
            <a:endParaRPr lang="en-GB" dirty="0"/>
          </a:p>
        </p:txBody>
      </p:sp>
    </p:spTree>
    <p:extLst>
      <p:ext uri="{BB962C8B-B14F-4D97-AF65-F5344CB8AC3E}">
        <p14:creationId xmlns:p14="http://schemas.microsoft.com/office/powerpoint/2010/main" val="35874967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Rot="1" noChangeArrowheads="1"/>
          </p:cNvSpPr>
          <p:nvPr>
            <p:ph type="title"/>
          </p:nvPr>
        </p:nvSpPr>
        <p:spPr/>
        <p:txBody>
          <a:bodyPr/>
          <a:lstStyle/>
          <a:p>
            <a:pPr algn="ctr" eaLnBrk="1" hangingPunct="1">
              <a:defRPr/>
            </a:pPr>
            <a:r>
              <a:rPr lang="en-GB" dirty="0"/>
              <a:t>THE PERSONAL STATEMENT</a:t>
            </a:r>
          </a:p>
        </p:txBody>
      </p:sp>
      <p:sp>
        <p:nvSpPr>
          <p:cNvPr id="21507" name="Rectangle 3"/>
          <p:cNvSpPr>
            <a:spLocks noGrp="1" noRot="1" noChangeArrowheads="1"/>
          </p:cNvSpPr>
          <p:nvPr>
            <p:ph idx="1"/>
          </p:nvPr>
        </p:nvSpPr>
        <p:spPr>
          <a:xfrm>
            <a:off x="971600" y="2133600"/>
            <a:ext cx="7848872" cy="4319736"/>
          </a:xfrm>
        </p:spPr>
        <p:txBody>
          <a:bodyPr>
            <a:normAutofit/>
          </a:bodyPr>
          <a:lstStyle/>
          <a:p>
            <a:pPr eaLnBrk="1" hangingPunct="1">
              <a:defRPr/>
            </a:pPr>
            <a:r>
              <a:rPr lang="en-GB" sz="2000" dirty="0"/>
              <a:t>Word-processed, prepared off-line in Verdana font size 12</a:t>
            </a:r>
          </a:p>
          <a:p>
            <a:pPr eaLnBrk="1" hangingPunct="1">
              <a:defRPr/>
            </a:pPr>
            <a:r>
              <a:rPr lang="en-GB" sz="2000" dirty="0"/>
              <a:t>Cut and paste on to application form after review by Form Tutor and Sixth Form Team link</a:t>
            </a:r>
          </a:p>
          <a:p>
            <a:pPr eaLnBrk="1" hangingPunct="1">
              <a:defRPr/>
            </a:pPr>
            <a:r>
              <a:rPr lang="en-GB" sz="2000" dirty="0"/>
              <a:t>47 lines of text available - 4000 characters</a:t>
            </a:r>
          </a:p>
          <a:p>
            <a:pPr eaLnBrk="1" hangingPunct="1">
              <a:defRPr/>
            </a:pPr>
            <a:r>
              <a:rPr lang="en-GB" sz="2000" dirty="0"/>
              <a:t>Often this will be your only contact with Admissions Tutors as many universities do not interview prospective students</a:t>
            </a:r>
          </a:p>
          <a:p>
            <a:pPr eaLnBrk="1" hangingPunct="1">
              <a:defRPr/>
            </a:pPr>
            <a:r>
              <a:rPr lang="en-GB" sz="2000" dirty="0"/>
              <a:t>Must be high quality/standard of English and grammar!</a:t>
            </a:r>
          </a:p>
          <a:p>
            <a:pPr eaLnBrk="1" hangingPunct="1">
              <a:defRPr/>
            </a:pPr>
            <a:r>
              <a:rPr lang="en-US" sz="2000" b="1" dirty="0"/>
              <a:t>NB</a:t>
            </a:r>
            <a:r>
              <a:rPr lang="en-US" sz="2000" dirty="0"/>
              <a:t> Please discourage students from passing their statement round lots of people at the same time, this leads to confusing mixed messages about content which in our experience, can leave students very frustrated. </a:t>
            </a:r>
            <a:endParaRPr lang="en-GB" sz="2000" b="1"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Rot="1" noChangeArrowheads="1"/>
          </p:cNvSpPr>
          <p:nvPr>
            <p:ph type="title"/>
          </p:nvPr>
        </p:nvSpPr>
        <p:spPr>
          <a:xfrm>
            <a:off x="251520" y="443174"/>
            <a:ext cx="8229600" cy="1143000"/>
          </a:xfrm>
        </p:spPr>
        <p:txBody>
          <a:bodyPr>
            <a:normAutofit fontScale="90000"/>
          </a:bodyPr>
          <a:lstStyle/>
          <a:p>
            <a:pPr algn="ctr" eaLnBrk="1" hangingPunct="1">
              <a:defRPr/>
            </a:pPr>
            <a:r>
              <a:rPr lang="en-GB" sz="4000" dirty="0"/>
              <a:t>WHAT TO INCLUDE IN </a:t>
            </a:r>
            <a:br>
              <a:rPr lang="en-GB" sz="4000" dirty="0"/>
            </a:br>
            <a:r>
              <a:rPr lang="en-GB" sz="4000" dirty="0"/>
              <a:t>PERSONAL STATEMENT</a:t>
            </a:r>
          </a:p>
        </p:txBody>
      </p:sp>
      <p:sp>
        <p:nvSpPr>
          <p:cNvPr id="22531" name="Rectangle 3"/>
          <p:cNvSpPr>
            <a:spLocks noGrp="1" noRot="1" noChangeArrowheads="1"/>
          </p:cNvSpPr>
          <p:nvPr>
            <p:ph idx="1"/>
          </p:nvPr>
        </p:nvSpPr>
        <p:spPr>
          <a:xfrm>
            <a:off x="827584" y="2133600"/>
            <a:ext cx="8064896" cy="4319736"/>
          </a:xfrm>
        </p:spPr>
        <p:txBody>
          <a:bodyPr>
            <a:noAutofit/>
          </a:bodyPr>
          <a:lstStyle/>
          <a:p>
            <a:pPr eaLnBrk="1" hangingPunct="1">
              <a:lnSpc>
                <a:spcPct val="80000"/>
              </a:lnSpc>
              <a:defRPr/>
            </a:pPr>
            <a:endParaRPr lang="en-GB" sz="2000" dirty="0"/>
          </a:p>
          <a:p>
            <a:pPr eaLnBrk="1" hangingPunct="1">
              <a:lnSpc>
                <a:spcPct val="80000"/>
              </a:lnSpc>
              <a:defRPr/>
            </a:pPr>
            <a:r>
              <a:rPr lang="en-GB" sz="2000" dirty="0"/>
              <a:t>Why chosen course, what interests student about the subject?</a:t>
            </a:r>
          </a:p>
          <a:p>
            <a:pPr eaLnBrk="1" hangingPunct="1">
              <a:lnSpc>
                <a:spcPct val="80000"/>
              </a:lnSpc>
              <a:defRPr/>
            </a:pPr>
            <a:r>
              <a:rPr lang="en-GB" sz="2000" dirty="0"/>
              <a:t>Illustrate this with examples of ‘Super-curricular’ involvement to show subject engagement (books read, journal articles, TV series, podcasts </a:t>
            </a:r>
            <a:r>
              <a:rPr lang="en-GB" sz="2000" dirty="0" err="1"/>
              <a:t>etc</a:t>
            </a:r>
            <a:r>
              <a:rPr lang="en-GB" sz="2000" dirty="0"/>
              <a:t>)</a:t>
            </a:r>
          </a:p>
          <a:p>
            <a:pPr eaLnBrk="1" hangingPunct="1">
              <a:lnSpc>
                <a:spcPct val="80000"/>
              </a:lnSpc>
              <a:defRPr/>
            </a:pPr>
            <a:r>
              <a:rPr lang="en-GB" sz="2000" dirty="0"/>
              <a:t>Relevant experience and skills developed through A levels and extra-curricular activities.</a:t>
            </a:r>
          </a:p>
          <a:p>
            <a:pPr eaLnBrk="1" hangingPunct="1">
              <a:lnSpc>
                <a:spcPct val="80000"/>
              </a:lnSpc>
              <a:defRPr/>
            </a:pPr>
            <a:r>
              <a:rPr lang="en-GB" sz="2000" dirty="0"/>
              <a:t>Specific career plans where known.</a:t>
            </a:r>
          </a:p>
          <a:p>
            <a:pPr>
              <a:lnSpc>
                <a:spcPct val="80000"/>
              </a:lnSpc>
              <a:defRPr/>
            </a:pPr>
            <a:r>
              <a:rPr lang="en-GB" sz="2000" b="1" dirty="0"/>
              <a:t>75%-25% ratio of academic to personal.</a:t>
            </a:r>
          </a:p>
          <a:p>
            <a:pPr eaLnBrk="1" hangingPunct="1">
              <a:lnSpc>
                <a:spcPct val="80000"/>
              </a:lnSpc>
              <a:defRPr/>
            </a:pPr>
            <a:r>
              <a:rPr lang="en-GB" sz="2000" dirty="0"/>
              <a:t>Employment and sports, musical, leisure interests to demonstrate relevant skills (e.g. teamwork, time management, commitment, communication)</a:t>
            </a:r>
          </a:p>
          <a:p>
            <a:pPr eaLnBrk="1" hangingPunct="1">
              <a:lnSpc>
                <a:spcPct val="80000"/>
              </a:lnSpc>
              <a:defRPr/>
            </a:pPr>
            <a:r>
              <a:rPr lang="en-GB" sz="2000" dirty="0"/>
              <a:t>Special circumstances Admissions Tutors should be aware of?</a:t>
            </a:r>
          </a:p>
        </p:txBody>
      </p:sp>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8304" y="150578"/>
            <a:ext cx="1728192" cy="17281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Rot="1" noChangeArrowheads="1"/>
          </p:cNvSpPr>
          <p:nvPr>
            <p:ph type="title"/>
          </p:nvPr>
        </p:nvSpPr>
        <p:spPr/>
        <p:txBody>
          <a:bodyPr/>
          <a:lstStyle/>
          <a:p>
            <a:pPr algn="ctr" eaLnBrk="1" hangingPunct="1">
              <a:defRPr/>
            </a:pPr>
            <a:r>
              <a:rPr lang="en-GB" dirty="0"/>
              <a:t>HOW CAN PARENTS HELP ?</a:t>
            </a:r>
          </a:p>
        </p:txBody>
      </p:sp>
      <p:sp>
        <p:nvSpPr>
          <p:cNvPr id="25603" name="Rectangle 3"/>
          <p:cNvSpPr>
            <a:spLocks noGrp="1" noRot="1" noChangeArrowheads="1"/>
          </p:cNvSpPr>
          <p:nvPr>
            <p:ph idx="1"/>
          </p:nvPr>
        </p:nvSpPr>
        <p:spPr>
          <a:xfrm>
            <a:off x="1187624" y="1385354"/>
            <a:ext cx="7346776" cy="5139990"/>
          </a:xfrm>
        </p:spPr>
        <p:txBody>
          <a:bodyPr>
            <a:noAutofit/>
          </a:bodyPr>
          <a:lstStyle/>
          <a:p>
            <a:pPr eaLnBrk="1" hangingPunct="1">
              <a:defRPr/>
            </a:pPr>
            <a:r>
              <a:rPr lang="en-GB" dirty="0"/>
              <a:t>Participate in Open Days with your young person to help them compare different institutions and courses. Read course descriptions in detail, for example a History Degree code V100 can have very varied content, assessment and requirements at different institutions.</a:t>
            </a:r>
          </a:p>
          <a:p>
            <a:pPr eaLnBrk="1" hangingPunct="1">
              <a:defRPr/>
            </a:pPr>
            <a:r>
              <a:rPr lang="en-GB" dirty="0"/>
              <a:t>Encourage early completion of the application form. Students who leave the application to the last minute often find the process very daunting and stressful.</a:t>
            </a:r>
          </a:p>
          <a:p>
            <a:pPr eaLnBrk="1" hangingPunct="1">
              <a:defRPr/>
            </a:pPr>
            <a:r>
              <a:rPr lang="en-US" dirty="0"/>
              <a:t>Students often find the ‘selling’ themselves aspect of a Personal Statement difficult – encourage them to promote their suitability and enthusiasm for the course. Additional guidance is available at:</a:t>
            </a:r>
            <a:endParaRPr lang="en-GB" dirty="0"/>
          </a:p>
          <a:p>
            <a:pPr marL="0" indent="0">
              <a:buNone/>
              <a:defRPr/>
            </a:pPr>
            <a:r>
              <a:rPr lang="en-GB" dirty="0">
                <a:hlinkClick r:id="rId2"/>
              </a:rPr>
              <a:t>https://www.ucas.com/undergraduate/applying-university/how-write-ucas-undergraduate-personal-statement</a:t>
            </a:r>
            <a:r>
              <a:rPr lang="en-GB" dirty="0"/>
              <a:t> </a:t>
            </a:r>
          </a:p>
          <a:p>
            <a:pPr>
              <a:defRPr/>
            </a:pPr>
            <a:r>
              <a:rPr lang="en-GB" dirty="0"/>
              <a:t>Check Personal Statement for spelling, grammar and content (as per previous slide). </a:t>
            </a:r>
          </a:p>
          <a:p>
            <a:pPr eaLnBrk="1" hangingPunct="1">
              <a:defRPr/>
            </a:pPr>
            <a:endParaRPr lang="en-GB" dirty="0"/>
          </a:p>
          <a:p>
            <a:pPr eaLnBrk="1" hangingPunct="1">
              <a:defRPr/>
            </a:pPr>
            <a:endParaRPr lang="en-GB" dirty="0"/>
          </a:p>
          <a:p>
            <a:pPr marL="2286000" lvl="8" indent="0">
              <a:buNone/>
              <a:defRPr/>
            </a:pPr>
            <a:r>
              <a:rPr lang="en-GB" sz="1800" dirty="0"/>
              <a:t>			</a:t>
            </a:r>
          </a:p>
          <a:p>
            <a:pPr eaLnBrk="1" hangingPunct="1">
              <a:defRPr/>
            </a:pPr>
            <a:endParaRPr lang="en-GB" dirty="0"/>
          </a:p>
          <a:p>
            <a:pPr lvl="8">
              <a:defRPr/>
            </a:pPr>
            <a:endParaRPr lang="en-GB" sz="18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Higher Education Colleges</a:t>
            </a:r>
            <a:endParaRPr lang="en-GB" dirty="0"/>
          </a:p>
        </p:txBody>
      </p:sp>
      <p:sp>
        <p:nvSpPr>
          <p:cNvPr id="3" name="Content Placeholder 2"/>
          <p:cNvSpPr>
            <a:spLocks noGrp="1"/>
          </p:cNvSpPr>
          <p:nvPr>
            <p:ph idx="1"/>
          </p:nvPr>
        </p:nvSpPr>
        <p:spPr>
          <a:xfrm>
            <a:off x="1619672" y="1412776"/>
            <a:ext cx="6591985" cy="4724400"/>
          </a:xfrm>
        </p:spPr>
        <p:txBody>
          <a:bodyPr>
            <a:normAutofit/>
          </a:bodyPr>
          <a:lstStyle/>
          <a:p>
            <a:r>
              <a:rPr lang="en-GB" dirty="0"/>
              <a:t>You usually have to be 18 or older to take a higher education course. They’re usually taught in universities, colleges, specialist institutions like art schools or agricultural colleges</a:t>
            </a:r>
          </a:p>
          <a:p>
            <a:r>
              <a:rPr lang="en-GB" dirty="0"/>
              <a:t>Higher education qualifications are very varied and can include diplomas, bachelor degrees, foundation degrees (such as the Art Foundation course), post-graduate degrees.</a:t>
            </a:r>
          </a:p>
          <a:p>
            <a:r>
              <a:rPr lang="en-US" dirty="0"/>
              <a:t>You may wish to explore HE options such as:</a:t>
            </a:r>
          </a:p>
          <a:p>
            <a:r>
              <a:rPr lang="en-GB" dirty="0">
                <a:hlinkClick r:id="rId2"/>
              </a:rPr>
              <a:t>https://stockport.ac.uk/university-level</a:t>
            </a:r>
            <a:endParaRPr lang="en-GB" dirty="0"/>
          </a:p>
          <a:p>
            <a:r>
              <a:rPr lang="en-GB" dirty="0">
                <a:hlinkClick r:id="rId3"/>
              </a:rPr>
              <a:t>https://macclesfield.ac.uk/higher-education/</a:t>
            </a:r>
            <a:r>
              <a:rPr lang="en-GB" dirty="0"/>
              <a:t> </a:t>
            </a:r>
          </a:p>
          <a:p>
            <a:r>
              <a:rPr lang="en-GB" dirty="0">
                <a:hlinkClick r:id="rId4"/>
              </a:rPr>
              <a:t>https://www.reaseheath.ac.uk/higher-education/higher-education-student/</a:t>
            </a:r>
            <a:r>
              <a:rPr lang="en-GB" dirty="0"/>
              <a:t> </a:t>
            </a:r>
          </a:p>
          <a:p>
            <a:endParaRPr lang="en-GB" dirty="0"/>
          </a:p>
        </p:txBody>
      </p:sp>
    </p:spTree>
    <p:extLst>
      <p:ext uri="{BB962C8B-B14F-4D97-AF65-F5344CB8AC3E}">
        <p14:creationId xmlns:p14="http://schemas.microsoft.com/office/powerpoint/2010/main" val="6169645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Student Finance</a:t>
            </a:r>
            <a:endParaRPr lang="en-GB" dirty="0"/>
          </a:p>
        </p:txBody>
      </p:sp>
      <p:sp>
        <p:nvSpPr>
          <p:cNvPr id="3" name="Content Placeholder 2"/>
          <p:cNvSpPr>
            <a:spLocks noGrp="1"/>
          </p:cNvSpPr>
          <p:nvPr>
            <p:ph idx="1"/>
          </p:nvPr>
        </p:nvSpPr>
        <p:spPr/>
        <p:txBody>
          <a:bodyPr/>
          <a:lstStyle/>
          <a:p>
            <a:r>
              <a:rPr lang="en-US" dirty="0"/>
              <a:t>For information about student finance please see below and a summary from Manchester Metropolitan University (provided 2019)</a:t>
            </a:r>
          </a:p>
          <a:p>
            <a:endParaRPr lang="en-US" dirty="0"/>
          </a:p>
          <a:p>
            <a:r>
              <a:rPr lang="en-GB" dirty="0">
                <a:hlinkClick r:id="rId2"/>
              </a:rPr>
              <a:t>https://www.ucas.com/undergraduate/student-life/getting-student-support/undergraduate-student-finance-and-support</a:t>
            </a:r>
            <a:r>
              <a:rPr lang="en-GB" dirty="0"/>
              <a:t> </a:t>
            </a:r>
          </a:p>
          <a:p>
            <a:r>
              <a:rPr lang="en-GB" dirty="0">
                <a:hlinkClick r:id="rId3"/>
              </a:rPr>
              <a:t>https://www.gov.uk/student-finance</a:t>
            </a:r>
            <a:r>
              <a:rPr lang="en-GB" dirty="0"/>
              <a:t> </a:t>
            </a:r>
          </a:p>
        </p:txBody>
      </p:sp>
    </p:spTree>
    <p:extLst>
      <p:ext uri="{BB962C8B-B14F-4D97-AF65-F5344CB8AC3E}">
        <p14:creationId xmlns:p14="http://schemas.microsoft.com/office/powerpoint/2010/main" val="17244938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New picture"/>
          <p:cNvPicPr>
            <a:picLocks noChangeAspect="1" noChangeArrowheads="1"/>
          </p:cNvPicPr>
          <p:nvPr>
            <p:custDataLst>
              <p:tags r:id="rId1"/>
            </p:custDataLst>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lgn="ctr">
                <a:solidFill>
                  <a:srgbClr val="000000"/>
                </a:solidFill>
                <a:prstDash val="solid"/>
                <a:round/>
                <a:headEnd type="none" w="med" len="med"/>
                <a:tailEnd type="none" w="med" len="med"/>
              </a14:hiddenLine>
            </a:ext>
          </a:extLst>
        </p:spPr>
      </p:pic>
    </p:spTree>
    <p:extLst>
      <p:ext uri="{BB962C8B-B14F-4D97-AF65-F5344CB8AC3E}">
        <p14:creationId xmlns:p14="http://schemas.microsoft.com/office/powerpoint/2010/main" val="31403965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New picture"/>
          <p:cNvPicPr>
            <a:picLocks noChangeAspect="1" noChangeArrowheads="1"/>
          </p:cNvPicPr>
          <p:nvPr>
            <p:custDataLst>
              <p:tags r:id="rId1"/>
            </p:custDataLst>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lgn="ctr">
                <a:solidFill>
                  <a:srgbClr val="000000"/>
                </a:solidFill>
                <a:prstDash val="solid"/>
                <a:round/>
                <a:headEnd type="none" w="med" len="med"/>
                <a:tailEnd type="none" w="med" len="med"/>
              </a14:hiddenLine>
            </a:ext>
          </a:extLst>
        </p:spPr>
      </p:pic>
    </p:spTree>
    <p:extLst>
      <p:ext uri="{BB962C8B-B14F-4D97-AF65-F5344CB8AC3E}">
        <p14:creationId xmlns:p14="http://schemas.microsoft.com/office/powerpoint/2010/main" val="25020595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New picture"/>
          <p:cNvPicPr>
            <a:picLocks noChangeAspect="1" noChangeArrowheads="1"/>
          </p:cNvPicPr>
          <p:nvPr>
            <p:custDataLst>
              <p:tags r:id="rId1"/>
            </p:custDataLst>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lgn="ctr">
                <a:solidFill>
                  <a:srgbClr val="000000"/>
                </a:solidFill>
                <a:prstDash val="solid"/>
                <a:round/>
                <a:headEnd type="none" w="med" len="med"/>
                <a:tailEnd type="none" w="med" len="med"/>
              </a14:hiddenLine>
            </a:ext>
          </a:extLst>
        </p:spPr>
      </p:pic>
    </p:spTree>
    <p:extLst>
      <p:ext uri="{BB962C8B-B14F-4D97-AF65-F5344CB8AC3E}">
        <p14:creationId xmlns:p14="http://schemas.microsoft.com/office/powerpoint/2010/main" val="17747013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New picture"/>
          <p:cNvPicPr>
            <a:picLocks noChangeAspect="1" noChangeArrowheads="1"/>
          </p:cNvPicPr>
          <p:nvPr>
            <p:custDataLst>
              <p:tags r:id="rId1"/>
            </p:custDataLst>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lgn="ctr">
                <a:solidFill>
                  <a:srgbClr val="000000"/>
                </a:solidFill>
                <a:prstDash val="solid"/>
                <a:round/>
                <a:headEnd type="none" w="med" len="med"/>
                <a:tailEnd type="none" w="med" len="med"/>
              </a14:hiddenLine>
            </a:ext>
          </a:extLst>
        </p:spPr>
      </p:pic>
    </p:spTree>
    <p:extLst>
      <p:ext uri="{BB962C8B-B14F-4D97-AF65-F5344CB8AC3E}">
        <p14:creationId xmlns:p14="http://schemas.microsoft.com/office/powerpoint/2010/main" val="1145131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New picture"/>
          <p:cNvPicPr>
            <a:picLocks noChangeAspect="1" noChangeArrowheads="1"/>
          </p:cNvPicPr>
          <p:nvPr>
            <p:custDataLst>
              <p:tags r:id="rId1"/>
            </p:custDataLst>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lgn="ctr">
                <a:solidFill>
                  <a:srgbClr val="000000"/>
                </a:solidFill>
                <a:prstDash val="solid"/>
                <a:round/>
                <a:headEnd type="none" w="med" len="med"/>
                <a:tailEnd type="none" w="med" len="med"/>
              </a14:hiddenLine>
            </a:ext>
          </a:extLst>
        </p:spPr>
      </p:pic>
    </p:spTree>
    <p:extLst>
      <p:ext uri="{BB962C8B-B14F-4D97-AF65-F5344CB8AC3E}">
        <p14:creationId xmlns:p14="http://schemas.microsoft.com/office/powerpoint/2010/main" val="298604666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New picture"/>
          <p:cNvPicPr>
            <a:picLocks noChangeAspect="1" noChangeArrowheads="1"/>
          </p:cNvPicPr>
          <p:nvPr>
            <p:custDataLst>
              <p:tags r:id="rId1"/>
            </p:custDataLst>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lgn="ctr">
                <a:solidFill>
                  <a:srgbClr val="000000"/>
                </a:solidFill>
                <a:prstDash val="solid"/>
                <a:round/>
                <a:headEnd type="none" w="med" len="med"/>
                <a:tailEnd type="none" w="med" len="med"/>
              </a14:hiddenLine>
            </a:ext>
          </a:extLst>
        </p:spPr>
      </p:pic>
    </p:spTree>
    <p:extLst>
      <p:ext uri="{BB962C8B-B14F-4D97-AF65-F5344CB8AC3E}">
        <p14:creationId xmlns:p14="http://schemas.microsoft.com/office/powerpoint/2010/main" val="40665225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New picture"/>
          <p:cNvPicPr>
            <a:picLocks noChangeAspect="1" noChangeArrowheads="1"/>
          </p:cNvPicPr>
          <p:nvPr>
            <p:custDataLst>
              <p:tags r:id="rId1"/>
            </p:custDataLst>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lgn="ctr">
                <a:solidFill>
                  <a:srgbClr val="000000"/>
                </a:solidFill>
                <a:prstDash val="solid"/>
                <a:round/>
                <a:headEnd type="none" w="med" len="med"/>
                <a:tailEnd type="none" w="med" len="med"/>
              </a14:hiddenLine>
            </a:ext>
          </a:extLst>
        </p:spPr>
      </p:pic>
    </p:spTree>
    <p:extLst>
      <p:ext uri="{BB962C8B-B14F-4D97-AF65-F5344CB8AC3E}">
        <p14:creationId xmlns:p14="http://schemas.microsoft.com/office/powerpoint/2010/main" val="1976226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New picture"/>
          <p:cNvPicPr>
            <a:picLocks noChangeAspect="1" noChangeArrowheads="1"/>
          </p:cNvPicPr>
          <p:nvPr>
            <p:custDataLst>
              <p:tags r:id="rId1"/>
            </p:custDataLst>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lgn="ctr">
                <a:solidFill>
                  <a:srgbClr val="000000"/>
                </a:solidFill>
                <a:prstDash val="solid"/>
                <a:round/>
                <a:headEnd type="none" w="med" len="med"/>
                <a:tailEnd type="none" w="med" len="med"/>
              </a14:hiddenLine>
            </a:ext>
          </a:extLst>
        </p:spPr>
      </p:pic>
    </p:spTree>
    <p:extLst>
      <p:ext uri="{BB962C8B-B14F-4D97-AF65-F5344CB8AC3E}">
        <p14:creationId xmlns:p14="http://schemas.microsoft.com/office/powerpoint/2010/main" val="39776620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New picture"/>
          <p:cNvPicPr>
            <a:picLocks noChangeAspect="1" noChangeArrowheads="1"/>
          </p:cNvPicPr>
          <p:nvPr>
            <p:custDataLst>
              <p:tags r:id="rId1"/>
            </p:custDataLst>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lgn="ctr">
                <a:solidFill>
                  <a:srgbClr val="000000"/>
                </a:solidFill>
                <a:prstDash val="solid"/>
                <a:round/>
                <a:headEnd type="none" w="med" len="med"/>
                <a:tailEnd type="none" w="med" len="med"/>
              </a14:hiddenLine>
            </a:ext>
          </a:extLst>
        </p:spPr>
      </p:pic>
    </p:spTree>
    <p:extLst>
      <p:ext uri="{BB962C8B-B14F-4D97-AF65-F5344CB8AC3E}">
        <p14:creationId xmlns:p14="http://schemas.microsoft.com/office/powerpoint/2010/main" val="37945229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2084810"/>
          </a:xfrm>
        </p:spPr>
        <p:txBody>
          <a:bodyPr>
            <a:normAutofit/>
          </a:bodyPr>
          <a:lstStyle/>
          <a:p>
            <a:pPr algn="ctr"/>
            <a:r>
              <a:rPr lang="en-GB" dirty="0">
                <a:hlinkClick r:id="rId2"/>
              </a:rPr>
              <a:t>www.notgoingtouni.co.uk</a:t>
            </a:r>
            <a:r>
              <a:rPr lang="en-GB" dirty="0"/>
              <a:t> </a:t>
            </a:r>
            <a:br>
              <a:rPr lang="en-GB" dirty="0"/>
            </a:br>
            <a:r>
              <a:rPr lang="en-GB" sz="2700" dirty="0"/>
              <a:t>A useful site for students and parents detailing a range of post 18 options  </a:t>
            </a:r>
          </a:p>
        </p:txBody>
      </p:sp>
      <p:pic>
        <p:nvPicPr>
          <p:cNvPr id="3" name="Picture 2"/>
          <p:cNvPicPr>
            <a:picLocks noChangeAspect="1"/>
          </p:cNvPicPr>
          <p:nvPr/>
        </p:nvPicPr>
        <p:blipFill rotWithShape="1">
          <a:blip r:embed="rId3"/>
          <a:srcRect t="4196" r="2351" b="6293"/>
          <a:stretch/>
        </p:blipFill>
        <p:spPr>
          <a:xfrm>
            <a:off x="899592" y="2204864"/>
            <a:ext cx="7848872" cy="4267055"/>
          </a:xfrm>
          <a:prstGeom prst="rect">
            <a:avLst/>
          </a:prstGeom>
        </p:spPr>
      </p:pic>
    </p:spTree>
    <p:extLst>
      <p:ext uri="{BB962C8B-B14F-4D97-AF65-F5344CB8AC3E}">
        <p14:creationId xmlns:p14="http://schemas.microsoft.com/office/powerpoint/2010/main" val="418166052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Study Abroad</a:t>
            </a:r>
            <a:br>
              <a:rPr lang="en-US" dirty="0"/>
            </a:br>
            <a:r>
              <a:rPr lang="en-US" sz="2700" dirty="0"/>
              <a:t>A useful site detailing study abroad options by country.</a:t>
            </a:r>
            <a:endParaRPr lang="en-GB" sz="2700" dirty="0"/>
          </a:p>
        </p:txBody>
      </p:sp>
      <p:sp>
        <p:nvSpPr>
          <p:cNvPr id="3" name="Content Placeholder 2"/>
          <p:cNvSpPr>
            <a:spLocks noGrp="1"/>
          </p:cNvSpPr>
          <p:nvPr>
            <p:ph idx="1"/>
          </p:nvPr>
        </p:nvSpPr>
        <p:spPr>
          <a:xfrm>
            <a:off x="1663863" y="1412776"/>
            <a:ext cx="6591985" cy="3777622"/>
          </a:xfrm>
        </p:spPr>
        <p:txBody>
          <a:bodyPr/>
          <a:lstStyle/>
          <a:p>
            <a:endParaRPr lang="en-US" dirty="0"/>
          </a:p>
          <a:p>
            <a:r>
              <a:rPr lang="en-GB" dirty="0">
                <a:hlinkClick r:id="rId2"/>
              </a:rPr>
              <a:t>https://www.prospects.ac.uk/postgraduate-study/study-abroad</a:t>
            </a:r>
            <a:r>
              <a:rPr lang="en-GB" dirty="0"/>
              <a:t> </a:t>
            </a:r>
          </a:p>
          <a:p>
            <a:endParaRPr lang="en-GB" dirty="0"/>
          </a:p>
        </p:txBody>
      </p:sp>
      <p:pic>
        <p:nvPicPr>
          <p:cNvPr id="4" name="Picture 3"/>
          <p:cNvPicPr>
            <a:picLocks noChangeAspect="1"/>
          </p:cNvPicPr>
          <p:nvPr/>
        </p:nvPicPr>
        <p:blipFill rotWithShape="1">
          <a:blip r:embed="rId3"/>
          <a:srcRect l="24013" t="11646" r="20862" b="10031"/>
          <a:stretch/>
        </p:blipFill>
        <p:spPr>
          <a:xfrm>
            <a:off x="1835696" y="2492896"/>
            <a:ext cx="6248320" cy="4032449"/>
          </a:xfrm>
          <a:prstGeom prst="rect">
            <a:avLst/>
          </a:prstGeom>
        </p:spPr>
      </p:pic>
    </p:spTree>
    <p:extLst>
      <p:ext uri="{BB962C8B-B14F-4D97-AF65-F5344CB8AC3E}">
        <p14:creationId xmlns:p14="http://schemas.microsoft.com/office/powerpoint/2010/main" val="19678433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Apprenticeships and Employment</a:t>
            </a:r>
            <a:endParaRPr lang="en-GB" dirty="0"/>
          </a:p>
        </p:txBody>
      </p:sp>
      <p:sp>
        <p:nvSpPr>
          <p:cNvPr id="3" name="Content Placeholder 2"/>
          <p:cNvSpPr>
            <a:spLocks noGrp="1"/>
          </p:cNvSpPr>
          <p:nvPr>
            <p:ph idx="1"/>
          </p:nvPr>
        </p:nvSpPr>
        <p:spPr>
          <a:xfrm>
            <a:off x="1115617" y="2133600"/>
            <a:ext cx="7418784" cy="3815680"/>
          </a:xfrm>
        </p:spPr>
        <p:txBody>
          <a:bodyPr>
            <a:normAutofit/>
          </a:bodyPr>
          <a:lstStyle/>
          <a:p>
            <a:r>
              <a:rPr lang="en-US" dirty="0"/>
              <a:t>Students who wish to progress to an apprenticeship or employment after their Sixth Form studies will be supported through the Employment Readiness Programme. </a:t>
            </a:r>
          </a:p>
          <a:p>
            <a:r>
              <a:rPr lang="en-US" dirty="0"/>
              <a:t>Students follow an alternative schedule of activities designed to enhance employability on Student Development Days when other students are completing UCAS applications and activities. </a:t>
            </a:r>
          </a:p>
          <a:p>
            <a:r>
              <a:rPr lang="en-US" dirty="0"/>
              <a:t>Students are encouraged to cultivate different options during Sixth Form and it is not unusual for students to complete a UCAS application alongside apprenticeship/employment applications and we will can be flexible in our support with this.</a:t>
            </a:r>
            <a:endParaRPr lang="en-GB" dirty="0"/>
          </a:p>
        </p:txBody>
      </p:sp>
    </p:spTree>
    <p:extLst>
      <p:ext uri="{BB962C8B-B14F-4D97-AF65-F5344CB8AC3E}">
        <p14:creationId xmlns:p14="http://schemas.microsoft.com/office/powerpoint/2010/main" val="21200072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Apprenticeships and Employment - timelines</a:t>
            </a:r>
            <a:endParaRPr lang="en-GB" dirty="0"/>
          </a:p>
        </p:txBody>
      </p:sp>
      <p:sp>
        <p:nvSpPr>
          <p:cNvPr id="3" name="Content Placeholder 2"/>
          <p:cNvSpPr>
            <a:spLocks noGrp="1"/>
          </p:cNvSpPr>
          <p:nvPr>
            <p:ph idx="1"/>
          </p:nvPr>
        </p:nvSpPr>
        <p:spPr>
          <a:xfrm>
            <a:off x="1115617" y="2133600"/>
            <a:ext cx="7418784" cy="3777622"/>
          </a:xfrm>
        </p:spPr>
        <p:txBody>
          <a:bodyPr>
            <a:normAutofit fontScale="92500" lnSpcReduction="10000"/>
          </a:bodyPr>
          <a:lstStyle/>
          <a:p>
            <a:r>
              <a:rPr lang="en-US" dirty="0"/>
              <a:t>There are no fixed timelines for apprenticeship and employment recruitment as different </a:t>
            </a:r>
            <a:r>
              <a:rPr lang="en-US" dirty="0" err="1"/>
              <a:t>organisations</a:t>
            </a:r>
            <a:r>
              <a:rPr lang="en-US" dirty="0"/>
              <a:t> recruit at different times of the year. NB some do start recruiting as early as the Autumn Term.</a:t>
            </a:r>
          </a:p>
          <a:p>
            <a:r>
              <a:rPr lang="en-US" dirty="0"/>
              <a:t>We recommend students explore the Amazing Apprenticeships website for advice and support in the application process: </a:t>
            </a:r>
            <a:r>
              <a:rPr lang="en-US" dirty="0">
                <a:hlinkClick r:id="rId2"/>
              </a:rPr>
              <a:t>https://amazingapprenticeships.com/</a:t>
            </a:r>
            <a:r>
              <a:rPr lang="en-US" dirty="0"/>
              <a:t> </a:t>
            </a:r>
          </a:p>
          <a:p>
            <a:r>
              <a:rPr lang="en-US" b="1" dirty="0">
                <a:solidFill>
                  <a:srgbClr val="FF0000"/>
                </a:solidFill>
              </a:rPr>
              <a:t>There is a parent section on </a:t>
            </a:r>
            <a:r>
              <a:rPr lang="en-US" dirty="0"/>
              <a:t>this website to help you support your young person in their search for an apprenticeship, including a parents newsletter that you can subscribe to: </a:t>
            </a:r>
            <a:r>
              <a:rPr lang="en-US" dirty="0">
                <a:hlinkClick r:id="rId3"/>
              </a:rPr>
              <a:t>https://amazingapprenticeships.com/parents/</a:t>
            </a:r>
            <a:r>
              <a:rPr lang="en-US" dirty="0"/>
              <a:t> </a:t>
            </a:r>
          </a:p>
          <a:p>
            <a:r>
              <a:rPr lang="en-US" dirty="0"/>
              <a:t>All students should register for vacancy alerts with the government’s apprenticeship service at: </a:t>
            </a:r>
            <a:r>
              <a:rPr lang="en-US" dirty="0">
                <a:hlinkClick r:id="rId4"/>
              </a:rPr>
              <a:t>https://www.findapprenticeship.service.gov.uk/apprenticeshipsearch</a:t>
            </a:r>
            <a:r>
              <a:rPr lang="en-US" dirty="0"/>
              <a:t> </a:t>
            </a:r>
            <a:endParaRPr lang="en-GB" dirty="0"/>
          </a:p>
        </p:txBody>
      </p:sp>
    </p:spTree>
    <p:extLst>
      <p:ext uri="{BB962C8B-B14F-4D97-AF65-F5344CB8AC3E}">
        <p14:creationId xmlns:p14="http://schemas.microsoft.com/office/powerpoint/2010/main" val="34489047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Apprenticeships and Employment</a:t>
            </a:r>
            <a:endParaRPr lang="en-GB" dirty="0"/>
          </a:p>
        </p:txBody>
      </p:sp>
      <p:sp>
        <p:nvSpPr>
          <p:cNvPr id="3" name="Content Placeholder 2"/>
          <p:cNvSpPr>
            <a:spLocks noGrp="1"/>
          </p:cNvSpPr>
          <p:nvPr>
            <p:ph idx="1"/>
          </p:nvPr>
        </p:nvSpPr>
        <p:spPr/>
        <p:txBody>
          <a:bodyPr>
            <a:normAutofit fontScale="85000" lnSpcReduction="10000"/>
          </a:bodyPr>
          <a:lstStyle/>
          <a:p>
            <a:r>
              <a:rPr lang="en-US" dirty="0"/>
              <a:t>There are a number of levels of apprenticeships, the A levels and BTEC courses our students study are level 3 qualifications, so our students usually progress to higher (level 4 or above), or degree level apprenticeships. For a more detailed explanation of the nature and structure of apprenticeships we recommend students download, save and work through the following guide: </a:t>
            </a:r>
          </a:p>
          <a:p>
            <a:r>
              <a:rPr lang="en-GB" dirty="0">
                <a:hlinkClick r:id="rId2"/>
              </a:rPr>
              <a:t>https://amazingapprenticeships.com/app/uploads/2020/03/Interactive-Student-Guide_2020.pdf</a:t>
            </a:r>
            <a:endParaRPr lang="en-GB" dirty="0"/>
          </a:p>
          <a:p>
            <a:r>
              <a:rPr lang="en-US" dirty="0">
                <a:solidFill>
                  <a:schemeClr val="tx1"/>
                </a:solidFill>
              </a:rPr>
              <a:t>Additional information for parents and students can be found at:</a:t>
            </a:r>
          </a:p>
          <a:p>
            <a:r>
              <a:rPr lang="en-US" dirty="0">
                <a:hlinkClick r:id="rId3"/>
              </a:rPr>
              <a:t>https://www.ucas.com/understanding-apprenticeships</a:t>
            </a:r>
            <a:r>
              <a:rPr lang="en-US" dirty="0"/>
              <a:t>  </a:t>
            </a:r>
          </a:p>
          <a:p>
            <a:r>
              <a:rPr lang="en-US" dirty="0"/>
              <a:t>Or</a:t>
            </a:r>
          </a:p>
          <a:p>
            <a:r>
              <a:rPr lang="en-GB" dirty="0">
                <a:hlinkClick r:id="rId4"/>
              </a:rPr>
              <a:t>https://www.apprenticeships.gov.uk/apprentice/what-is-an-apprenticeship#</a:t>
            </a:r>
            <a:r>
              <a:rPr lang="en-GB" dirty="0"/>
              <a:t> </a:t>
            </a:r>
          </a:p>
        </p:txBody>
      </p:sp>
    </p:spTree>
    <p:extLst>
      <p:ext uri="{BB962C8B-B14F-4D97-AF65-F5344CB8AC3E}">
        <p14:creationId xmlns:p14="http://schemas.microsoft.com/office/powerpoint/2010/main" val="16005789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New picture"/>
          <p:cNvPicPr>
            <a:picLocks noChangeAspect="1" noChangeArrowheads="1"/>
          </p:cNvPicPr>
          <p:nvPr>
            <p:custDataLst>
              <p:tags r:id="rId1"/>
            </p:custDataLst>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lgn="ctr">
                <a:solidFill>
                  <a:srgbClr val="000000"/>
                </a:solidFill>
                <a:prstDash val="solid"/>
                <a:round/>
                <a:headEnd type="none" w="med" len="med"/>
                <a:tailEnd type="none" w="med" len="med"/>
              </a14:hiddenLine>
            </a:ext>
          </a:extLst>
        </p:spPr>
      </p:pic>
    </p:spTree>
    <p:extLst>
      <p:ext uri="{BB962C8B-B14F-4D97-AF65-F5344CB8AC3E}">
        <p14:creationId xmlns:p14="http://schemas.microsoft.com/office/powerpoint/2010/main" val="12916502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Degree Level Apprenticeships</a:t>
            </a:r>
            <a:endParaRPr lang="en-GB" dirty="0"/>
          </a:p>
        </p:txBody>
      </p:sp>
      <p:sp>
        <p:nvSpPr>
          <p:cNvPr id="3" name="Content Placeholder 2"/>
          <p:cNvSpPr>
            <a:spLocks noGrp="1"/>
          </p:cNvSpPr>
          <p:nvPr>
            <p:ph idx="1"/>
          </p:nvPr>
        </p:nvSpPr>
        <p:spPr>
          <a:xfrm>
            <a:off x="1043609" y="2133600"/>
            <a:ext cx="7490792" cy="3777622"/>
          </a:xfrm>
        </p:spPr>
        <p:txBody>
          <a:bodyPr>
            <a:normAutofit lnSpcReduction="10000"/>
          </a:bodyPr>
          <a:lstStyle/>
          <a:p>
            <a:r>
              <a:rPr lang="en-US" dirty="0"/>
              <a:t>These increasingly popular, and surprisingly broad ranging apprenticeships offer students paid employment and the opportunity to study for a full Bachelors' degree at the same time. </a:t>
            </a:r>
          </a:p>
          <a:p>
            <a:r>
              <a:rPr lang="en-US" dirty="0"/>
              <a:t>Manchester Metropolitan University is one of the UK’s largest providers of these Degrees and would normally support our information evening. The information that follows outlines the structure and content of these courses and careers. </a:t>
            </a:r>
          </a:p>
          <a:p>
            <a:r>
              <a:rPr lang="en-US" dirty="0"/>
              <a:t>Manchester Metropolitan University hosts two Degree Apprenticeship information evenings a year, usually in November and March. We suggest interested students register their interest at:  </a:t>
            </a:r>
            <a:r>
              <a:rPr lang="en-GB" dirty="0">
                <a:hlinkClick r:id="rId2"/>
              </a:rPr>
              <a:t>https://www.mmu.ac.uk/apprenticeships/students/</a:t>
            </a:r>
            <a:endParaRPr lang="en-GB" dirty="0"/>
          </a:p>
        </p:txBody>
      </p:sp>
    </p:spTree>
    <p:extLst>
      <p:ext uri="{BB962C8B-B14F-4D97-AF65-F5344CB8AC3E}">
        <p14:creationId xmlns:p14="http://schemas.microsoft.com/office/powerpoint/2010/main" val="345632699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0070C0"/>
                </a:solidFill>
              </a:rPr>
              <a:t>Degree Level Apprenticeships</a:t>
            </a:r>
            <a:endParaRPr lang="en-GB" dirty="0">
              <a:solidFill>
                <a:srgbClr val="0070C0"/>
              </a:solidFill>
            </a:endParaRPr>
          </a:p>
        </p:txBody>
      </p:sp>
      <p:sp>
        <p:nvSpPr>
          <p:cNvPr id="3" name="Content Placeholder 2"/>
          <p:cNvSpPr>
            <a:spLocks noGrp="1"/>
          </p:cNvSpPr>
          <p:nvPr>
            <p:ph idx="1"/>
          </p:nvPr>
        </p:nvSpPr>
        <p:spPr/>
        <p:txBody>
          <a:bodyPr>
            <a:normAutofit fontScale="85000" lnSpcReduction="20000"/>
          </a:bodyPr>
          <a:lstStyle/>
          <a:p>
            <a:r>
              <a:rPr lang="en-GB" sz="2800" dirty="0"/>
              <a:t>Please see below a link to an MMU recorded Degree Apprenticeship presentation:  </a:t>
            </a:r>
            <a:r>
              <a:rPr lang="en-GB" sz="2800" dirty="0">
                <a:hlinkClick r:id="rId2"/>
              </a:rPr>
              <a:t>https://youtu.be/upiuApSzpyE</a:t>
            </a:r>
            <a:r>
              <a:rPr lang="en-GB" sz="2800" dirty="0"/>
              <a:t> </a:t>
            </a:r>
          </a:p>
          <a:p>
            <a:r>
              <a:rPr lang="en-GB" sz="2800" dirty="0"/>
              <a:t>Some other useful resources</a:t>
            </a:r>
          </a:p>
          <a:p>
            <a:pPr marL="0" indent="0">
              <a:buNone/>
            </a:pPr>
            <a:r>
              <a:rPr lang="en-GB" sz="2800" dirty="0"/>
              <a:t>	MMU website - </a:t>
            </a:r>
            <a:r>
              <a:rPr lang="en-GB" sz="2800" dirty="0">
                <a:hlinkClick r:id="rId3"/>
              </a:rPr>
              <a:t>https://www.mmu.ac.uk/apprenticeships/students/</a:t>
            </a:r>
            <a:r>
              <a:rPr lang="en-GB" sz="2800" dirty="0"/>
              <a:t> </a:t>
            </a:r>
          </a:p>
          <a:p>
            <a:r>
              <a:rPr lang="en-GB" sz="2800" dirty="0"/>
              <a:t>Student case studies - </a:t>
            </a:r>
            <a:r>
              <a:rPr lang="en-GB" sz="2800" dirty="0">
                <a:hlinkClick r:id="rId4"/>
              </a:rPr>
              <a:t>https://www.mmu.ac.uk/apprenticeships/students/case-studies/</a:t>
            </a:r>
            <a:r>
              <a:rPr lang="en-GB" sz="2800" dirty="0"/>
              <a:t> </a:t>
            </a:r>
          </a:p>
          <a:p>
            <a:pPr marL="0" indent="0">
              <a:buNone/>
            </a:pPr>
            <a:endParaRPr lang="en-GB" sz="2800" dirty="0"/>
          </a:p>
        </p:txBody>
      </p:sp>
    </p:spTree>
    <p:extLst>
      <p:ext uri="{BB962C8B-B14F-4D97-AF65-F5344CB8AC3E}">
        <p14:creationId xmlns:p14="http://schemas.microsoft.com/office/powerpoint/2010/main" val="217829295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Jobs and Careers</a:t>
            </a:r>
            <a:endParaRPr lang="en-GB" dirty="0"/>
          </a:p>
        </p:txBody>
      </p:sp>
      <p:sp>
        <p:nvSpPr>
          <p:cNvPr id="3" name="Content Placeholder 2"/>
          <p:cNvSpPr>
            <a:spLocks noGrp="1"/>
          </p:cNvSpPr>
          <p:nvPr>
            <p:ph idx="1"/>
          </p:nvPr>
        </p:nvSpPr>
        <p:spPr/>
        <p:txBody>
          <a:bodyPr/>
          <a:lstStyle/>
          <a:p>
            <a:r>
              <a:rPr lang="en-US" dirty="0"/>
              <a:t>Some students may wish to proceed directly to employment and not follow any of the routes detailed earlier in this document.</a:t>
            </a:r>
          </a:p>
          <a:p>
            <a:r>
              <a:rPr lang="en-US" dirty="0"/>
              <a:t>Many jobs/careers do not require degree level qualifications such as the emergency services, armed forces, flight cabin crew, sales executives etc.</a:t>
            </a:r>
          </a:p>
          <a:p>
            <a:r>
              <a:rPr lang="en-US" dirty="0"/>
              <a:t>Some students may wish to start their own business.</a:t>
            </a:r>
          </a:p>
          <a:p>
            <a:r>
              <a:rPr lang="en-US" dirty="0"/>
              <a:t>Some starting points for research are:  </a:t>
            </a:r>
            <a:r>
              <a:rPr lang="en-US" dirty="0">
                <a:hlinkClick r:id="rId2"/>
              </a:rPr>
              <a:t>https://www.jobsandcareersmag.com/</a:t>
            </a:r>
            <a:r>
              <a:rPr lang="en-US" dirty="0"/>
              <a:t>  </a:t>
            </a:r>
            <a:r>
              <a:rPr lang="en-US" dirty="0">
                <a:hlinkClick r:id="rId3"/>
              </a:rPr>
              <a:t>https://</a:t>
            </a:r>
            <a:r>
              <a:rPr lang="en-US">
                <a:hlinkClick r:id="rId3"/>
              </a:rPr>
              <a:t>www.indeed.co.uk/Find-A-Job-jobs</a:t>
            </a:r>
            <a:r>
              <a:rPr lang="en-US"/>
              <a:t>  </a:t>
            </a:r>
            <a:r>
              <a:rPr lang="en-US">
                <a:hlinkClick r:id="rId4"/>
              </a:rPr>
              <a:t>https://entrepreneurhandbook.co.uk/starting-a-business/</a:t>
            </a:r>
            <a:r>
              <a:rPr lang="en-US"/>
              <a:t> </a:t>
            </a:r>
            <a:endParaRPr lang="en-US" dirty="0"/>
          </a:p>
          <a:p>
            <a:endParaRPr lang="en-US" dirty="0"/>
          </a:p>
          <a:p>
            <a:endParaRPr lang="en-GB" dirty="0"/>
          </a:p>
        </p:txBody>
      </p:sp>
    </p:spTree>
    <p:extLst>
      <p:ext uri="{BB962C8B-B14F-4D97-AF65-F5344CB8AC3E}">
        <p14:creationId xmlns:p14="http://schemas.microsoft.com/office/powerpoint/2010/main" val="209783867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GAP YEARS</a:t>
            </a:r>
            <a:endParaRPr lang="en-GB" dirty="0"/>
          </a:p>
        </p:txBody>
      </p:sp>
      <p:sp>
        <p:nvSpPr>
          <p:cNvPr id="3" name="Content Placeholder 2"/>
          <p:cNvSpPr>
            <a:spLocks noGrp="1"/>
          </p:cNvSpPr>
          <p:nvPr>
            <p:ph idx="1"/>
          </p:nvPr>
        </p:nvSpPr>
        <p:spPr/>
        <p:txBody>
          <a:bodyPr/>
          <a:lstStyle/>
          <a:p>
            <a:r>
              <a:rPr lang="en-GB" dirty="0"/>
              <a:t>A </a:t>
            </a:r>
            <a:r>
              <a:rPr lang="en-GB" b="1" dirty="0"/>
              <a:t>gap year</a:t>
            </a:r>
            <a:r>
              <a:rPr lang="en-GB" dirty="0"/>
              <a:t> offers students the opportunity to gain skills and experiences, while giving them time to reflect and focus on what they want to do next. </a:t>
            </a:r>
          </a:p>
          <a:p>
            <a:r>
              <a:rPr lang="en-GB" dirty="0"/>
              <a:t>A </a:t>
            </a:r>
            <a:r>
              <a:rPr lang="en-GB" b="1" dirty="0"/>
              <a:t>gap year</a:t>
            </a:r>
            <a:r>
              <a:rPr lang="en-GB" dirty="0"/>
              <a:t> can also enhance their chances of higher education studies – if they decide to apply for </a:t>
            </a:r>
            <a:r>
              <a:rPr lang="en-GB" dirty="0" err="1"/>
              <a:t>uni</a:t>
            </a:r>
            <a:r>
              <a:rPr lang="en-GB" dirty="0"/>
              <a:t>, they could tailor their </a:t>
            </a:r>
            <a:r>
              <a:rPr lang="en-GB" b="1" dirty="0"/>
              <a:t>gap year</a:t>
            </a:r>
            <a:r>
              <a:rPr lang="en-GB" dirty="0"/>
              <a:t> to relate it to the subject area they plan to study.</a:t>
            </a:r>
          </a:p>
          <a:p>
            <a:r>
              <a:rPr lang="en-GB" dirty="0"/>
              <a:t>A productive gap year can be valuable on a student’s CV – many employers value the experiences students have gained if they’ve actively managed their time, set themselves goals, and stretched themselves.</a:t>
            </a:r>
          </a:p>
        </p:txBody>
      </p:sp>
    </p:spTree>
    <p:extLst>
      <p:ext uri="{BB962C8B-B14F-4D97-AF65-F5344CB8AC3E}">
        <p14:creationId xmlns:p14="http://schemas.microsoft.com/office/powerpoint/2010/main" val="60971586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GAP YEARS </a:t>
            </a:r>
            <a:endParaRPr lang="en-GB" dirty="0"/>
          </a:p>
        </p:txBody>
      </p:sp>
      <p:sp>
        <p:nvSpPr>
          <p:cNvPr id="3" name="Content Placeholder 2"/>
          <p:cNvSpPr>
            <a:spLocks noGrp="1"/>
          </p:cNvSpPr>
          <p:nvPr>
            <p:ph idx="1"/>
          </p:nvPr>
        </p:nvSpPr>
        <p:spPr>
          <a:xfrm>
            <a:off x="971601" y="2133600"/>
            <a:ext cx="7562800" cy="4247728"/>
          </a:xfrm>
        </p:spPr>
        <p:txBody>
          <a:bodyPr/>
          <a:lstStyle/>
          <a:p>
            <a:r>
              <a:rPr lang="en-US" dirty="0"/>
              <a:t>For information about planning a gap year go to: </a:t>
            </a:r>
            <a:r>
              <a:rPr lang="en-US" dirty="0">
                <a:hlinkClick r:id="rId2"/>
              </a:rPr>
              <a:t>https://www.ucas.com/alternatives/gap-year/gap-years-ideas-and-things-think-about</a:t>
            </a:r>
            <a:r>
              <a:rPr lang="en-US" dirty="0"/>
              <a:t> </a:t>
            </a:r>
          </a:p>
          <a:p>
            <a:r>
              <a:rPr lang="en-GB" dirty="0">
                <a:hlinkClick r:id="rId3"/>
              </a:rPr>
              <a:t>https://www.gapyear.com/</a:t>
            </a:r>
            <a:r>
              <a:rPr lang="en-GB" dirty="0"/>
              <a:t> </a:t>
            </a:r>
          </a:p>
          <a:p>
            <a:r>
              <a:rPr lang="en-US" dirty="0"/>
              <a:t>For a structured, paid Gap Year students may consider the Year In Industry Scheme, it is a great way to gain professional, industry experience and can be used as an opportunity to ‘try’ a career or industry prior to committing to university study: </a:t>
            </a:r>
            <a:r>
              <a:rPr lang="en-US" dirty="0">
                <a:hlinkClick r:id="rId4"/>
              </a:rPr>
              <a:t>https://www.etrust.org.uk/the-year-in-industry</a:t>
            </a:r>
            <a:r>
              <a:rPr lang="en-US" dirty="0"/>
              <a:t> </a:t>
            </a:r>
          </a:p>
          <a:p>
            <a:r>
              <a:rPr lang="en-US" dirty="0"/>
              <a:t>For students with a desire to travel on a Gap Year:   </a:t>
            </a:r>
            <a:r>
              <a:rPr lang="en-US" dirty="0">
                <a:hlinkClick r:id="rId5"/>
              </a:rPr>
              <a:t>https://frontier.ac.uk/</a:t>
            </a:r>
            <a:r>
              <a:rPr lang="en-US" dirty="0"/>
              <a:t> </a:t>
            </a:r>
          </a:p>
          <a:p>
            <a:endParaRPr lang="en-GB" dirty="0"/>
          </a:p>
        </p:txBody>
      </p:sp>
    </p:spTree>
    <p:extLst>
      <p:ext uri="{BB962C8B-B14F-4D97-AF65-F5344CB8AC3E}">
        <p14:creationId xmlns:p14="http://schemas.microsoft.com/office/powerpoint/2010/main" val="350577176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S_UNIQUEID" val="38"/>
</p:tagLst>
</file>

<file path=ppt/tags/tag2.xml><?xml version="1.0" encoding="utf-8"?>
<p:tagLst xmlns:a="http://schemas.openxmlformats.org/drawingml/2006/main" xmlns:r="http://schemas.openxmlformats.org/officeDocument/2006/relationships" xmlns:p="http://schemas.openxmlformats.org/presentationml/2006/main">
  <p:tag name="AS_UNIQUEID" val="39"/>
</p:tagLst>
</file>

<file path=ppt/tags/tag3.xml><?xml version="1.0" encoding="utf-8"?>
<p:tagLst xmlns:a="http://schemas.openxmlformats.org/drawingml/2006/main" xmlns:r="http://schemas.openxmlformats.org/officeDocument/2006/relationships" xmlns:p="http://schemas.openxmlformats.org/presentationml/2006/main">
  <p:tag name="AS_UNIQUEID" val="40"/>
</p:tagLst>
</file>

<file path=ppt/tags/tag4.xml><?xml version="1.0" encoding="utf-8"?>
<p:tagLst xmlns:a="http://schemas.openxmlformats.org/drawingml/2006/main" xmlns:r="http://schemas.openxmlformats.org/officeDocument/2006/relationships" xmlns:p="http://schemas.openxmlformats.org/presentationml/2006/main">
  <p:tag name="AS_UNIQUEID" val="41"/>
</p:tagLst>
</file>

<file path=ppt/tags/tag5.xml><?xml version="1.0" encoding="utf-8"?>
<p:tagLst xmlns:a="http://schemas.openxmlformats.org/drawingml/2006/main" xmlns:r="http://schemas.openxmlformats.org/officeDocument/2006/relationships" xmlns:p="http://schemas.openxmlformats.org/presentationml/2006/main">
  <p:tag name="AS_UNIQUEID" val="43"/>
</p:tagLst>
</file>

<file path=ppt/tags/tag6.xml><?xml version="1.0" encoding="utf-8"?>
<p:tagLst xmlns:a="http://schemas.openxmlformats.org/drawingml/2006/main" xmlns:r="http://schemas.openxmlformats.org/officeDocument/2006/relationships" xmlns:p="http://schemas.openxmlformats.org/presentationml/2006/main">
  <p:tag name="AS_UNIQUEID" val="44"/>
</p:tagLst>
</file>

<file path=ppt/tags/tag7.xml><?xml version="1.0" encoding="utf-8"?>
<p:tagLst xmlns:a="http://schemas.openxmlformats.org/drawingml/2006/main" xmlns:r="http://schemas.openxmlformats.org/officeDocument/2006/relationships" xmlns:p="http://schemas.openxmlformats.org/presentationml/2006/main">
  <p:tag name="AS_UNIQUEID" val="45"/>
</p:tagLst>
</file>

<file path=ppt/tags/tag8.xml><?xml version="1.0" encoding="utf-8"?>
<p:tagLst xmlns:a="http://schemas.openxmlformats.org/drawingml/2006/main" xmlns:r="http://schemas.openxmlformats.org/officeDocument/2006/relationships" xmlns:p="http://schemas.openxmlformats.org/presentationml/2006/main">
  <p:tag name="AS_UNIQUEID" val="47"/>
</p:tagLst>
</file>

<file path=ppt/tags/tag9.xml><?xml version="1.0" encoding="utf-8"?>
<p:tagLst xmlns:a="http://schemas.openxmlformats.org/drawingml/2006/main" xmlns:r="http://schemas.openxmlformats.org/officeDocument/2006/relationships" xmlns:p="http://schemas.openxmlformats.org/presentationml/2006/main">
  <p:tag name="AS_UNIQUEID" val="48"/>
</p:tagLst>
</file>

<file path=ppt/tags/tag10.xml><?xml version="1.0" encoding="utf-8"?>
<p:tagLst xmlns:a="http://schemas.openxmlformats.org/drawingml/2006/main" xmlns:r="http://schemas.openxmlformats.org/officeDocument/2006/relationships" xmlns:p="http://schemas.openxmlformats.org/presentationml/2006/main">
  <p:tag name="AS_UNIQUEID" val="49"/>
</p:tagLst>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1CACE3"/>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271</TotalTime>
  <Words>2618</Words>
  <Application>Microsoft Office PowerPoint</Application>
  <PresentationFormat>On-screen Show (4:3)</PresentationFormat>
  <Paragraphs>137</Paragraphs>
  <Slides>39</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39</vt:i4>
      </vt:variant>
    </vt:vector>
  </HeadingPairs>
  <TitlesOfParts>
    <vt:vector size="45" baseType="lpstr">
      <vt:lpstr>Arial</vt:lpstr>
      <vt:lpstr>Calibri</vt:lpstr>
      <vt:lpstr>Century Gothic</vt:lpstr>
      <vt:lpstr>Wingdings</vt:lpstr>
      <vt:lpstr>Wingdings 3</vt:lpstr>
      <vt:lpstr>Wisp</vt:lpstr>
      <vt:lpstr>POYNTON HIGH SCHOOL SIXTH FORM Post 18 Pathways Information June 2022 </vt:lpstr>
      <vt:lpstr>Introduction from Mr Hardman,  Director of Sixth Form</vt:lpstr>
      <vt:lpstr> Mr Hardman, Director of Sixth Form   rh@phs.cheshire.sch.uk   Mrs Hardicre, Year Leader   clh@phs.cheshire.sch.uk   Mrs Bibby, Sixth Form Support Officer and Careers Lead   sacb@phs.Cheshire.sch.uk </vt:lpstr>
      <vt:lpstr>Please follow us in the Sixth Form on Twitter for ongoing updates</vt:lpstr>
      <vt:lpstr>Post 18 Pathways</vt:lpstr>
      <vt:lpstr>What options are there?</vt:lpstr>
      <vt:lpstr>The UCAS Pathway  The majority of our students progress to university therefore a considerable emphasis has to be placed on this process during the applications cycle September to January </vt:lpstr>
      <vt:lpstr>The UCAS Pathway</vt:lpstr>
      <vt:lpstr>The UCAS Pathway We would encourage all students to make use of the two resources below, both of which will aid their UCAS journey. Additionally the Hub feature apprenticeships as well so is a great resource for those students seeking to develop both options.</vt:lpstr>
      <vt:lpstr>The UCAS Pathway – what grades do you need?</vt:lpstr>
      <vt:lpstr>UCAS Tariff Points So for example, if you are predicted a Distinction in your BTEC, and grades B and C in your A levels, you will gain 120 UCAS Tariff points.</vt:lpstr>
      <vt:lpstr>The UCAS Pathway – Open Days</vt:lpstr>
      <vt:lpstr>The UCAS Pathway – school support network</vt:lpstr>
      <vt:lpstr>The UCAS Pathway – key to success… communication, communication, communication! </vt:lpstr>
      <vt:lpstr>THE PERSONAL STATEMENT</vt:lpstr>
      <vt:lpstr>WHAT TO INCLUDE IN  PERSONAL STATEMENT</vt:lpstr>
      <vt:lpstr>HOW CAN PARENTS HELP ?</vt:lpstr>
      <vt:lpstr>Higher Education Colleges</vt:lpstr>
      <vt:lpstr>Student Finance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www.notgoingtouni.co.uk  A useful site for students and parents detailing a range of post 18 options  </vt:lpstr>
      <vt:lpstr>Study Abroad A useful site detailing study abroad options by country.</vt:lpstr>
      <vt:lpstr>Apprenticeships and Employment</vt:lpstr>
      <vt:lpstr>Apprenticeships and Employment - timelines</vt:lpstr>
      <vt:lpstr>Apprenticeships and Employment</vt:lpstr>
      <vt:lpstr>PowerPoint Presentation</vt:lpstr>
      <vt:lpstr>Degree Level Apprenticeships</vt:lpstr>
      <vt:lpstr>Degree Level Apprenticeships</vt:lpstr>
      <vt:lpstr>Jobs and Careers</vt:lpstr>
      <vt:lpstr>GAP YEARS</vt:lpstr>
      <vt:lpstr>GAP YEARS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POYNTON HIGH SCHOOL SIXTH FORM Post 18 Pathways Information June 2020</dc:title>
  <dc:creator>A Bibby</dc:creator>
  <cp:lastModifiedBy>O Platt</cp:lastModifiedBy>
  <cp:revision>15</cp:revision>
  <dcterms:created xsi:type="dcterms:W3CDTF">2020-06-16T15:00:30Z</dcterms:created>
  <dcterms:modified xsi:type="dcterms:W3CDTF">2022-06-22T13:16:19Z</dcterms:modified>
</cp:coreProperties>
</file>