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8" r:id="rId2"/>
    <p:sldId id="261" r:id="rId3"/>
    <p:sldId id="259" r:id="rId4"/>
    <p:sldId id="262" r:id="rId5"/>
    <p:sldId id="260" r:id="rId6"/>
    <p:sldId id="288" r:id="rId7"/>
    <p:sldId id="263" r:id="rId8"/>
    <p:sldId id="293" r:id="rId9"/>
    <p:sldId id="270" r:id="rId10"/>
    <p:sldId id="278" r:id="rId11"/>
    <p:sldId id="292" r:id="rId12"/>
    <p:sldId id="290" r:id="rId13"/>
    <p:sldId id="266" r:id="rId14"/>
    <p:sldId id="295" r:id="rId15"/>
    <p:sldId id="294" r:id="rId16"/>
    <p:sldId id="272" r:id="rId17"/>
    <p:sldId id="298" r:id="rId18"/>
    <p:sldId id="286" r:id="rId19"/>
    <p:sldId id="299" r:id="rId20"/>
    <p:sldId id="300" r:id="rId21"/>
    <p:sldId id="291"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183E8A-DE4D-4836-9257-1065A735D4B2}" type="datetimeFigureOut">
              <a:rPr lang="en-GB" smtClean="0"/>
              <a:t>15/04/2020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38B07-E1BF-454B-9184-850F70C2C6ED}" type="slidenum">
              <a:rPr lang="en-GB" smtClean="0"/>
              <a:t>‹#›</a:t>
            </a:fld>
            <a:endParaRPr lang="en-GB"/>
          </a:p>
        </p:txBody>
      </p:sp>
    </p:spTree>
    <p:extLst>
      <p:ext uri="{BB962C8B-B14F-4D97-AF65-F5344CB8AC3E}">
        <p14:creationId xmlns:p14="http://schemas.microsoft.com/office/powerpoint/2010/main" val="3657411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4732D232-3766-4122-8CA6-AD52D828E256}"/>
              </a:ext>
            </a:extLst>
          </p:cNvPr>
          <p:cNvSpPr>
            <a:spLocks noGrp="1" noChangeArrowheads="1"/>
          </p:cNvSpPr>
          <p:nvPr>
            <p:ph type="sldNum" sz="quarter" idx="5"/>
          </p:nvPr>
        </p:nvSpPr>
        <p:spPr>
          <a:noFill/>
        </p:spPr>
        <p:txBody>
          <a:bodyPr/>
          <a:lstStyle>
            <a:lvl1pPr>
              <a:defRPr sz="2400">
                <a:solidFill>
                  <a:schemeClr val="tx1"/>
                </a:solidFill>
                <a:latin typeface="Arial Unicode MS" pitchFamily="34" charset="-128"/>
              </a:defRPr>
            </a:lvl1pPr>
            <a:lvl2pPr marL="742950" indent="-285750">
              <a:defRPr sz="2400">
                <a:solidFill>
                  <a:schemeClr val="tx1"/>
                </a:solidFill>
                <a:latin typeface="Arial Unicode MS" pitchFamily="34" charset="-128"/>
              </a:defRPr>
            </a:lvl2pPr>
            <a:lvl3pPr marL="1143000" indent="-228600">
              <a:defRPr sz="2400">
                <a:solidFill>
                  <a:schemeClr val="tx1"/>
                </a:solidFill>
                <a:latin typeface="Arial Unicode MS" pitchFamily="34" charset="-128"/>
              </a:defRPr>
            </a:lvl3pPr>
            <a:lvl4pPr marL="1600200" indent="-228600">
              <a:defRPr sz="2400">
                <a:solidFill>
                  <a:schemeClr val="tx1"/>
                </a:solidFill>
                <a:latin typeface="Arial Unicode MS" pitchFamily="34" charset="-128"/>
              </a:defRPr>
            </a:lvl4pPr>
            <a:lvl5pPr marL="2057400" indent="-228600">
              <a:defRPr sz="2400">
                <a:solidFill>
                  <a:schemeClr val="tx1"/>
                </a:solidFill>
                <a:latin typeface="Arial Unicode MS" pitchFamily="34" charset="-128"/>
              </a:defRPr>
            </a:lvl5pPr>
            <a:lvl6pPr marL="2514600" indent="-228600" eaLnBrk="0" fontAlgn="base" hangingPunct="0">
              <a:spcBef>
                <a:spcPct val="0"/>
              </a:spcBef>
              <a:spcAft>
                <a:spcPct val="0"/>
              </a:spcAft>
              <a:defRPr sz="2400">
                <a:solidFill>
                  <a:schemeClr val="tx1"/>
                </a:solidFill>
                <a:latin typeface="Arial Unicode MS" pitchFamily="34" charset="-128"/>
              </a:defRPr>
            </a:lvl6pPr>
            <a:lvl7pPr marL="2971800" indent="-228600" eaLnBrk="0" fontAlgn="base" hangingPunct="0">
              <a:spcBef>
                <a:spcPct val="0"/>
              </a:spcBef>
              <a:spcAft>
                <a:spcPct val="0"/>
              </a:spcAft>
              <a:defRPr sz="2400">
                <a:solidFill>
                  <a:schemeClr val="tx1"/>
                </a:solidFill>
                <a:latin typeface="Arial Unicode MS" pitchFamily="34" charset="-128"/>
              </a:defRPr>
            </a:lvl7pPr>
            <a:lvl8pPr marL="3429000" indent="-228600" eaLnBrk="0" fontAlgn="base" hangingPunct="0">
              <a:spcBef>
                <a:spcPct val="0"/>
              </a:spcBef>
              <a:spcAft>
                <a:spcPct val="0"/>
              </a:spcAft>
              <a:defRPr sz="2400">
                <a:solidFill>
                  <a:schemeClr val="tx1"/>
                </a:solidFill>
                <a:latin typeface="Arial Unicode MS" pitchFamily="34" charset="-128"/>
              </a:defRPr>
            </a:lvl8pPr>
            <a:lvl9pPr marL="3886200" indent="-228600" eaLnBrk="0" fontAlgn="base" hangingPunct="0">
              <a:spcBef>
                <a:spcPct val="0"/>
              </a:spcBef>
              <a:spcAft>
                <a:spcPct val="0"/>
              </a:spcAft>
              <a:defRPr sz="2400">
                <a:solidFill>
                  <a:schemeClr val="tx1"/>
                </a:solidFill>
                <a:latin typeface="Arial Unicode MS" pitchFamily="34" charset="-128"/>
              </a:defRPr>
            </a:lvl9pPr>
          </a:lstStyle>
          <a:p>
            <a:fld id="{F2D37E63-2ED2-4CF5-8A85-9B5C3F7FACF5}" type="slidenum">
              <a:rPr lang="en-US" altLang="en-US" sz="1200"/>
              <a:pPr/>
              <a:t>6</a:t>
            </a:fld>
            <a:endParaRPr lang="en-US" altLang="en-US" sz="1200"/>
          </a:p>
        </p:txBody>
      </p:sp>
      <p:sp>
        <p:nvSpPr>
          <p:cNvPr id="4099" name="Rectangle 2">
            <a:extLst>
              <a:ext uri="{FF2B5EF4-FFF2-40B4-BE49-F238E27FC236}">
                <a16:creationId xmlns:a16="http://schemas.microsoft.com/office/drawing/2014/main" id="{9BF3139B-FC22-4674-A457-263B50C0A004}"/>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4EA8B233-D210-492D-959C-992D8F8B4795}"/>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3931981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2030FE9B-D1F9-4C1F-8BCE-08A4DA32F803}"/>
              </a:ext>
            </a:extLst>
          </p:cNvPr>
          <p:cNvSpPr>
            <a:spLocks noGrp="1" noChangeArrowheads="1"/>
          </p:cNvSpPr>
          <p:nvPr>
            <p:ph type="sldNum" sz="quarter" idx="5"/>
          </p:nvPr>
        </p:nvSpPr>
        <p:spPr>
          <a:noFill/>
        </p:spPr>
        <p:txBody>
          <a:bodyPr/>
          <a:lstStyle>
            <a:lvl1pPr>
              <a:defRPr sz="2400">
                <a:solidFill>
                  <a:schemeClr val="tx1"/>
                </a:solidFill>
                <a:latin typeface="Arial Unicode MS" pitchFamily="34" charset="-128"/>
              </a:defRPr>
            </a:lvl1pPr>
            <a:lvl2pPr marL="742950" indent="-285750">
              <a:defRPr sz="2400">
                <a:solidFill>
                  <a:schemeClr val="tx1"/>
                </a:solidFill>
                <a:latin typeface="Arial Unicode MS" pitchFamily="34" charset="-128"/>
              </a:defRPr>
            </a:lvl2pPr>
            <a:lvl3pPr marL="1143000" indent="-228600">
              <a:defRPr sz="2400">
                <a:solidFill>
                  <a:schemeClr val="tx1"/>
                </a:solidFill>
                <a:latin typeface="Arial Unicode MS" pitchFamily="34" charset="-128"/>
              </a:defRPr>
            </a:lvl3pPr>
            <a:lvl4pPr marL="1600200" indent="-228600">
              <a:defRPr sz="2400">
                <a:solidFill>
                  <a:schemeClr val="tx1"/>
                </a:solidFill>
                <a:latin typeface="Arial Unicode MS" pitchFamily="34" charset="-128"/>
              </a:defRPr>
            </a:lvl4pPr>
            <a:lvl5pPr marL="2057400" indent="-228600">
              <a:defRPr sz="2400">
                <a:solidFill>
                  <a:schemeClr val="tx1"/>
                </a:solidFill>
                <a:latin typeface="Arial Unicode MS" pitchFamily="34" charset="-128"/>
              </a:defRPr>
            </a:lvl5pPr>
            <a:lvl6pPr marL="2514600" indent="-228600" eaLnBrk="0" fontAlgn="base" hangingPunct="0">
              <a:spcBef>
                <a:spcPct val="0"/>
              </a:spcBef>
              <a:spcAft>
                <a:spcPct val="0"/>
              </a:spcAft>
              <a:defRPr sz="2400">
                <a:solidFill>
                  <a:schemeClr val="tx1"/>
                </a:solidFill>
                <a:latin typeface="Arial Unicode MS" pitchFamily="34" charset="-128"/>
              </a:defRPr>
            </a:lvl6pPr>
            <a:lvl7pPr marL="2971800" indent="-228600" eaLnBrk="0" fontAlgn="base" hangingPunct="0">
              <a:spcBef>
                <a:spcPct val="0"/>
              </a:spcBef>
              <a:spcAft>
                <a:spcPct val="0"/>
              </a:spcAft>
              <a:defRPr sz="2400">
                <a:solidFill>
                  <a:schemeClr val="tx1"/>
                </a:solidFill>
                <a:latin typeface="Arial Unicode MS" pitchFamily="34" charset="-128"/>
              </a:defRPr>
            </a:lvl7pPr>
            <a:lvl8pPr marL="3429000" indent="-228600" eaLnBrk="0" fontAlgn="base" hangingPunct="0">
              <a:spcBef>
                <a:spcPct val="0"/>
              </a:spcBef>
              <a:spcAft>
                <a:spcPct val="0"/>
              </a:spcAft>
              <a:defRPr sz="2400">
                <a:solidFill>
                  <a:schemeClr val="tx1"/>
                </a:solidFill>
                <a:latin typeface="Arial Unicode MS" pitchFamily="34" charset="-128"/>
              </a:defRPr>
            </a:lvl8pPr>
            <a:lvl9pPr marL="3886200" indent="-228600" eaLnBrk="0" fontAlgn="base" hangingPunct="0">
              <a:spcBef>
                <a:spcPct val="0"/>
              </a:spcBef>
              <a:spcAft>
                <a:spcPct val="0"/>
              </a:spcAft>
              <a:defRPr sz="2400">
                <a:solidFill>
                  <a:schemeClr val="tx1"/>
                </a:solidFill>
                <a:latin typeface="Arial Unicode MS" pitchFamily="34" charset="-128"/>
              </a:defRPr>
            </a:lvl9pPr>
          </a:lstStyle>
          <a:p>
            <a:fld id="{4E6C8479-7271-45A5-96FC-97CBA0B41986}" type="slidenum">
              <a:rPr lang="en-US" altLang="en-US" sz="1200"/>
              <a:pPr/>
              <a:t>10</a:t>
            </a:fld>
            <a:endParaRPr lang="en-US" altLang="en-US" sz="1200"/>
          </a:p>
        </p:txBody>
      </p:sp>
      <p:sp>
        <p:nvSpPr>
          <p:cNvPr id="16387" name="Rectangle 2">
            <a:extLst>
              <a:ext uri="{FF2B5EF4-FFF2-40B4-BE49-F238E27FC236}">
                <a16:creationId xmlns:a16="http://schemas.microsoft.com/office/drawing/2014/main" id="{276E4D7D-134B-4314-8913-366B090BE730}"/>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FB4FABDD-16AB-4878-9024-338EB18357EE}"/>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956387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F9399B0B-55CF-4BA5-A8A1-8E76F07D5830}"/>
              </a:ext>
            </a:extLst>
          </p:cNvPr>
          <p:cNvSpPr>
            <a:spLocks noGrp="1" noChangeArrowheads="1"/>
          </p:cNvSpPr>
          <p:nvPr>
            <p:ph type="sldNum" sz="quarter" idx="5"/>
          </p:nvPr>
        </p:nvSpPr>
        <p:spPr>
          <a:noFill/>
        </p:spPr>
        <p:txBody>
          <a:bodyPr/>
          <a:lstStyle>
            <a:lvl1pPr>
              <a:defRPr sz="2400">
                <a:solidFill>
                  <a:schemeClr val="tx1"/>
                </a:solidFill>
                <a:latin typeface="Arial Unicode MS" pitchFamily="34" charset="-128"/>
              </a:defRPr>
            </a:lvl1pPr>
            <a:lvl2pPr marL="742950" indent="-285750">
              <a:defRPr sz="2400">
                <a:solidFill>
                  <a:schemeClr val="tx1"/>
                </a:solidFill>
                <a:latin typeface="Arial Unicode MS" pitchFamily="34" charset="-128"/>
              </a:defRPr>
            </a:lvl2pPr>
            <a:lvl3pPr marL="1143000" indent="-228600">
              <a:defRPr sz="2400">
                <a:solidFill>
                  <a:schemeClr val="tx1"/>
                </a:solidFill>
                <a:latin typeface="Arial Unicode MS" pitchFamily="34" charset="-128"/>
              </a:defRPr>
            </a:lvl3pPr>
            <a:lvl4pPr marL="1600200" indent="-228600">
              <a:defRPr sz="2400">
                <a:solidFill>
                  <a:schemeClr val="tx1"/>
                </a:solidFill>
                <a:latin typeface="Arial Unicode MS" pitchFamily="34" charset="-128"/>
              </a:defRPr>
            </a:lvl4pPr>
            <a:lvl5pPr marL="2057400" indent="-228600">
              <a:defRPr sz="2400">
                <a:solidFill>
                  <a:schemeClr val="tx1"/>
                </a:solidFill>
                <a:latin typeface="Arial Unicode MS" pitchFamily="34" charset="-128"/>
              </a:defRPr>
            </a:lvl5pPr>
            <a:lvl6pPr marL="2514600" indent="-228600" eaLnBrk="0" fontAlgn="base" hangingPunct="0">
              <a:spcBef>
                <a:spcPct val="0"/>
              </a:spcBef>
              <a:spcAft>
                <a:spcPct val="0"/>
              </a:spcAft>
              <a:defRPr sz="2400">
                <a:solidFill>
                  <a:schemeClr val="tx1"/>
                </a:solidFill>
                <a:latin typeface="Arial Unicode MS" pitchFamily="34" charset="-128"/>
              </a:defRPr>
            </a:lvl6pPr>
            <a:lvl7pPr marL="2971800" indent="-228600" eaLnBrk="0" fontAlgn="base" hangingPunct="0">
              <a:spcBef>
                <a:spcPct val="0"/>
              </a:spcBef>
              <a:spcAft>
                <a:spcPct val="0"/>
              </a:spcAft>
              <a:defRPr sz="2400">
                <a:solidFill>
                  <a:schemeClr val="tx1"/>
                </a:solidFill>
                <a:latin typeface="Arial Unicode MS" pitchFamily="34" charset="-128"/>
              </a:defRPr>
            </a:lvl7pPr>
            <a:lvl8pPr marL="3429000" indent="-228600" eaLnBrk="0" fontAlgn="base" hangingPunct="0">
              <a:spcBef>
                <a:spcPct val="0"/>
              </a:spcBef>
              <a:spcAft>
                <a:spcPct val="0"/>
              </a:spcAft>
              <a:defRPr sz="2400">
                <a:solidFill>
                  <a:schemeClr val="tx1"/>
                </a:solidFill>
                <a:latin typeface="Arial Unicode MS" pitchFamily="34" charset="-128"/>
              </a:defRPr>
            </a:lvl8pPr>
            <a:lvl9pPr marL="3886200" indent="-228600" eaLnBrk="0" fontAlgn="base" hangingPunct="0">
              <a:spcBef>
                <a:spcPct val="0"/>
              </a:spcBef>
              <a:spcAft>
                <a:spcPct val="0"/>
              </a:spcAft>
              <a:defRPr sz="2400">
                <a:solidFill>
                  <a:schemeClr val="tx1"/>
                </a:solidFill>
                <a:latin typeface="Arial Unicode MS" pitchFamily="34" charset="-128"/>
              </a:defRPr>
            </a:lvl9pPr>
          </a:lstStyle>
          <a:p>
            <a:fld id="{506A69C8-799E-48A3-9F57-112C6018E84A}" type="slidenum">
              <a:rPr lang="en-US" altLang="en-US" sz="1200"/>
              <a:pPr/>
              <a:t>18</a:t>
            </a:fld>
            <a:endParaRPr lang="en-US" altLang="en-US" sz="1200"/>
          </a:p>
        </p:txBody>
      </p:sp>
      <p:sp>
        <p:nvSpPr>
          <p:cNvPr id="30723" name="Rectangle 2">
            <a:extLst>
              <a:ext uri="{FF2B5EF4-FFF2-40B4-BE49-F238E27FC236}">
                <a16:creationId xmlns:a16="http://schemas.microsoft.com/office/drawing/2014/main" id="{7468AED6-41F1-4E5B-839E-7EE97AF43F31}"/>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9141888A-9409-4795-BFE7-1038FDE22A87}"/>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114452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A097B-BA4B-4717-AC45-C760C1FD36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F7014-F651-4B03-8E3C-9839AFF801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D4ED49-01F4-449C-B36D-A4E023EC6148}"/>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7ED8F9DD-0D6C-4524-8E21-10050BA037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72EC9B-6C07-44BE-81ED-A262CC1D1DC6}"/>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307004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7C5D8-885F-4206-8206-0C797A163E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3816F5-34F8-41CF-8CA5-691EFFB52E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B67D6A-4FCC-4AD7-8443-C592B26AD9B8}"/>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C0394E1F-5324-4A2F-8A45-E9A7AA1D73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6C5037-BA9B-4ECB-BECD-E0AAB8D43F17}"/>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2433855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CCC54-EA41-46A6-B529-4F6222EC12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3BB39D8-CC45-4877-8D15-BCEE368F7A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C9A77F2-953C-4E8E-B8BE-19475F65C702}"/>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1A0260D6-07BD-424E-83CE-7B64964259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F1E3BE-FD93-4A06-B006-1775978EB98D}"/>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3004484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0B10E-78CC-4640-B664-B759289C12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7484DF-BE7C-458E-94AB-9520D4C88AA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D28F054-AAEE-4481-9FD2-6522918517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6105A6-09BF-4F24-85B6-B57786343C3C}"/>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6" name="Footer Placeholder 5">
            <a:extLst>
              <a:ext uri="{FF2B5EF4-FFF2-40B4-BE49-F238E27FC236}">
                <a16:creationId xmlns:a16="http://schemas.microsoft.com/office/drawing/2014/main" id="{0A6C7311-D61B-44FF-BC9D-66295240D8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180345-E91F-4F55-B37F-9670F2B661F9}"/>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154748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BE7A1-D310-4B2E-AC8A-CA5D4D9281F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470008-9A99-48C0-AE03-FC401F4D6A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C21A9F3-BDAC-450B-9413-1E8282AC29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DC7B34-D89B-494C-BF4B-9FEE74DFC3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1662E3B-C3E5-4C94-87CE-5800F2B516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EF6B20-CFD9-4E1C-A39A-017D8E8CDCE5}"/>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8" name="Footer Placeholder 7">
            <a:extLst>
              <a:ext uri="{FF2B5EF4-FFF2-40B4-BE49-F238E27FC236}">
                <a16:creationId xmlns:a16="http://schemas.microsoft.com/office/drawing/2014/main" id="{8E51691E-3FFC-4369-A06F-EF5666B20E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F085C82-81B3-488D-9838-B4E9E6EA60BB}"/>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785503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ABD79-7F8A-47D3-ACCC-300A5278E2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3E5C06-686C-40C9-97BE-394AD513D407}"/>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4" name="Footer Placeholder 3">
            <a:extLst>
              <a:ext uri="{FF2B5EF4-FFF2-40B4-BE49-F238E27FC236}">
                <a16:creationId xmlns:a16="http://schemas.microsoft.com/office/drawing/2014/main" id="{662C9134-F216-4389-A097-82F39D3070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A61789-18F3-42C4-8D8E-7A60084ABEC6}"/>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2018689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5BE364-0C41-4C80-A19F-D8529B8D1209}"/>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3" name="Footer Placeholder 2">
            <a:extLst>
              <a:ext uri="{FF2B5EF4-FFF2-40B4-BE49-F238E27FC236}">
                <a16:creationId xmlns:a16="http://schemas.microsoft.com/office/drawing/2014/main" id="{FE94FABF-21A0-4E35-B8EC-369B9933B4B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30CC5A-4E90-4308-86F1-77BD20EEDA10}"/>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578917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6C795-58B0-420F-B865-97B3C6A037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A9AE5C-440E-4927-9973-ACBC67FAC3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2DA605C-81FD-4FCE-93E4-9A5DEB3FF7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F05628-EDF6-4354-9437-3280FC22DF4B}"/>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6" name="Footer Placeholder 5">
            <a:extLst>
              <a:ext uri="{FF2B5EF4-FFF2-40B4-BE49-F238E27FC236}">
                <a16:creationId xmlns:a16="http://schemas.microsoft.com/office/drawing/2014/main" id="{ACAB7504-8026-4EE3-A86B-2A9C0B24AA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EF60D3-E978-4E87-9356-3CC4E4E65958}"/>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3955065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23388-4290-4BD1-8A2F-17F6052436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824490-F932-4EE6-9475-C0A78939C5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6742BB-97F3-42D9-92D9-4A4430B240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F7C614-EFBD-4814-883A-2FF7C700D8F3}"/>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6" name="Footer Placeholder 5">
            <a:extLst>
              <a:ext uri="{FF2B5EF4-FFF2-40B4-BE49-F238E27FC236}">
                <a16:creationId xmlns:a16="http://schemas.microsoft.com/office/drawing/2014/main" id="{F8E07D99-658A-4658-B309-DEEAF05CA0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6A360A-B301-4E1B-ADEF-5CFF88241B95}"/>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1341479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EAD9A-1F28-4542-B122-2093D6E135E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2E1DBB-981D-4F69-82D3-BDE811D34C9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8E8378-1C21-482F-9B09-3AB9BB99DC1D}"/>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F65CDBA5-9619-4904-9F78-66982FF5E4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5D0C4D-1623-4052-9553-18523A09D3DC}"/>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628573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990E0B-B5B8-4F98-B13B-899BF35221B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36B056-C7BB-466B-AAD0-45535D0FD5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B67871-36EE-40CB-A738-AFD3D25284E0}"/>
              </a:ext>
            </a:extLst>
          </p:cNvPr>
          <p:cNvSpPr>
            <a:spLocks noGrp="1"/>
          </p:cNvSpPr>
          <p:nvPr>
            <p:ph type="dt" sz="half" idx="10"/>
          </p:nvPr>
        </p:nvSpPr>
        <p:spPr/>
        <p:txBody>
          <a:body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A50B383E-0EE0-4AC7-BF7B-7C281F8A52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816C1F-4F75-49F6-83A4-F10C75B0EDDA}"/>
              </a:ext>
            </a:extLst>
          </p:cNvPr>
          <p:cNvSpPr>
            <a:spLocks noGrp="1"/>
          </p:cNvSpPr>
          <p:nvPr>
            <p:ph type="sldNum" sz="quarter" idx="12"/>
          </p:nvPr>
        </p:nvSpPr>
        <p:spPr/>
        <p:txBody>
          <a:bodyPr/>
          <a:lstStyle/>
          <a:p>
            <a:fld id="{C4D122DE-BC2F-4547-8676-4941D91A5965}" type="slidenum">
              <a:rPr lang="en-GB" smtClean="0"/>
              <a:t>‹#›</a:t>
            </a:fld>
            <a:endParaRPr lang="en-GB"/>
          </a:p>
        </p:txBody>
      </p:sp>
    </p:spTree>
    <p:extLst>
      <p:ext uri="{BB962C8B-B14F-4D97-AF65-F5344CB8AC3E}">
        <p14:creationId xmlns:p14="http://schemas.microsoft.com/office/powerpoint/2010/main" val="3879044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6D5FF3-6FED-4048-9714-A355255ADF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DC3957-3D2C-49F8-93A1-EE24A666FD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BAB111-8347-46CA-8821-8F69BC4D92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EFA8E8-07ED-4E9B-87CD-4379C2E7F808}" type="datetimeFigureOut">
              <a:rPr lang="en-GB" smtClean="0"/>
              <a:t>15/04/2020</a:t>
            </a:fld>
            <a:endParaRPr lang="en-GB"/>
          </a:p>
        </p:txBody>
      </p:sp>
      <p:sp>
        <p:nvSpPr>
          <p:cNvPr id="5" name="Footer Placeholder 4">
            <a:extLst>
              <a:ext uri="{FF2B5EF4-FFF2-40B4-BE49-F238E27FC236}">
                <a16:creationId xmlns:a16="http://schemas.microsoft.com/office/drawing/2014/main" id="{5DAD80AD-03EA-4916-A17E-21DDC1D3BE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1EA93F-6B67-44F0-9B47-E641C9066F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D122DE-BC2F-4547-8676-4941D91A5965}" type="slidenum">
              <a:rPr lang="en-GB" smtClean="0"/>
              <a:t>‹#›</a:t>
            </a:fld>
            <a:endParaRPr lang="en-GB"/>
          </a:p>
        </p:txBody>
      </p:sp>
    </p:spTree>
    <p:extLst>
      <p:ext uri="{BB962C8B-B14F-4D97-AF65-F5344CB8AC3E}">
        <p14:creationId xmlns:p14="http://schemas.microsoft.com/office/powerpoint/2010/main" val="36506785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jpeg"/><Relationship Id="rId4" Type="http://schemas.openxmlformats.org/officeDocument/2006/relationships/hyperlink" Target="https://www.youtube.com/watch?v=ZvgPTipdvE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hyperlink" Target="https://www.youtube.com/watch?v=MP1OAm7Pzp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hyperlink" Target="https://video.nationalgeographic.com/video/news/00000156-d81b-dbd5-add6-dbfb22fd0000" TargetMode="External"/><Relationship Id="rId5" Type="http://schemas.microsoft.com/office/2007/relationships/hdphoto" Target="../media/hdphoto3.wdp"/><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hyperlink" Target="https://www.youtube.com/watch?time_continue=7&amp;v=VN68CNJhLTk&amp;feature=emb_logo"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fFNqKA8VBGU" TargetMode="External"/><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hyperlink" Target="https://youtu.be/Enf-BexL_oI" TargetMode="External"/><Relationship Id="rId5" Type="http://schemas.openxmlformats.org/officeDocument/2006/relationships/hyperlink" Target="http://www.cambridge.org/links/gase6034" TargetMode="External"/><Relationship Id="rId4" Type="http://schemas.openxmlformats.org/officeDocument/2006/relationships/hyperlink" Target="http://www.cambridge.org/links/gase6036"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hyperlink" Target="https://www.youtube.com/watch?v=ewbHBJkhz6g&amp;feature=related" TargetMode="External"/><Relationship Id="rId4" Type="http://schemas.openxmlformats.org/officeDocument/2006/relationships/hyperlink" Target="https://www.youtube.com/watch?v=rT8GG38MGCY&amp;feature=related"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 shot of a city&#10;&#10;Description automatically generated">
            <a:extLst>
              <a:ext uri="{FF2B5EF4-FFF2-40B4-BE49-F238E27FC236}">
                <a16:creationId xmlns:a16="http://schemas.microsoft.com/office/drawing/2014/main" id="{BBF43CAF-CC52-4B77-AF4F-126AAE889351}"/>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p:blipFill>
        <p:spPr>
          <a:xfrm>
            <a:off x="98108" y="106326"/>
            <a:ext cx="4849091" cy="3327991"/>
          </a:xfrm>
          <a:prstGeom prst="rect">
            <a:avLst/>
          </a:prstGeom>
        </p:spPr>
      </p:pic>
      <p:sp>
        <p:nvSpPr>
          <p:cNvPr id="4" name="Rectangle 3">
            <a:extLst>
              <a:ext uri="{FF2B5EF4-FFF2-40B4-BE49-F238E27FC236}">
                <a16:creationId xmlns:a16="http://schemas.microsoft.com/office/drawing/2014/main" id="{B89621D1-3DF8-4CFE-A314-71EB153020DF}"/>
              </a:ext>
            </a:extLst>
          </p:cNvPr>
          <p:cNvSpPr/>
          <p:nvPr/>
        </p:nvSpPr>
        <p:spPr>
          <a:xfrm>
            <a:off x="5046562" y="882801"/>
            <a:ext cx="7042656" cy="1877437"/>
          </a:xfrm>
          <a:prstGeom prst="rect">
            <a:avLst/>
          </a:prstGeom>
        </p:spPr>
        <p:txBody>
          <a:bodyPr wrap="square">
            <a:spAutoFit/>
          </a:bodyPr>
          <a:lstStyle/>
          <a:p>
            <a:pPr algn="ctr" fontAlgn="base"/>
            <a:r>
              <a:rPr lang="en-US" sz="2000" b="0" i="0" u="none" strike="noStrike" dirty="0">
                <a:solidFill>
                  <a:srgbClr val="FF0000"/>
                </a:solidFill>
                <a:effectLst/>
                <a:latin typeface="&amp;quot"/>
              </a:rPr>
              <a:t>Human impacts on cold environments </a:t>
            </a:r>
          </a:p>
          <a:p>
            <a:pPr marL="285750" indent="-285750" fontAlgn="base">
              <a:buFont typeface="Arial" panose="020B0604020202020204" pitchFamily="34" charset="0"/>
              <a:buChar char="•"/>
            </a:pPr>
            <a:r>
              <a:rPr lang="en-US" sz="1600" b="0" i="0" u="none" strike="noStrike" dirty="0">
                <a:effectLst/>
                <a:latin typeface="Arial" panose="020B0604020202020204" pitchFamily="34" charset="0"/>
                <a:cs typeface="Arial" panose="020B0604020202020204" pitchFamily="34" charset="0"/>
              </a:rPr>
              <a:t>Concept of environmental fragility. </a:t>
            </a:r>
          </a:p>
          <a:p>
            <a:pPr marL="285750" indent="-285750" fontAlgn="base">
              <a:buFont typeface="Arial" panose="020B0604020202020204" pitchFamily="34" charset="0"/>
              <a:buChar char="•"/>
            </a:pPr>
            <a:r>
              <a:rPr lang="en-US" sz="1600" b="0" i="0" u="none" strike="noStrike" dirty="0">
                <a:effectLst/>
                <a:latin typeface="Arial" panose="020B0604020202020204" pitchFamily="34" charset="0"/>
                <a:cs typeface="Arial" panose="020B0604020202020204" pitchFamily="34" charset="0"/>
              </a:rPr>
              <a:t>Human impacts on fragile cold environments over time and at a variety of scales. </a:t>
            </a:r>
          </a:p>
          <a:p>
            <a:pPr marL="285750" indent="-285750" fontAlgn="base">
              <a:buFont typeface="Arial" panose="020B0604020202020204" pitchFamily="34" charset="0"/>
              <a:buChar char="•"/>
            </a:pPr>
            <a:r>
              <a:rPr lang="en-US" sz="1600" b="0" i="0" u="none" strike="noStrike" dirty="0">
                <a:effectLst/>
                <a:latin typeface="Arial" panose="020B0604020202020204" pitchFamily="34" charset="0"/>
                <a:cs typeface="Arial" panose="020B0604020202020204" pitchFamily="34" charset="0"/>
              </a:rPr>
              <a:t>Recent and prospective impact of climate change. </a:t>
            </a:r>
          </a:p>
          <a:p>
            <a:pPr marL="285750" indent="-285750" fontAlgn="base">
              <a:buFont typeface="Arial" panose="020B0604020202020204" pitchFamily="34" charset="0"/>
              <a:buChar char="•"/>
            </a:pPr>
            <a:r>
              <a:rPr lang="en-US" sz="1600" b="0" i="0" u="none" strike="noStrike" dirty="0">
                <a:effectLst/>
                <a:latin typeface="Arial" panose="020B0604020202020204" pitchFamily="34" charset="0"/>
                <a:cs typeface="Arial" panose="020B0604020202020204" pitchFamily="34" charset="0"/>
              </a:rPr>
              <a:t>Management of cold environments at present and in alternative possible futures.</a:t>
            </a:r>
          </a:p>
        </p:txBody>
      </p:sp>
      <p:sp>
        <p:nvSpPr>
          <p:cNvPr id="6" name="Rectangle 5">
            <a:extLst>
              <a:ext uri="{FF2B5EF4-FFF2-40B4-BE49-F238E27FC236}">
                <a16:creationId xmlns:a16="http://schemas.microsoft.com/office/drawing/2014/main" id="{90EB8D59-1F9B-4AE6-AA83-56DEDE99A342}"/>
              </a:ext>
            </a:extLst>
          </p:cNvPr>
          <p:cNvSpPr/>
          <p:nvPr/>
        </p:nvSpPr>
        <p:spPr>
          <a:xfrm>
            <a:off x="5167423" y="2890094"/>
            <a:ext cx="6858000" cy="1754326"/>
          </a:xfrm>
          <a:prstGeom prst="rect">
            <a:avLst/>
          </a:prstGeom>
          <a:ln w="38100">
            <a:solidFill>
              <a:srgbClr val="7030A0"/>
            </a:solidFill>
          </a:ln>
        </p:spPr>
        <p:txBody>
          <a:bodyPr wrap="square">
            <a:spAutoFit/>
          </a:bodyPr>
          <a:lstStyle/>
          <a:p>
            <a:r>
              <a:rPr lang="en-GB" dirty="0">
                <a:hlinkClick r:id="rId4"/>
              </a:rPr>
              <a:t>https://www.youtube.com/watch?v=ZvgPTipdvE8</a:t>
            </a:r>
            <a:r>
              <a:rPr lang="en-GB" dirty="0"/>
              <a:t> Introducing Alaska – watch the 2.40 minute clip and write down 5 reasons that people might choose to visit or live in Alaska.</a:t>
            </a:r>
          </a:p>
          <a:p>
            <a:endParaRPr lang="en-GB" dirty="0"/>
          </a:p>
          <a:p>
            <a:endParaRPr lang="en-GB" dirty="0"/>
          </a:p>
          <a:p>
            <a:endParaRPr lang="en-GB" dirty="0"/>
          </a:p>
        </p:txBody>
      </p:sp>
      <p:sp>
        <p:nvSpPr>
          <p:cNvPr id="7" name="Speech Bubble: Rectangle with Corners Rounded 6">
            <a:extLst>
              <a:ext uri="{FF2B5EF4-FFF2-40B4-BE49-F238E27FC236}">
                <a16:creationId xmlns:a16="http://schemas.microsoft.com/office/drawing/2014/main" id="{D6B31B7C-13E6-4495-A849-62C67BCD7ABD}"/>
              </a:ext>
            </a:extLst>
          </p:cNvPr>
          <p:cNvSpPr/>
          <p:nvPr/>
        </p:nvSpPr>
        <p:spPr>
          <a:xfrm>
            <a:off x="5475767" y="0"/>
            <a:ext cx="6624084" cy="797442"/>
          </a:xfrm>
          <a:prstGeom prst="wedgeRoundRectCallout">
            <a:avLst>
              <a:gd name="adj1" fmla="val -7296"/>
              <a:gd name="adj2" fmla="val 65167"/>
              <a:gd name="adj3" fmla="val 16667"/>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solidFill>
                  <a:srgbClr val="002060"/>
                </a:solidFill>
              </a:rPr>
              <a:t>This is the link to the AQA A level specification in the glaciation topic that we do first in year 12..</a:t>
            </a:r>
            <a:endParaRPr lang="en-GB" dirty="0">
              <a:solidFill>
                <a:srgbClr val="002060"/>
              </a:solidFill>
            </a:endParaRPr>
          </a:p>
        </p:txBody>
      </p:sp>
      <p:pic>
        <p:nvPicPr>
          <p:cNvPr id="9" name="Picture 8" descr="A sign on the side of a dirt field&#10;&#10;Description automatically generated">
            <a:extLst>
              <a:ext uri="{FF2B5EF4-FFF2-40B4-BE49-F238E27FC236}">
                <a16:creationId xmlns:a16="http://schemas.microsoft.com/office/drawing/2014/main" id="{D316E85A-634E-40CE-9C12-40BB606CA1D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038213" y="4816549"/>
            <a:ext cx="3806455" cy="1903227"/>
          </a:xfrm>
          <a:prstGeom prst="rect">
            <a:avLst/>
          </a:prstGeom>
        </p:spPr>
      </p:pic>
      <p:pic>
        <p:nvPicPr>
          <p:cNvPr id="11" name="Picture 10" descr="A picture containing text, map&#10;&#10;Description automatically generated">
            <a:extLst>
              <a:ext uri="{FF2B5EF4-FFF2-40B4-BE49-F238E27FC236}">
                <a16:creationId xmlns:a16="http://schemas.microsoft.com/office/drawing/2014/main" id="{0F0FB6EB-C1AD-49F2-BD82-50A716B68683}"/>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8108" y="3472231"/>
            <a:ext cx="4849091" cy="3327991"/>
          </a:xfrm>
          <a:prstGeom prst="rect">
            <a:avLst/>
          </a:prstGeom>
        </p:spPr>
      </p:pic>
      <p:pic>
        <p:nvPicPr>
          <p:cNvPr id="12" name="Picture 11">
            <a:extLst>
              <a:ext uri="{FF2B5EF4-FFF2-40B4-BE49-F238E27FC236}">
                <a16:creationId xmlns:a16="http://schemas.microsoft.com/office/drawing/2014/main" id="{C6E2E4CA-274E-41A9-A460-C776DD247954}"/>
              </a:ext>
            </a:extLst>
          </p:cNvPr>
          <p:cNvPicPr>
            <a:picLocks noChangeAspect="1"/>
          </p:cNvPicPr>
          <p:nvPr/>
        </p:nvPicPr>
        <p:blipFill>
          <a:blip r:embed="rId7"/>
          <a:stretch>
            <a:fillRect/>
          </a:stretch>
        </p:blipFill>
        <p:spPr>
          <a:xfrm>
            <a:off x="5047475" y="4661850"/>
            <a:ext cx="2299623" cy="2068560"/>
          </a:xfrm>
          <a:prstGeom prst="rect">
            <a:avLst/>
          </a:prstGeom>
        </p:spPr>
      </p:pic>
    </p:spTree>
    <p:extLst>
      <p:ext uri="{BB962C8B-B14F-4D97-AF65-F5344CB8AC3E}">
        <p14:creationId xmlns:p14="http://schemas.microsoft.com/office/powerpoint/2010/main" val="1771197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3A40501B-3625-453A-98DB-C5EBA4B7938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7834" r="4603" b="7330"/>
          <a:stretch/>
        </p:blipFill>
        <p:spPr>
          <a:xfrm>
            <a:off x="5018567" y="79134"/>
            <a:ext cx="3859619" cy="5162718"/>
          </a:xfrm>
          <a:prstGeom prst="rect">
            <a:avLst/>
          </a:prstGeom>
        </p:spPr>
      </p:pic>
      <p:pic>
        <p:nvPicPr>
          <p:cNvPr id="4" name="Picture 3" descr="A picture containing text, map&#10;&#10;Description automatically generated">
            <a:extLst>
              <a:ext uri="{FF2B5EF4-FFF2-40B4-BE49-F238E27FC236}">
                <a16:creationId xmlns:a16="http://schemas.microsoft.com/office/drawing/2014/main" id="{CD1CC3C2-2775-4827-A91F-C9F3CF6343A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9462" y="236662"/>
            <a:ext cx="4507909" cy="3385769"/>
          </a:xfrm>
          <a:prstGeom prst="rect">
            <a:avLst/>
          </a:prstGeom>
        </p:spPr>
      </p:pic>
      <p:sp>
        <p:nvSpPr>
          <p:cNvPr id="5" name="TextBox 4">
            <a:extLst>
              <a:ext uri="{FF2B5EF4-FFF2-40B4-BE49-F238E27FC236}">
                <a16:creationId xmlns:a16="http://schemas.microsoft.com/office/drawing/2014/main" id="{56944BF1-84CE-4F4E-8BE3-37078EE76B4E}"/>
              </a:ext>
            </a:extLst>
          </p:cNvPr>
          <p:cNvSpPr txBox="1"/>
          <p:nvPr/>
        </p:nvSpPr>
        <p:spPr>
          <a:xfrm>
            <a:off x="8899452" y="219919"/>
            <a:ext cx="3292548" cy="3877985"/>
          </a:xfrm>
          <a:prstGeom prst="rect">
            <a:avLst/>
          </a:prstGeom>
          <a:noFill/>
          <a:ln w="38100">
            <a:solidFill>
              <a:srgbClr val="7030A0"/>
            </a:solidFill>
          </a:ln>
        </p:spPr>
        <p:txBody>
          <a:bodyPr wrap="square" rtlCol="0">
            <a:spAutoFit/>
          </a:bodyPr>
          <a:lstStyle/>
          <a:p>
            <a:r>
              <a:rPr lang="en-US" dirty="0"/>
              <a:t>Graph interpretation:</a:t>
            </a:r>
          </a:p>
          <a:p>
            <a:endParaRPr lang="en-US" sz="1600" dirty="0"/>
          </a:p>
          <a:p>
            <a:pPr marL="342900" indent="-342900">
              <a:buFont typeface="+mj-lt"/>
              <a:buAutoNum type="arabicPeriod"/>
            </a:pPr>
            <a:r>
              <a:rPr lang="en-US" sz="1600" dirty="0"/>
              <a:t> What is the highest temperature Barrow achieves and in which month?</a:t>
            </a:r>
          </a:p>
          <a:p>
            <a:pPr marL="342900" indent="-342900">
              <a:buFont typeface="+mj-lt"/>
              <a:buAutoNum type="arabicPeriod"/>
            </a:pPr>
            <a:endParaRPr lang="en-US" sz="1600" dirty="0"/>
          </a:p>
          <a:p>
            <a:pPr marL="342900" indent="-342900">
              <a:buFont typeface="+mj-lt"/>
              <a:buAutoNum type="arabicPeriod"/>
            </a:pPr>
            <a:endParaRPr lang="en-US" sz="1600" dirty="0"/>
          </a:p>
          <a:p>
            <a:pPr marL="342900" indent="-342900">
              <a:buFont typeface="+mj-lt"/>
              <a:buAutoNum type="arabicPeriod"/>
            </a:pPr>
            <a:r>
              <a:rPr lang="en-US" sz="1600" dirty="0"/>
              <a:t>Why is there so little rainfall (clue temperature!)</a:t>
            </a:r>
          </a:p>
          <a:p>
            <a:pPr marL="342900" indent="-342900">
              <a:buFont typeface="+mj-lt"/>
              <a:buAutoNum type="arabicPeriod"/>
            </a:pPr>
            <a:endParaRPr lang="en-US" sz="1600" dirty="0"/>
          </a:p>
          <a:p>
            <a:pPr marL="342900" indent="-342900">
              <a:buFont typeface="+mj-lt"/>
              <a:buAutoNum type="arabicPeriod"/>
            </a:pPr>
            <a:endParaRPr lang="en-US" sz="1600" dirty="0"/>
          </a:p>
          <a:p>
            <a:pPr marL="342900" indent="-342900">
              <a:buFont typeface="+mj-lt"/>
              <a:buAutoNum type="arabicPeriod"/>
            </a:pPr>
            <a:r>
              <a:rPr lang="en-US" sz="1600" dirty="0"/>
              <a:t>What is the range in the temperature?</a:t>
            </a:r>
          </a:p>
          <a:p>
            <a:pPr marL="342900" indent="-342900">
              <a:buFont typeface="+mj-lt"/>
              <a:buAutoNum type="arabicPeriod"/>
            </a:pPr>
            <a:endParaRPr lang="en-US" dirty="0"/>
          </a:p>
          <a:p>
            <a:pPr marL="342900" indent="-342900">
              <a:buFont typeface="+mj-lt"/>
              <a:buAutoNum type="arabicPeriod"/>
            </a:pPr>
            <a:endParaRPr lang="en-GB" dirty="0"/>
          </a:p>
        </p:txBody>
      </p:sp>
      <p:sp>
        <p:nvSpPr>
          <p:cNvPr id="6" name="Rectangle 5">
            <a:extLst>
              <a:ext uri="{FF2B5EF4-FFF2-40B4-BE49-F238E27FC236}">
                <a16:creationId xmlns:a16="http://schemas.microsoft.com/office/drawing/2014/main" id="{DE1910DD-046C-4890-BA6D-07B06109FE11}"/>
              </a:ext>
            </a:extLst>
          </p:cNvPr>
          <p:cNvSpPr/>
          <p:nvPr/>
        </p:nvSpPr>
        <p:spPr>
          <a:xfrm>
            <a:off x="144197" y="3690900"/>
            <a:ext cx="4867641" cy="3108543"/>
          </a:xfrm>
          <a:prstGeom prst="rect">
            <a:avLst/>
          </a:prstGeom>
          <a:ln w="28575">
            <a:solidFill>
              <a:srgbClr val="7030A0"/>
            </a:solidFill>
          </a:ln>
        </p:spPr>
        <p:txBody>
          <a:bodyPr wrap="square">
            <a:spAutoFit/>
          </a:bodyPr>
          <a:lstStyle/>
          <a:p>
            <a:r>
              <a:rPr lang="en-GB" dirty="0">
                <a:hlinkClick r:id="rId4"/>
              </a:rPr>
              <a:t>https://www.youtube.com/watch?v=MP1OAm7Pzps</a:t>
            </a:r>
            <a:r>
              <a:rPr lang="en-GB" dirty="0"/>
              <a:t> </a:t>
            </a:r>
            <a:r>
              <a:rPr lang="en-GB" sz="1600" dirty="0"/>
              <a:t>Watch the 9 minute clip and answer this question…. Why do people live in Barrow, Alaska?!</a:t>
            </a: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59567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mall clock tower in front of a house&#10;&#10;Description automatically generated">
            <a:extLst>
              <a:ext uri="{FF2B5EF4-FFF2-40B4-BE49-F238E27FC236}">
                <a16:creationId xmlns:a16="http://schemas.microsoft.com/office/drawing/2014/main" id="{6FFE7DBA-A3AE-47FD-B6A5-C2BF087A6E8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116812" y="1984630"/>
            <a:ext cx="2614353" cy="1957647"/>
          </a:xfrm>
          <a:prstGeom prst="rect">
            <a:avLst/>
          </a:prstGeom>
        </p:spPr>
      </p:pic>
      <p:pic>
        <p:nvPicPr>
          <p:cNvPr id="2" name="Picture 1" descr="A screen shot of a city&#10;&#10;Description automatically generated">
            <a:extLst>
              <a:ext uri="{FF2B5EF4-FFF2-40B4-BE49-F238E27FC236}">
                <a16:creationId xmlns:a16="http://schemas.microsoft.com/office/drawing/2014/main" id="{CE5DCF00-32B5-4E12-860C-87B7AE8AAADC}"/>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r="-490"/>
          <a:stretch/>
        </p:blipFill>
        <p:spPr>
          <a:xfrm>
            <a:off x="3197440" y="88692"/>
            <a:ext cx="4526810" cy="6522876"/>
          </a:xfrm>
          <a:prstGeom prst="rect">
            <a:avLst/>
          </a:prstGeom>
        </p:spPr>
      </p:pic>
      <p:sp>
        <p:nvSpPr>
          <p:cNvPr id="3" name="TextBox 2">
            <a:extLst>
              <a:ext uri="{FF2B5EF4-FFF2-40B4-BE49-F238E27FC236}">
                <a16:creationId xmlns:a16="http://schemas.microsoft.com/office/drawing/2014/main" id="{E920A396-2C93-4C97-BED4-AEA09771F15B}"/>
              </a:ext>
            </a:extLst>
          </p:cNvPr>
          <p:cNvSpPr txBox="1"/>
          <p:nvPr/>
        </p:nvSpPr>
        <p:spPr>
          <a:xfrm>
            <a:off x="7793664" y="74430"/>
            <a:ext cx="4398335" cy="2031325"/>
          </a:xfrm>
          <a:prstGeom prst="rect">
            <a:avLst/>
          </a:prstGeom>
          <a:noFill/>
          <a:ln w="38100">
            <a:solidFill>
              <a:srgbClr val="7030A0"/>
            </a:solidFill>
          </a:ln>
        </p:spPr>
        <p:txBody>
          <a:bodyPr wrap="square" rtlCol="0">
            <a:spAutoFit/>
          </a:bodyPr>
          <a:lstStyle/>
          <a:p>
            <a:r>
              <a:rPr lang="en-US" dirty="0"/>
              <a:t>Look at the infographic here and think..</a:t>
            </a:r>
          </a:p>
          <a:p>
            <a:endParaRPr lang="en-US" dirty="0"/>
          </a:p>
          <a:p>
            <a:r>
              <a:rPr lang="en-US" dirty="0"/>
              <a:t>What challenges face the people that live in Alaska?</a:t>
            </a:r>
          </a:p>
          <a:p>
            <a:endParaRPr lang="en-US" dirty="0"/>
          </a:p>
          <a:p>
            <a:endParaRPr lang="en-US" dirty="0"/>
          </a:p>
          <a:p>
            <a:endParaRPr lang="en-GB" dirty="0"/>
          </a:p>
        </p:txBody>
      </p:sp>
      <p:sp>
        <p:nvSpPr>
          <p:cNvPr id="6" name="Rectangle 5">
            <a:extLst>
              <a:ext uri="{FF2B5EF4-FFF2-40B4-BE49-F238E27FC236}">
                <a16:creationId xmlns:a16="http://schemas.microsoft.com/office/drawing/2014/main" id="{B8A12CE8-96DE-40FE-879A-CAB20EFE9E37}"/>
              </a:ext>
            </a:extLst>
          </p:cNvPr>
          <p:cNvSpPr/>
          <p:nvPr/>
        </p:nvSpPr>
        <p:spPr>
          <a:xfrm>
            <a:off x="7755038" y="4046162"/>
            <a:ext cx="4436962" cy="2677656"/>
          </a:xfrm>
          <a:prstGeom prst="rect">
            <a:avLst/>
          </a:prstGeom>
        </p:spPr>
        <p:txBody>
          <a:bodyPr wrap="square">
            <a:spAutoFit/>
          </a:bodyPr>
          <a:lstStyle/>
          <a:p>
            <a:r>
              <a:rPr lang="en-US" sz="1400" b="0" i="1" u="none" strike="noStrike" dirty="0">
                <a:solidFill>
                  <a:srgbClr val="FF0000"/>
                </a:solidFill>
                <a:effectLst/>
                <a:latin typeface="Helvetica Neue"/>
              </a:rPr>
              <a:t>Permafrost is permanently frozen ground where soil temperatures have remained below 0 °C for at least 2 years</a:t>
            </a:r>
            <a:r>
              <a:rPr lang="en-US" sz="1400" b="0" i="0" u="none" strike="noStrike" dirty="0">
                <a:solidFill>
                  <a:srgbClr val="333333"/>
                </a:solidFill>
                <a:effectLst/>
                <a:latin typeface="Helvetica Neue"/>
              </a:rPr>
              <a:t>.  </a:t>
            </a:r>
          </a:p>
          <a:p>
            <a:r>
              <a:rPr lang="en-US" sz="1400" b="0" i="0" u="none" strike="noStrike" dirty="0">
                <a:solidFill>
                  <a:srgbClr val="333333"/>
                </a:solidFill>
                <a:effectLst/>
                <a:latin typeface="Helvetica Neue"/>
              </a:rPr>
              <a:t>It develops because of the cold temperatures but the surface layer does melt in the summer.  This layer is known as the Active Layer.  </a:t>
            </a:r>
          </a:p>
          <a:p>
            <a:r>
              <a:rPr lang="en-US" sz="1400" b="0" i="0" u="none" strike="noStrike" dirty="0">
                <a:solidFill>
                  <a:srgbClr val="333333"/>
                </a:solidFill>
                <a:effectLst/>
                <a:latin typeface="Helvetica Neue"/>
              </a:rPr>
              <a:t>This poses big challenges in the summer for developing the Tundra because this layer can be very mobile. </a:t>
            </a:r>
          </a:p>
          <a:p>
            <a:r>
              <a:rPr lang="en-US" sz="1400" b="0" i="0" u="none" strike="noStrike" dirty="0">
                <a:solidFill>
                  <a:srgbClr val="333333"/>
                </a:solidFill>
                <a:effectLst/>
                <a:latin typeface="Helvetica Neue"/>
              </a:rPr>
              <a:t>This moving soil layer can make buildings sink and subside, roads to crack and even make trees topple and fall.</a:t>
            </a:r>
            <a:endParaRPr lang="en-GB" sz="1400" dirty="0"/>
          </a:p>
        </p:txBody>
      </p:sp>
      <p:pic>
        <p:nvPicPr>
          <p:cNvPr id="7" name="Picture 6">
            <a:extLst>
              <a:ext uri="{FF2B5EF4-FFF2-40B4-BE49-F238E27FC236}">
                <a16:creationId xmlns:a16="http://schemas.microsoft.com/office/drawing/2014/main" id="{895B6E82-5F27-4486-BFD3-1102C1D583F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990" y="458277"/>
            <a:ext cx="3067957" cy="2048719"/>
          </a:xfrm>
          <a:prstGeom prst="rect">
            <a:avLst/>
          </a:prstGeom>
        </p:spPr>
      </p:pic>
      <p:pic>
        <p:nvPicPr>
          <p:cNvPr id="8" name="Picture 7">
            <a:extLst>
              <a:ext uri="{FF2B5EF4-FFF2-40B4-BE49-F238E27FC236}">
                <a16:creationId xmlns:a16="http://schemas.microsoft.com/office/drawing/2014/main" id="{1634E88A-09C9-4F2C-9C57-B380632CBE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9433" y="3452486"/>
            <a:ext cx="3159891" cy="2106594"/>
          </a:xfrm>
          <a:prstGeom prst="rect">
            <a:avLst/>
          </a:prstGeom>
        </p:spPr>
      </p:pic>
      <p:sp>
        <p:nvSpPr>
          <p:cNvPr id="9" name="TextBox 8">
            <a:extLst>
              <a:ext uri="{FF2B5EF4-FFF2-40B4-BE49-F238E27FC236}">
                <a16:creationId xmlns:a16="http://schemas.microsoft.com/office/drawing/2014/main" id="{75C15FAC-6A40-4F92-9791-23F68DAF2097}"/>
              </a:ext>
            </a:extLst>
          </p:cNvPr>
          <p:cNvSpPr txBox="1"/>
          <p:nvPr/>
        </p:nvSpPr>
        <p:spPr>
          <a:xfrm>
            <a:off x="177388" y="5671730"/>
            <a:ext cx="2581154" cy="615553"/>
          </a:xfrm>
          <a:prstGeom prst="rect">
            <a:avLst/>
          </a:prstGeom>
          <a:noFill/>
        </p:spPr>
        <p:txBody>
          <a:bodyPr wrap="square" rtlCol="0">
            <a:spAutoFit/>
          </a:bodyPr>
          <a:lstStyle/>
          <a:p>
            <a:pPr algn="ctr"/>
            <a:r>
              <a:rPr lang="en-US" sz="1600" dirty="0"/>
              <a:t>Roads affected by melting permafrost</a:t>
            </a:r>
            <a:r>
              <a:rPr lang="en-US" dirty="0"/>
              <a:t>.</a:t>
            </a:r>
            <a:endParaRPr lang="en-GB" dirty="0"/>
          </a:p>
        </p:txBody>
      </p:sp>
      <p:cxnSp>
        <p:nvCxnSpPr>
          <p:cNvPr id="11" name="Straight Arrow Connector 10">
            <a:extLst>
              <a:ext uri="{FF2B5EF4-FFF2-40B4-BE49-F238E27FC236}">
                <a16:creationId xmlns:a16="http://schemas.microsoft.com/office/drawing/2014/main" id="{3E630E36-540C-4756-B92F-F49AD2764A6B}"/>
              </a:ext>
            </a:extLst>
          </p:cNvPr>
          <p:cNvCxnSpPr/>
          <p:nvPr/>
        </p:nvCxnSpPr>
        <p:spPr>
          <a:xfrm>
            <a:off x="2264735" y="2158409"/>
            <a:ext cx="1158949" cy="1392865"/>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735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F57629-6020-44F5-93A5-3F577680BED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4804" y="4508205"/>
            <a:ext cx="3344424" cy="2189364"/>
          </a:xfrm>
          <a:prstGeom prst="rect">
            <a:avLst/>
          </a:prstGeom>
        </p:spPr>
      </p:pic>
      <p:pic>
        <p:nvPicPr>
          <p:cNvPr id="3" name="Picture 2">
            <a:extLst>
              <a:ext uri="{FF2B5EF4-FFF2-40B4-BE49-F238E27FC236}">
                <a16:creationId xmlns:a16="http://schemas.microsoft.com/office/drawing/2014/main" id="{8DCC2B05-6D4F-44B5-B076-A1D034B52F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71057" y="5081286"/>
            <a:ext cx="2407535" cy="1585732"/>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39EEE237-9B4C-423E-9480-3CD1043336E3}"/>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a:ext>
            </a:extLst>
          </a:blip>
          <a:stretch>
            <a:fillRect/>
          </a:stretch>
        </p:blipFill>
        <p:spPr>
          <a:xfrm>
            <a:off x="6564894" y="159487"/>
            <a:ext cx="5596883" cy="4359350"/>
          </a:xfrm>
          <a:prstGeom prst="rect">
            <a:avLst/>
          </a:prstGeom>
        </p:spPr>
      </p:pic>
      <p:sp>
        <p:nvSpPr>
          <p:cNvPr id="6" name="Rectangle 5">
            <a:extLst>
              <a:ext uri="{FF2B5EF4-FFF2-40B4-BE49-F238E27FC236}">
                <a16:creationId xmlns:a16="http://schemas.microsoft.com/office/drawing/2014/main" id="{FB0C1575-0D07-47CD-9B02-DA21D95DA171}"/>
              </a:ext>
            </a:extLst>
          </p:cNvPr>
          <p:cNvSpPr/>
          <p:nvPr/>
        </p:nvSpPr>
        <p:spPr>
          <a:xfrm>
            <a:off x="0" y="1052647"/>
            <a:ext cx="6096000" cy="1569660"/>
          </a:xfrm>
          <a:prstGeom prst="rect">
            <a:avLst/>
          </a:prstGeom>
        </p:spPr>
        <p:txBody>
          <a:bodyPr>
            <a:spAutoFit/>
          </a:bodyPr>
          <a:lstStyle/>
          <a:p>
            <a:r>
              <a:rPr lang="en-US" sz="1600" b="0" i="1" u="none" strike="noStrike" dirty="0">
                <a:solidFill>
                  <a:srgbClr val="222222"/>
                </a:solidFill>
                <a:effectLst/>
                <a:latin typeface="arial" panose="020B0604020202020204" pitchFamily="34" charset="0"/>
              </a:rPr>
              <a:t>As </a:t>
            </a:r>
            <a:r>
              <a:rPr lang="en-US" sz="1600" b="1" i="1" u="none" strike="noStrike" dirty="0">
                <a:solidFill>
                  <a:srgbClr val="222222"/>
                </a:solidFill>
                <a:effectLst/>
                <a:latin typeface="arial" panose="020B0604020202020204" pitchFamily="34" charset="0"/>
              </a:rPr>
              <a:t>permafrost</a:t>
            </a:r>
            <a:r>
              <a:rPr lang="en-US" sz="1600" b="0" i="1" u="none" strike="noStrike" dirty="0">
                <a:solidFill>
                  <a:srgbClr val="222222"/>
                </a:solidFill>
                <a:effectLst/>
                <a:latin typeface="arial" panose="020B0604020202020204" pitchFamily="34" charset="0"/>
              </a:rPr>
              <a:t> thaws, this carbon is released to the atmosphere in the form of methane, a powerful greenhouse gas. </a:t>
            </a:r>
          </a:p>
          <a:p>
            <a:endParaRPr lang="en-US" sz="1600" i="1" dirty="0">
              <a:solidFill>
                <a:srgbClr val="222222"/>
              </a:solidFill>
              <a:latin typeface="arial" panose="020B0604020202020204" pitchFamily="34" charset="0"/>
            </a:endParaRPr>
          </a:p>
          <a:p>
            <a:r>
              <a:rPr lang="en-US" sz="1600" b="0" i="1" u="none" strike="noStrike" dirty="0">
                <a:solidFill>
                  <a:srgbClr val="222222"/>
                </a:solidFill>
                <a:effectLst/>
                <a:latin typeface="arial" panose="020B0604020202020204" pitchFamily="34" charset="0"/>
              </a:rPr>
              <a:t>This process leads to more climate change and is an example of a </a:t>
            </a:r>
            <a:r>
              <a:rPr lang="en-US" sz="1600" b="1" i="1" u="none" strike="noStrike" dirty="0">
                <a:solidFill>
                  <a:srgbClr val="222222"/>
                </a:solidFill>
                <a:effectLst/>
                <a:latin typeface="arial" panose="020B0604020202020204" pitchFamily="34" charset="0"/>
              </a:rPr>
              <a:t>positive feedback loop</a:t>
            </a:r>
            <a:r>
              <a:rPr lang="en-US" sz="1600" b="0" i="1" u="none" strike="noStrike" dirty="0">
                <a:solidFill>
                  <a:srgbClr val="222222"/>
                </a:solidFill>
                <a:effectLst/>
                <a:latin typeface="arial" panose="020B0604020202020204" pitchFamily="34" charset="0"/>
              </a:rPr>
              <a:t>, which happens when warming causes changes that lead to even more warming.</a:t>
            </a:r>
            <a:endParaRPr lang="en-GB" sz="1600" i="1" dirty="0"/>
          </a:p>
        </p:txBody>
      </p:sp>
      <p:sp>
        <p:nvSpPr>
          <p:cNvPr id="7" name="Speech Bubble: Rectangle with Corners Rounded 6">
            <a:extLst>
              <a:ext uri="{FF2B5EF4-FFF2-40B4-BE49-F238E27FC236}">
                <a16:creationId xmlns:a16="http://schemas.microsoft.com/office/drawing/2014/main" id="{3D6DE156-ED95-43C7-A1E6-6477EBACE96C}"/>
              </a:ext>
            </a:extLst>
          </p:cNvPr>
          <p:cNvSpPr/>
          <p:nvPr/>
        </p:nvSpPr>
        <p:spPr>
          <a:xfrm>
            <a:off x="106327" y="180753"/>
            <a:ext cx="7208874" cy="733647"/>
          </a:xfrm>
          <a:prstGeom prst="wedgeRoundRectCallout">
            <a:avLst>
              <a:gd name="adj1" fmla="val 58077"/>
              <a:gd name="adj2" fmla="val -13032"/>
              <a:gd name="adj3" fmla="val 16667"/>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dirty="0">
                <a:solidFill>
                  <a:schemeClr val="tx1"/>
                </a:solidFill>
              </a:rPr>
              <a:t>A positive feedback loop is where one action causes an impact that leads to something else increasing…</a:t>
            </a:r>
            <a:endParaRPr lang="en-GB" dirty="0">
              <a:solidFill>
                <a:schemeClr val="tx1"/>
              </a:solidFill>
            </a:endParaRPr>
          </a:p>
        </p:txBody>
      </p:sp>
      <p:sp>
        <p:nvSpPr>
          <p:cNvPr id="8" name="Speech Bubble: Rectangle with Corners Rounded 7">
            <a:extLst>
              <a:ext uri="{FF2B5EF4-FFF2-40B4-BE49-F238E27FC236}">
                <a16:creationId xmlns:a16="http://schemas.microsoft.com/office/drawing/2014/main" id="{884A7EC8-0017-42D7-88D0-B00A93A0CA67}"/>
              </a:ext>
            </a:extLst>
          </p:cNvPr>
          <p:cNvSpPr/>
          <p:nvPr/>
        </p:nvSpPr>
        <p:spPr>
          <a:xfrm>
            <a:off x="6996224" y="5039833"/>
            <a:ext cx="4859079" cy="1555898"/>
          </a:xfrm>
          <a:prstGeom prst="wedgeRoundRectCallout">
            <a:avLst>
              <a:gd name="adj1" fmla="val -37665"/>
              <a:gd name="adj2" fmla="val -92363"/>
              <a:gd name="adj3" fmla="val 16667"/>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dirty="0">
                <a:solidFill>
                  <a:schemeClr val="tx1"/>
                </a:solidFill>
              </a:rPr>
              <a:t>Look at the feedback loop above – why is the amount of CO2 in our atmosphere increasing?</a:t>
            </a:r>
          </a:p>
          <a:p>
            <a:pPr algn="ctr"/>
            <a:endParaRPr lang="en-GB" dirty="0">
              <a:solidFill>
                <a:schemeClr val="tx1"/>
              </a:solidFill>
            </a:endParaRPr>
          </a:p>
        </p:txBody>
      </p:sp>
      <p:sp>
        <p:nvSpPr>
          <p:cNvPr id="9" name="Rectangle 8">
            <a:extLst>
              <a:ext uri="{FF2B5EF4-FFF2-40B4-BE49-F238E27FC236}">
                <a16:creationId xmlns:a16="http://schemas.microsoft.com/office/drawing/2014/main" id="{E916853E-F017-47AA-BE53-9ED7447AF61B}"/>
              </a:ext>
            </a:extLst>
          </p:cNvPr>
          <p:cNvSpPr/>
          <p:nvPr/>
        </p:nvSpPr>
        <p:spPr>
          <a:xfrm>
            <a:off x="0" y="2659269"/>
            <a:ext cx="6096000" cy="1754326"/>
          </a:xfrm>
          <a:prstGeom prst="rect">
            <a:avLst/>
          </a:prstGeom>
          <a:ln w="28575">
            <a:solidFill>
              <a:srgbClr val="7030A0"/>
            </a:solidFill>
          </a:ln>
        </p:spPr>
        <p:txBody>
          <a:bodyPr>
            <a:spAutoFit/>
          </a:bodyPr>
          <a:lstStyle/>
          <a:p>
            <a:r>
              <a:rPr lang="en-GB" dirty="0">
                <a:hlinkClick r:id="rId6"/>
              </a:rPr>
              <a:t>https://video.nationalgeographic.com/video/news/00000156-d81b-dbd5-add6-dbfb22fd0000</a:t>
            </a:r>
            <a:r>
              <a:rPr lang="en-GB" dirty="0"/>
              <a:t> Watch the clip : What else does Alaska have to worry about?</a:t>
            </a:r>
          </a:p>
          <a:p>
            <a:endParaRPr lang="en-GB" dirty="0"/>
          </a:p>
          <a:p>
            <a:endParaRPr lang="en-GB" dirty="0"/>
          </a:p>
          <a:p>
            <a:endParaRPr lang="en-GB" dirty="0"/>
          </a:p>
        </p:txBody>
      </p:sp>
    </p:spTree>
    <p:extLst>
      <p:ext uri="{BB962C8B-B14F-4D97-AF65-F5344CB8AC3E}">
        <p14:creationId xmlns:p14="http://schemas.microsoft.com/office/powerpoint/2010/main" val="231036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 shot of a city&#10;&#10;Description automatically generated">
            <a:extLst>
              <a:ext uri="{FF2B5EF4-FFF2-40B4-BE49-F238E27FC236}">
                <a16:creationId xmlns:a16="http://schemas.microsoft.com/office/drawing/2014/main" id="{0C3405BE-A836-4C8C-9915-D5F4C1BE8E36}"/>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p:blipFill>
        <p:spPr>
          <a:xfrm>
            <a:off x="2987337" y="154372"/>
            <a:ext cx="4461354" cy="6565405"/>
          </a:xfrm>
          <a:prstGeom prst="rect">
            <a:avLst/>
          </a:prstGeom>
        </p:spPr>
      </p:pic>
      <p:sp>
        <p:nvSpPr>
          <p:cNvPr id="3" name="Rectangle 2">
            <a:extLst>
              <a:ext uri="{FF2B5EF4-FFF2-40B4-BE49-F238E27FC236}">
                <a16:creationId xmlns:a16="http://schemas.microsoft.com/office/drawing/2014/main" id="{13A981AC-865D-4ABF-B3AF-60FE3E99FCAA}"/>
              </a:ext>
            </a:extLst>
          </p:cNvPr>
          <p:cNvSpPr/>
          <p:nvPr/>
        </p:nvSpPr>
        <p:spPr>
          <a:xfrm>
            <a:off x="7717082" y="2274074"/>
            <a:ext cx="4474917" cy="923330"/>
          </a:xfrm>
          <a:prstGeom prst="rect">
            <a:avLst/>
          </a:prstGeom>
        </p:spPr>
        <p:txBody>
          <a:bodyPr wrap="square">
            <a:spAutoFit/>
          </a:bodyPr>
          <a:lstStyle/>
          <a:p>
            <a:r>
              <a:rPr lang="en-GB" dirty="0">
                <a:hlinkClick r:id="rId4"/>
              </a:rPr>
              <a:t>https://www.youtube.com/watch?time_continue=7&amp;v=VN68CNJhLTk&amp;feature=emb_logo</a:t>
            </a:r>
            <a:r>
              <a:rPr lang="en-GB" dirty="0"/>
              <a:t> Ice road truckers</a:t>
            </a:r>
          </a:p>
        </p:txBody>
      </p:sp>
      <p:pic>
        <p:nvPicPr>
          <p:cNvPr id="5" name="Picture 4" descr="A picture containing outdoor, snow, sport, man&#10;&#10;Description automatically generated">
            <a:extLst>
              <a:ext uri="{FF2B5EF4-FFF2-40B4-BE49-F238E27FC236}">
                <a16:creationId xmlns:a16="http://schemas.microsoft.com/office/drawing/2014/main" id="{D321536D-D717-4895-B653-DFACCC6D27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12910" y="4817548"/>
            <a:ext cx="4016003" cy="1606401"/>
          </a:xfrm>
          <a:prstGeom prst="rect">
            <a:avLst/>
          </a:prstGeom>
        </p:spPr>
      </p:pic>
      <p:sp>
        <p:nvSpPr>
          <p:cNvPr id="6" name="TextBox 5">
            <a:extLst>
              <a:ext uri="{FF2B5EF4-FFF2-40B4-BE49-F238E27FC236}">
                <a16:creationId xmlns:a16="http://schemas.microsoft.com/office/drawing/2014/main" id="{24389238-3955-4886-9F3D-C28738F58BAD}"/>
              </a:ext>
            </a:extLst>
          </p:cNvPr>
          <p:cNvSpPr txBox="1"/>
          <p:nvPr/>
        </p:nvSpPr>
        <p:spPr>
          <a:xfrm>
            <a:off x="7793664" y="74430"/>
            <a:ext cx="4398335" cy="2031325"/>
          </a:xfrm>
          <a:prstGeom prst="rect">
            <a:avLst/>
          </a:prstGeom>
          <a:noFill/>
          <a:ln w="38100">
            <a:solidFill>
              <a:srgbClr val="7030A0"/>
            </a:solidFill>
          </a:ln>
        </p:spPr>
        <p:txBody>
          <a:bodyPr wrap="square" rtlCol="0">
            <a:spAutoFit/>
          </a:bodyPr>
          <a:lstStyle/>
          <a:p>
            <a:r>
              <a:rPr lang="en-US" dirty="0"/>
              <a:t>Look at the infographic here and think..</a:t>
            </a:r>
          </a:p>
          <a:p>
            <a:endParaRPr lang="en-US" dirty="0"/>
          </a:p>
          <a:p>
            <a:r>
              <a:rPr lang="en-US" dirty="0"/>
              <a:t>What opportunities are there for the people that live in Alaska?</a:t>
            </a:r>
          </a:p>
          <a:p>
            <a:endParaRPr lang="en-US" dirty="0"/>
          </a:p>
          <a:p>
            <a:endParaRPr lang="en-US" dirty="0"/>
          </a:p>
          <a:p>
            <a:endParaRPr lang="en-GB" dirty="0"/>
          </a:p>
        </p:txBody>
      </p:sp>
      <p:pic>
        <p:nvPicPr>
          <p:cNvPr id="9" name="Picture 8">
            <a:extLst>
              <a:ext uri="{FF2B5EF4-FFF2-40B4-BE49-F238E27FC236}">
                <a16:creationId xmlns:a16="http://schemas.microsoft.com/office/drawing/2014/main" id="{9020C414-D647-4E08-B4A4-C7FA483986C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29041"/>
            <a:ext cx="2934681" cy="1952786"/>
          </a:xfrm>
          <a:prstGeom prst="rect">
            <a:avLst/>
          </a:prstGeom>
        </p:spPr>
      </p:pic>
      <p:sp>
        <p:nvSpPr>
          <p:cNvPr id="10" name="TextBox 9">
            <a:extLst>
              <a:ext uri="{FF2B5EF4-FFF2-40B4-BE49-F238E27FC236}">
                <a16:creationId xmlns:a16="http://schemas.microsoft.com/office/drawing/2014/main" id="{C6222449-741F-4594-A355-F8FA6BB1B08C}"/>
              </a:ext>
            </a:extLst>
          </p:cNvPr>
          <p:cNvSpPr txBox="1"/>
          <p:nvPr/>
        </p:nvSpPr>
        <p:spPr>
          <a:xfrm>
            <a:off x="138896" y="2407534"/>
            <a:ext cx="2569580" cy="1754326"/>
          </a:xfrm>
          <a:prstGeom prst="rect">
            <a:avLst/>
          </a:prstGeom>
          <a:noFill/>
        </p:spPr>
        <p:txBody>
          <a:bodyPr wrap="square" rtlCol="0">
            <a:spAutoFit/>
          </a:bodyPr>
          <a:lstStyle/>
          <a:p>
            <a:r>
              <a:rPr lang="en-US" b="1" dirty="0"/>
              <a:t>Prudhoe Bay </a:t>
            </a:r>
            <a:r>
              <a:rPr lang="en-US" dirty="0"/>
              <a:t>: Oil field.- nearest town is Deadhorse.</a:t>
            </a:r>
          </a:p>
          <a:p>
            <a:r>
              <a:rPr lang="en-US" dirty="0"/>
              <a:t>Population: 2,174 with several thousands of seasonal oil workers</a:t>
            </a:r>
            <a:endParaRPr lang="en-GB" dirty="0"/>
          </a:p>
        </p:txBody>
      </p:sp>
    </p:spTree>
    <p:extLst>
      <p:ext uri="{BB962C8B-B14F-4D97-AF65-F5344CB8AC3E}">
        <p14:creationId xmlns:p14="http://schemas.microsoft.com/office/powerpoint/2010/main" val="2132517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EBEEE638-C703-4752-896F-587F2CB43052}"/>
              </a:ext>
            </a:extLst>
          </p:cNvPr>
          <p:cNvSpPr>
            <a:spLocks noGrp="1" noChangeArrowheads="1"/>
          </p:cNvSpPr>
          <p:nvPr>
            <p:ph type="ctrTitle"/>
          </p:nvPr>
        </p:nvSpPr>
        <p:spPr>
          <a:xfrm>
            <a:off x="7578056" y="0"/>
            <a:ext cx="4592234" cy="1947546"/>
          </a:xfrm>
          <a:solidFill>
            <a:schemeClr val="tx2">
              <a:lumMod val="60000"/>
              <a:lumOff val="40000"/>
            </a:schemeClr>
          </a:solidFill>
          <a:ln>
            <a:solidFill>
              <a:schemeClr val="tx1"/>
            </a:solidFill>
          </a:ln>
        </p:spPr>
        <p:txBody>
          <a:bodyPr anchor="ctr">
            <a:normAutofit/>
          </a:bodyPr>
          <a:lstStyle/>
          <a:p>
            <a:r>
              <a:rPr lang="en-GB" sz="4400" dirty="0"/>
              <a:t>The Arctic National Wildlife Refuge (ANWR)</a:t>
            </a:r>
            <a:endParaRPr lang="en-US" altLang="en-US" sz="4400" dirty="0"/>
          </a:p>
        </p:txBody>
      </p:sp>
      <p:sp>
        <p:nvSpPr>
          <p:cNvPr id="3075" name="Rectangle 3">
            <a:extLst>
              <a:ext uri="{FF2B5EF4-FFF2-40B4-BE49-F238E27FC236}">
                <a16:creationId xmlns:a16="http://schemas.microsoft.com/office/drawing/2014/main" id="{0E043701-67D4-4A3D-A300-1CBB12F8D626}"/>
              </a:ext>
            </a:extLst>
          </p:cNvPr>
          <p:cNvSpPr>
            <a:spLocks noGrp="1" noChangeArrowheads="1"/>
          </p:cNvSpPr>
          <p:nvPr>
            <p:ph type="subTitle" idx="1"/>
          </p:nvPr>
        </p:nvSpPr>
        <p:spPr>
          <a:xfrm>
            <a:off x="7984024" y="2083772"/>
            <a:ext cx="4207976" cy="3205680"/>
          </a:xfrm>
          <a:solidFill>
            <a:schemeClr val="bg2">
              <a:lumMod val="90000"/>
            </a:schemeClr>
          </a:solidFill>
          <a:ln>
            <a:solidFill>
              <a:schemeClr val="tx1"/>
            </a:solidFill>
          </a:ln>
        </p:spPr>
        <p:txBody>
          <a:bodyPr>
            <a:normAutofit/>
          </a:bodyPr>
          <a:lstStyle/>
          <a:p>
            <a:pPr eaLnBrk="1" hangingPunct="1">
              <a:lnSpc>
                <a:spcPct val="90000"/>
              </a:lnSpc>
            </a:pPr>
            <a:endParaRPr lang="en-US" altLang="en-US" dirty="0"/>
          </a:p>
          <a:p>
            <a:pPr eaLnBrk="1" hangingPunct="1">
              <a:lnSpc>
                <a:spcPct val="90000"/>
              </a:lnSpc>
            </a:pPr>
            <a:r>
              <a:rPr lang="en-US" altLang="en-US" dirty="0"/>
              <a:t>A  Case Study to explore how increasing energy insecurity is leading to the exploration of technically difficult and environmentally sensitive areas in search of new resources</a:t>
            </a:r>
          </a:p>
          <a:p>
            <a:pPr eaLnBrk="1" hangingPunct="1">
              <a:lnSpc>
                <a:spcPct val="90000"/>
              </a:lnSpc>
            </a:pPr>
            <a:endParaRPr lang="en-US" altLang="en-US" dirty="0"/>
          </a:p>
          <a:p>
            <a:pPr eaLnBrk="1" hangingPunct="1">
              <a:lnSpc>
                <a:spcPct val="90000"/>
              </a:lnSpc>
            </a:pPr>
            <a:endParaRPr lang="en-US" altLang="en-US" dirty="0"/>
          </a:p>
        </p:txBody>
      </p:sp>
      <p:pic>
        <p:nvPicPr>
          <p:cNvPr id="2" name="Picture 1">
            <a:extLst>
              <a:ext uri="{FF2B5EF4-FFF2-40B4-BE49-F238E27FC236}">
                <a16:creationId xmlns:a16="http://schemas.microsoft.com/office/drawing/2014/main" id="{ADEAE0DE-E000-4EA6-BCA8-1E83BF9D7E36}"/>
              </a:ext>
            </a:extLst>
          </p:cNvPr>
          <p:cNvPicPr>
            <a:picLocks noChangeAspect="1"/>
          </p:cNvPicPr>
          <p:nvPr/>
        </p:nvPicPr>
        <p:blipFill>
          <a:blip r:embed="rId3"/>
          <a:stretch>
            <a:fillRect/>
          </a:stretch>
        </p:blipFill>
        <p:spPr>
          <a:xfrm>
            <a:off x="-13808" y="1422704"/>
            <a:ext cx="7976122" cy="5301653"/>
          </a:xfrm>
          <a:prstGeom prst="rect">
            <a:avLst/>
          </a:prstGeom>
          <a:ln>
            <a:solidFill>
              <a:schemeClr val="tx1"/>
            </a:solidFill>
          </a:ln>
        </p:spPr>
      </p:pic>
      <p:sp>
        <p:nvSpPr>
          <p:cNvPr id="3" name="Rectangle 2">
            <a:extLst>
              <a:ext uri="{FF2B5EF4-FFF2-40B4-BE49-F238E27FC236}">
                <a16:creationId xmlns:a16="http://schemas.microsoft.com/office/drawing/2014/main" id="{7A267B4F-3676-4229-A8E7-DDC9399A2783}"/>
              </a:ext>
            </a:extLst>
          </p:cNvPr>
          <p:cNvSpPr/>
          <p:nvPr/>
        </p:nvSpPr>
        <p:spPr>
          <a:xfrm>
            <a:off x="4742417" y="5421461"/>
            <a:ext cx="7427873" cy="1323439"/>
          </a:xfrm>
          <a:prstGeom prst="rect">
            <a:avLst/>
          </a:prstGeom>
          <a:solidFill>
            <a:schemeClr val="bg1"/>
          </a:solidFill>
          <a:ln>
            <a:solidFill>
              <a:schemeClr val="tx1"/>
            </a:solidFill>
          </a:ln>
        </p:spPr>
        <p:txBody>
          <a:bodyPr wrap="square">
            <a:spAutoFit/>
          </a:bodyPr>
          <a:lstStyle/>
          <a:p>
            <a:r>
              <a:rPr lang="en-GB" sz="2000" dirty="0"/>
              <a:t>ANWR is the </a:t>
            </a:r>
            <a:r>
              <a:rPr lang="en-GB" sz="2000" b="1" dirty="0"/>
              <a:t>most biological diverse Arctic region </a:t>
            </a:r>
            <a:r>
              <a:rPr lang="en-GB" sz="2000" dirty="0"/>
              <a:t>in the world and is located in the northern part of Alaska (USA). </a:t>
            </a:r>
            <a:r>
              <a:rPr lang="en-GB" sz="2000" b="1" dirty="0"/>
              <a:t>The area is a total of 19 million acres, with 37 species of land mammal, 8 marine mammals, 42 ﬁsh species and 200 migratory bird species</a:t>
            </a:r>
            <a:r>
              <a:rPr lang="en-GB" sz="2000" dirty="0"/>
              <a:t>.  </a:t>
            </a:r>
          </a:p>
        </p:txBody>
      </p:sp>
      <p:sp>
        <p:nvSpPr>
          <p:cNvPr id="4" name="Rectangle 3">
            <a:extLst>
              <a:ext uri="{FF2B5EF4-FFF2-40B4-BE49-F238E27FC236}">
                <a16:creationId xmlns:a16="http://schemas.microsoft.com/office/drawing/2014/main" id="{B98542EA-F13E-420E-9CE6-DBA3330024EF}"/>
              </a:ext>
            </a:extLst>
          </p:cNvPr>
          <p:cNvSpPr/>
          <p:nvPr/>
        </p:nvSpPr>
        <p:spPr>
          <a:xfrm>
            <a:off x="21709" y="0"/>
            <a:ext cx="7556347" cy="1477328"/>
          </a:xfrm>
          <a:prstGeom prst="rect">
            <a:avLst/>
          </a:prstGeom>
          <a:solidFill>
            <a:schemeClr val="bg1"/>
          </a:solidFill>
          <a:ln>
            <a:solidFill>
              <a:schemeClr val="tx1"/>
            </a:solidFill>
          </a:ln>
        </p:spPr>
        <p:txBody>
          <a:bodyPr wrap="square">
            <a:spAutoFit/>
          </a:bodyPr>
          <a:lstStyle/>
          <a:p>
            <a:r>
              <a:rPr lang="en-GB" dirty="0"/>
              <a:t>It is estimated that the </a:t>
            </a:r>
            <a:r>
              <a:rPr lang="en-GB" b="1" dirty="0"/>
              <a:t>Arctic region contains 25% of the world unexploited gas and oil reserves.</a:t>
            </a:r>
            <a:r>
              <a:rPr lang="en-GB" dirty="0"/>
              <a:t> The Arctic region lies within the Arctic circle  (66.5 degree line of latitude) and consists of ice covered Arctic ocean surrounding the North Pole, as well as the Northern parts of 8 countries - Canada, Greenland, Alaska (USA), Iceland, Norway, Finland and Sweden.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5D57BC1-1F8B-4EAA-9F00-28FFD1F0DFED}"/>
              </a:ext>
            </a:extLst>
          </p:cNvPr>
          <p:cNvSpPr/>
          <p:nvPr/>
        </p:nvSpPr>
        <p:spPr>
          <a:xfrm>
            <a:off x="0" y="0"/>
            <a:ext cx="12192000" cy="7386638"/>
          </a:xfrm>
          <a:prstGeom prst="rect">
            <a:avLst/>
          </a:prstGeom>
          <a:solidFill>
            <a:schemeClr val="bg2">
              <a:lumMod val="90000"/>
            </a:schemeClr>
          </a:solidFill>
          <a:ln>
            <a:solidFill>
              <a:schemeClr val="tx1"/>
            </a:solidFill>
          </a:ln>
        </p:spPr>
        <p:txBody>
          <a:bodyPr wrap="square">
            <a:spAutoFit/>
          </a:bodyPr>
          <a:lstStyle/>
          <a:p>
            <a:r>
              <a:rPr lang="en-GB" sz="2400" b="1" u="none" strike="noStrike" dirty="0">
                <a:effectLst/>
              </a:rPr>
              <a:t>What is a meant by th</a:t>
            </a:r>
            <a:r>
              <a:rPr lang="en-GB" sz="2400" b="1" dirty="0"/>
              <a:t>e term ‘</a:t>
            </a:r>
            <a:r>
              <a:rPr lang="en-GB" sz="2400" b="1" u="none" strike="noStrike" dirty="0">
                <a:effectLst/>
              </a:rPr>
              <a:t>resource frontier’?</a:t>
            </a:r>
          </a:p>
          <a:p>
            <a:endParaRPr lang="en-GB" b="1" dirty="0">
              <a:latin typeface="inherit"/>
            </a:endParaRPr>
          </a:p>
          <a:p>
            <a:r>
              <a:rPr lang="en-GB" u="none" strike="noStrike" dirty="0">
                <a:effectLst/>
              </a:rPr>
              <a:t>A </a:t>
            </a:r>
            <a:r>
              <a:rPr lang="en-GB" b="1" u="none" strike="noStrike" dirty="0">
                <a:effectLst/>
              </a:rPr>
              <a:t>resource frontier refers to an area on the periphery of a country or territory which is being opened up for resource extraction as older, more accessible resource locations become exhausted. </a:t>
            </a:r>
          </a:p>
          <a:p>
            <a:endParaRPr lang="en-GB" b="1" u="none" strike="noStrike" dirty="0">
              <a:effectLst/>
            </a:endParaRPr>
          </a:p>
          <a:p>
            <a:r>
              <a:rPr lang="en-GB" u="none" strike="noStrike" dirty="0">
                <a:effectLst/>
              </a:rPr>
              <a:t>The fact that these frontiers have yet to be fully exploited means that they are often natural environments with little or no human development. As such there is frequently a potential conflict between the demand for mineral resource exploitation and the desire to maintain the natural environment. Also, the lack of prior human development is normally because of a harsh natural environment which has largely deterred settlement. This same harsh environment of deserts, mountains or tundra normally poses technological challenges to those exploring for natural resources, extracting them and moving them to market. While there may be resource frontiers on the margins of countries, resource frontiers can also exist in international territory. In such cases, the challenges are not only physical but also political.</a:t>
            </a:r>
          </a:p>
          <a:p>
            <a:endParaRPr lang="en-GB" dirty="0"/>
          </a:p>
          <a:p>
            <a:endParaRPr lang="en-GB" u="none" strike="noStrike" dirty="0">
              <a:effectLst/>
            </a:endParaRPr>
          </a:p>
          <a:p>
            <a:r>
              <a:rPr lang="en-GB" b="1" dirty="0"/>
              <a:t>Examples of resource frontiers posing environmental challenge include Alaska and the Arctic Circle.</a:t>
            </a:r>
            <a:r>
              <a:rPr lang="en-GB" dirty="0"/>
              <a:t> Exploration for on- and off-shore mineral resources in Alaska has often been the focus of political debate since Alaska became a US state in 1959. A ban on drilling in the Arctic National Wildlife Refuge (ANWR) was eventually signed into law in 1980. Most recently, in January 2015, President Barack Obama tried to extend the area where drilling for oil is prohibited but President Trump is arguing to lift restrictions. </a:t>
            </a:r>
          </a:p>
          <a:p>
            <a:endParaRPr lang="en-GB" dirty="0"/>
          </a:p>
          <a:p>
            <a:r>
              <a:rPr lang="en-GB" dirty="0"/>
              <a:t>The Arctic Circle is considered to have great potential for mineral resource extraction, especially for oil and gas, but the physical challenges of exploring for and extracting oil and gas in the icy conditions are some of the most challenging in the world. </a:t>
            </a:r>
          </a:p>
          <a:p>
            <a:endParaRPr lang="en-GB" dirty="0"/>
          </a:p>
          <a:p>
            <a:endParaRPr lang="en-GB" u="none" strike="noStrike" dirty="0">
              <a:effectLst/>
              <a:latin typeface="inherit"/>
            </a:endParaRPr>
          </a:p>
          <a:p>
            <a:endParaRPr lang="en-GB" dirty="0">
              <a:latin typeface="inherit"/>
            </a:endParaRPr>
          </a:p>
          <a:p>
            <a:endParaRPr lang="en-GB" u="none" strike="noStrike" dirty="0">
              <a:effectLst/>
              <a:latin typeface="inherit"/>
            </a:endParaRPr>
          </a:p>
        </p:txBody>
      </p:sp>
    </p:spTree>
    <p:extLst>
      <p:ext uri="{BB962C8B-B14F-4D97-AF65-F5344CB8AC3E}">
        <p14:creationId xmlns:p14="http://schemas.microsoft.com/office/powerpoint/2010/main" val="263985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56F53-BB6F-4819-957A-09B14B1CA6F0}"/>
              </a:ext>
            </a:extLst>
          </p:cNvPr>
          <p:cNvPicPr>
            <a:picLocks noChangeAspect="1"/>
          </p:cNvPicPr>
          <p:nvPr/>
        </p:nvPicPr>
        <p:blipFill>
          <a:blip r:embed="rId2"/>
          <a:stretch>
            <a:fillRect/>
          </a:stretch>
        </p:blipFill>
        <p:spPr>
          <a:xfrm>
            <a:off x="154746" y="1627608"/>
            <a:ext cx="4743154" cy="5037186"/>
          </a:xfrm>
          <a:prstGeom prst="rect">
            <a:avLst/>
          </a:prstGeom>
          <a:ln>
            <a:solidFill>
              <a:schemeClr val="tx1"/>
            </a:solidFill>
          </a:ln>
        </p:spPr>
      </p:pic>
      <p:pic>
        <p:nvPicPr>
          <p:cNvPr id="5" name="Picture 4">
            <a:extLst>
              <a:ext uri="{FF2B5EF4-FFF2-40B4-BE49-F238E27FC236}">
                <a16:creationId xmlns:a16="http://schemas.microsoft.com/office/drawing/2014/main" id="{C6C33782-BA72-45E6-A398-62FC83048E99}"/>
              </a:ext>
            </a:extLst>
          </p:cNvPr>
          <p:cNvPicPr>
            <a:picLocks noChangeAspect="1"/>
          </p:cNvPicPr>
          <p:nvPr/>
        </p:nvPicPr>
        <p:blipFill>
          <a:blip r:embed="rId3"/>
          <a:stretch>
            <a:fillRect/>
          </a:stretch>
        </p:blipFill>
        <p:spPr>
          <a:xfrm>
            <a:off x="6004560" y="0"/>
            <a:ext cx="6187440" cy="4651514"/>
          </a:xfrm>
          <a:prstGeom prst="rect">
            <a:avLst/>
          </a:prstGeom>
        </p:spPr>
      </p:pic>
      <p:pic>
        <p:nvPicPr>
          <p:cNvPr id="6" name="Picture 5">
            <a:extLst>
              <a:ext uri="{FF2B5EF4-FFF2-40B4-BE49-F238E27FC236}">
                <a16:creationId xmlns:a16="http://schemas.microsoft.com/office/drawing/2014/main" id="{87F181CE-F71D-4252-8666-2BDCA07C958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9018" y="4777171"/>
            <a:ext cx="4766603" cy="2080829"/>
          </a:xfrm>
          <a:prstGeom prst="rect">
            <a:avLst/>
          </a:prstGeom>
        </p:spPr>
      </p:pic>
      <p:pic>
        <p:nvPicPr>
          <p:cNvPr id="7" name="Picture 6">
            <a:extLst>
              <a:ext uri="{FF2B5EF4-FFF2-40B4-BE49-F238E27FC236}">
                <a16:creationId xmlns:a16="http://schemas.microsoft.com/office/drawing/2014/main" id="{4A2C10AE-BC33-4BCA-B492-08E3C03A602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2349" y="5491198"/>
            <a:ext cx="3362180" cy="1366802"/>
          </a:xfrm>
          <a:prstGeom prst="rect">
            <a:avLst/>
          </a:prstGeom>
          <a:ln>
            <a:solidFill>
              <a:schemeClr val="tx1"/>
            </a:solidFill>
          </a:ln>
        </p:spPr>
      </p:pic>
      <p:sp>
        <p:nvSpPr>
          <p:cNvPr id="8" name="TextBox 7">
            <a:extLst>
              <a:ext uri="{FF2B5EF4-FFF2-40B4-BE49-F238E27FC236}">
                <a16:creationId xmlns:a16="http://schemas.microsoft.com/office/drawing/2014/main" id="{F3D8A272-0372-4EE1-B1E7-377B96F5136E}"/>
              </a:ext>
            </a:extLst>
          </p:cNvPr>
          <p:cNvSpPr txBox="1"/>
          <p:nvPr/>
        </p:nvSpPr>
        <p:spPr>
          <a:xfrm>
            <a:off x="264943" y="125657"/>
            <a:ext cx="5739617" cy="1200329"/>
          </a:xfrm>
          <a:prstGeom prst="rect">
            <a:avLst/>
          </a:prstGeom>
          <a:noFill/>
          <a:ln w="38100">
            <a:solidFill>
              <a:srgbClr val="7030A0"/>
            </a:solidFill>
          </a:ln>
        </p:spPr>
        <p:txBody>
          <a:bodyPr wrap="square" rtlCol="0">
            <a:spAutoFit/>
          </a:bodyPr>
          <a:lstStyle/>
          <a:p>
            <a:r>
              <a:rPr lang="en-US" dirty="0"/>
              <a:t>Look at the infographic here and think..</a:t>
            </a:r>
          </a:p>
          <a:p>
            <a:endParaRPr lang="en-US" dirty="0"/>
          </a:p>
          <a:p>
            <a:r>
              <a:rPr lang="en-US" dirty="0"/>
              <a:t>What opportunities are there for the people that live in the Arctic?</a:t>
            </a:r>
          </a:p>
        </p:txBody>
      </p:sp>
    </p:spTree>
    <p:extLst>
      <p:ext uri="{BB962C8B-B14F-4D97-AF65-F5344CB8AC3E}">
        <p14:creationId xmlns:p14="http://schemas.microsoft.com/office/powerpoint/2010/main" val="2588736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8C7DEE-9D52-45E9-8A0C-E63044C2A751}"/>
              </a:ext>
            </a:extLst>
          </p:cNvPr>
          <p:cNvPicPr>
            <a:picLocks noChangeAspect="1"/>
          </p:cNvPicPr>
          <p:nvPr/>
        </p:nvPicPr>
        <p:blipFill>
          <a:blip r:embed="rId2"/>
          <a:stretch>
            <a:fillRect/>
          </a:stretch>
        </p:blipFill>
        <p:spPr>
          <a:xfrm>
            <a:off x="3123875" y="168811"/>
            <a:ext cx="9194734" cy="6921305"/>
          </a:xfrm>
          <a:prstGeom prst="rect">
            <a:avLst/>
          </a:prstGeom>
        </p:spPr>
      </p:pic>
      <p:sp>
        <p:nvSpPr>
          <p:cNvPr id="5" name="Rectangle 4">
            <a:extLst>
              <a:ext uri="{FF2B5EF4-FFF2-40B4-BE49-F238E27FC236}">
                <a16:creationId xmlns:a16="http://schemas.microsoft.com/office/drawing/2014/main" id="{6308FDDE-9D82-4B7B-839E-04B1B7170E0A}"/>
              </a:ext>
            </a:extLst>
          </p:cNvPr>
          <p:cNvSpPr/>
          <p:nvPr/>
        </p:nvSpPr>
        <p:spPr>
          <a:xfrm>
            <a:off x="0" y="597046"/>
            <a:ext cx="3404382" cy="646331"/>
          </a:xfrm>
          <a:prstGeom prst="rect">
            <a:avLst/>
          </a:prstGeom>
        </p:spPr>
        <p:txBody>
          <a:bodyPr wrap="square">
            <a:spAutoFit/>
          </a:bodyPr>
          <a:lstStyle/>
          <a:p>
            <a:r>
              <a:rPr lang="en-GB" b="1" i="0" u="sng" dirty="0">
                <a:solidFill>
                  <a:schemeClr val="tx2"/>
                </a:solidFill>
                <a:effectLst/>
              </a:rPr>
              <a:t>Development opportunities in Alaska and North West Canada</a:t>
            </a:r>
            <a:endParaRPr lang="en-GB" dirty="0">
              <a:solidFill>
                <a:schemeClr val="tx2"/>
              </a:solidFill>
            </a:endParaRPr>
          </a:p>
        </p:txBody>
      </p:sp>
      <p:sp>
        <p:nvSpPr>
          <p:cNvPr id="7" name="Rectangle 6">
            <a:extLst>
              <a:ext uri="{FF2B5EF4-FFF2-40B4-BE49-F238E27FC236}">
                <a16:creationId xmlns:a16="http://schemas.microsoft.com/office/drawing/2014/main" id="{7CF624BF-519D-40BA-A407-583F7CB1FE82}"/>
              </a:ext>
            </a:extLst>
          </p:cNvPr>
          <p:cNvSpPr/>
          <p:nvPr/>
        </p:nvSpPr>
        <p:spPr>
          <a:xfrm>
            <a:off x="148135" y="1644304"/>
            <a:ext cx="2827606" cy="3970318"/>
          </a:xfrm>
          <a:prstGeom prst="rect">
            <a:avLst/>
          </a:prstGeom>
          <a:solidFill>
            <a:schemeClr val="bg2">
              <a:lumMod val="75000"/>
            </a:schemeClr>
          </a:solidFill>
          <a:ln>
            <a:solidFill>
              <a:schemeClr val="tx1"/>
            </a:solidFill>
          </a:ln>
        </p:spPr>
        <p:txBody>
          <a:bodyPr wrap="square">
            <a:spAutoFit/>
          </a:bodyPr>
          <a:lstStyle/>
          <a:p>
            <a:r>
              <a:rPr lang="en-GB" dirty="0"/>
              <a:t>This area has been the focus of attention for many years because it is estimated that beneath the land there is 1 million additional barrels of oil that could be extracted for use each day. This would produce around 27 million gallons on petrol and diesel.</a:t>
            </a:r>
          </a:p>
          <a:p>
            <a:endParaRPr lang="en-GB" dirty="0"/>
          </a:p>
          <a:p>
            <a:r>
              <a:rPr lang="en-GB" dirty="0"/>
              <a:t> The extraction of this oil would increase the supply and therefore lower prices in the USA.  </a:t>
            </a:r>
          </a:p>
        </p:txBody>
      </p:sp>
    </p:spTree>
    <p:extLst>
      <p:ext uri="{BB962C8B-B14F-4D97-AF65-F5344CB8AC3E}">
        <p14:creationId xmlns:p14="http://schemas.microsoft.com/office/powerpoint/2010/main" val="1472768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ierra_fig2_lg">
            <a:extLst>
              <a:ext uri="{FF2B5EF4-FFF2-40B4-BE49-F238E27FC236}">
                <a16:creationId xmlns:a16="http://schemas.microsoft.com/office/drawing/2014/main" id="{ED746E35-9104-40D5-A24B-E9C1B168F14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7010400" cy="3629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ANWR">
            <a:extLst>
              <a:ext uri="{FF2B5EF4-FFF2-40B4-BE49-F238E27FC236}">
                <a16:creationId xmlns:a16="http://schemas.microsoft.com/office/drawing/2014/main" id="{05638C1B-0919-4DD4-98D0-AB7C101E1C3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096000" y="2951700"/>
            <a:ext cx="6084887" cy="407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1D394F42-D099-40B8-9AFB-AB50FFCE0EDE}"/>
              </a:ext>
            </a:extLst>
          </p:cNvPr>
          <p:cNvSpPr/>
          <p:nvPr/>
        </p:nvSpPr>
        <p:spPr>
          <a:xfrm>
            <a:off x="7021513" y="44689"/>
            <a:ext cx="5170487" cy="2862322"/>
          </a:xfrm>
          <a:prstGeom prst="rect">
            <a:avLst/>
          </a:prstGeom>
          <a:solidFill>
            <a:schemeClr val="bg2">
              <a:lumMod val="90000"/>
            </a:schemeClr>
          </a:solidFill>
          <a:ln>
            <a:solidFill>
              <a:schemeClr val="tx1"/>
            </a:solidFill>
          </a:ln>
        </p:spPr>
        <p:txBody>
          <a:bodyPr wrap="square">
            <a:spAutoFit/>
          </a:bodyPr>
          <a:lstStyle/>
          <a:p>
            <a:endParaRPr lang="en-GB" b="0" i="0" u="none" strike="noStrike" dirty="0">
              <a:solidFill>
                <a:srgbClr val="333333"/>
              </a:solidFill>
              <a:effectLst/>
            </a:endParaRPr>
          </a:p>
          <a:p>
            <a:r>
              <a:rPr lang="en-GB" b="0" i="0" u="none" strike="noStrike" dirty="0">
                <a:solidFill>
                  <a:srgbClr val="333333"/>
                </a:solidFill>
                <a:effectLst/>
              </a:rPr>
              <a:t>The productivity of the Prudhoe Bay oil field is in decline, and some of the reserves left are in places where it is dangerous and expensive to extract the oil, such as in the sea.  Oil companies have identified areas where it is easier and cheaper to access the oil.  One such place is in the Arctic National Wildlife Refuge (ANWR) It is thought that this area holds 10billion barrels of crude oil.</a:t>
            </a:r>
          </a:p>
          <a:p>
            <a:endParaRPr lang="en-GB" dirty="0">
              <a:solidFill>
                <a:srgbClr val="333333"/>
              </a:solidFill>
            </a:endParaRPr>
          </a:p>
        </p:txBody>
      </p:sp>
      <p:sp>
        <p:nvSpPr>
          <p:cNvPr id="3" name="Rectangle 2">
            <a:extLst>
              <a:ext uri="{FF2B5EF4-FFF2-40B4-BE49-F238E27FC236}">
                <a16:creationId xmlns:a16="http://schemas.microsoft.com/office/drawing/2014/main" id="{7E00EBC8-CF56-49EB-A898-28D54B46DB2C}"/>
              </a:ext>
            </a:extLst>
          </p:cNvPr>
          <p:cNvSpPr/>
          <p:nvPr/>
        </p:nvSpPr>
        <p:spPr>
          <a:xfrm>
            <a:off x="11113" y="3650827"/>
            <a:ext cx="6096000" cy="3416320"/>
          </a:xfrm>
          <a:prstGeom prst="rect">
            <a:avLst/>
          </a:prstGeom>
          <a:solidFill>
            <a:schemeClr val="bg2">
              <a:lumMod val="90000"/>
            </a:schemeClr>
          </a:solidFill>
        </p:spPr>
        <p:txBody>
          <a:bodyPr>
            <a:spAutoFit/>
          </a:bodyPr>
          <a:lstStyle/>
          <a:p>
            <a:r>
              <a:rPr lang="en-GB" dirty="0"/>
              <a:t>The 19 million acre Arctic National Wildlife Refuge (ANWR) lies in the northeast corner of Alaska. The entire refuge lies north of the Arctic Circle and 1,300 miles south of the North Pole. </a:t>
            </a:r>
          </a:p>
          <a:p>
            <a:br>
              <a:rPr lang="en-GB" dirty="0"/>
            </a:br>
            <a:r>
              <a:rPr lang="en-GB" dirty="0"/>
              <a:t>The Coastal Plain area, comprising 1.5 million acres on the northern edge of ANWR, is bordered on the north by the Beaufort Sea, on the east by the U.S. Canadian border, and on the west by the Canning River. The </a:t>
            </a:r>
            <a:r>
              <a:rPr lang="en-GB" dirty="0" err="1"/>
              <a:t>Kaktovik</a:t>
            </a:r>
            <a:r>
              <a:rPr lang="en-GB" dirty="0"/>
              <a:t> Inupiat Corporation and Arctic Slope Regional Corporation (both Alaska Native corporations) own 94,000 acres in the Coastal Plain surrounding the village of </a:t>
            </a:r>
            <a:r>
              <a:rPr lang="en-GB" dirty="0" err="1"/>
              <a:t>Kaktovik</a:t>
            </a:r>
            <a:r>
              <a:rPr lang="en-GB" dirty="0"/>
              <a:t>.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3FA88D9-8F8E-44F6-AC79-210C0C59FF19}"/>
              </a:ext>
            </a:extLst>
          </p:cNvPr>
          <p:cNvPicPr>
            <a:picLocks noChangeAspect="1"/>
          </p:cNvPicPr>
          <p:nvPr/>
        </p:nvPicPr>
        <p:blipFill>
          <a:blip r:embed="rId2"/>
          <a:stretch>
            <a:fillRect/>
          </a:stretch>
        </p:blipFill>
        <p:spPr>
          <a:xfrm>
            <a:off x="736209" y="28135"/>
            <a:ext cx="8998634" cy="3428999"/>
          </a:xfrm>
          <a:prstGeom prst="rect">
            <a:avLst/>
          </a:prstGeom>
        </p:spPr>
      </p:pic>
      <p:pic>
        <p:nvPicPr>
          <p:cNvPr id="3" name="Picture 2">
            <a:extLst>
              <a:ext uri="{FF2B5EF4-FFF2-40B4-BE49-F238E27FC236}">
                <a16:creationId xmlns:a16="http://schemas.microsoft.com/office/drawing/2014/main" id="{0EA34705-9132-41C7-8122-3177D27F97CD}"/>
              </a:ext>
            </a:extLst>
          </p:cNvPr>
          <p:cNvPicPr>
            <a:picLocks noChangeAspect="1"/>
          </p:cNvPicPr>
          <p:nvPr/>
        </p:nvPicPr>
        <p:blipFill>
          <a:blip r:embed="rId3"/>
          <a:stretch>
            <a:fillRect/>
          </a:stretch>
        </p:blipFill>
        <p:spPr>
          <a:xfrm>
            <a:off x="4135902" y="3429001"/>
            <a:ext cx="7682425" cy="3232052"/>
          </a:xfrm>
          <a:prstGeom prst="rect">
            <a:avLst/>
          </a:prstGeom>
        </p:spPr>
      </p:pic>
      <p:sp>
        <p:nvSpPr>
          <p:cNvPr id="4" name="TextBox 3">
            <a:extLst>
              <a:ext uri="{FF2B5EF4-FFF2-40B4-BE49-F238E27FC236}">
                <a16:creationId xmlns:a16="http://schemas.microsoft.com/office/drawing/2014/main" id="{2443ECBA-D1F2-4668-83D0-DBAF08075B82}"/>
              </a:ext>
            </a:extLst>
          </p:cNvPr>
          <p:cNvSpPr txBox="1"/>
          <p:nvPr/>
        </p:nvSpPr>
        <p:spPr>
          <a:xfrm>
            <a:off x="373673" y="3652436"/>
            <a:ext cx="3649687" cy="2893100"/>
          </a:xfrm>
          <a:prstGeom prst="rect">
            <a:avLst/>
          </a:prstGeom>
          <a:noFill/>
          <a:ln w="38100">
            <a:solidFill>
              <a:srgbClr val="7030A0"/>
            </a:solidFill>
          </a:ln>
        </p:spPr>
        <p:txBody>
          <a:bodyPr wrap="square" rtlCol="0">
            <a:spAutoFit/>
          </a:bodyPr>
          <a:lstStyle/>
          <a:p>
            <a:r>
              <a:rPr lang="en-US" dirty="0"/>
              <a:t>Graph interpretation:</a:t>
            </a:r>
          </a:p>
          <a:p>
            <a:endParaRPr lang="en-US" sz="1600" dirty="0"/>
          </a:p>
          <a:p>
            <a:r>
              <a:rPr lang="en-US" sz="1600" dirty="0"/>
              <a:t>Using the maps and graph, Describe how the pattern of crude oil production has changed from 1990-2013</a:t>
            </a:r>
          </a:p>
          <a:p>
            <a:endParaRPr lang="en-US" sz="1600" dirty="0"/>
          </a:p>
          <a:p>
            <a:endParaRPr lang="en-US" sz="1600" dirty="0"/>
          </a:p>
          <a:p>
            <a:endParaRPr lang="en-US" sz="1600" dirty="0"/>
          </a:p>
          <a:p>
            <a:endParaRPr lang="en-US" sz="1600" dirty="0"/>
          </a:p>
          <a:p>
            <a:pPr marL="342900" indent="-342900">
              <a:buFont typeface="+mj-lt"/>
              <a:buAutoNum type="arabicPeriod"/>
            </a:pPr>
            <a:endParaRPr lang="en-US" dirty="0"/>
          </a:p>
          <a:p>
            <a:pPr marL="342900" indent="-342900">
              <a:buFont typeface="+mj-lt"/>
              <a:buAutoNum type="arabicPeriod"/>
            </a:pPr>
            <a:endParaRPr lang="en-GB" dirty="0"/>
          </a:p>
        </p:txBody>
      </p:sp>
    </p:spTree>
    <p:extLst>
      <p:ext uri="{BB962C8B-B14F-4D97-AF65-F5344CB8AC3E}">
        <p14:creationId xmlns:p14="http://schemas.microsoft.com/office/powerpoint/2010/main" val="457378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705127-C625-4EE0-BFDF-D3D655EC9825}"/>
              </a:ext>
            </a:extLst>
          </p:cNvPr>
          <p:cNvPicPr>
            <a:picLocks noChangeAspect="1"/>
          </p:cNvPicPr>
          <p:nvPr/>
        </p:nvPicPr>
        <p:blipFill>
          <a:blip r:embed="rId2"/>
          <a:stretch>
            <a:fillRect/>
          </a:stretch>
        </p:blipFill>
        <p:spPr>
          <a:xfrm>
            <a:off x="0" y="24618"/>
            <a:ext cx="6634737" cy="4227195"/>
          </a:xfrm>
          <a:prstGeom prst="rect">
            <a:avLst/>
          </a:prstGeom>
        </p:spPr>
      </p:pic>
      <p:pic>
        <p:nvPicPr>
          <p:cNvPr id="3" name="Picture 2">
            <a:extLst>
              <a:ext uri="{FF2B5EF4-FFF2-40B4-BE49-F238E27FC236}">
                <a16:creationId xmlns:a16="http://schemas.microsoft.com/office/drawing/2014/main" id="{AE87A24A-DAB4-40C4-A8F4-94F4F557FB1F}"/>
              </a:ext>
            </a:extLst>
          </p:cNvPr>
          <p:cNvPicPr>
            <a:picLocks noChangeAspect="1"/>
          </p:cNvPicPr>
          <p:nvPr/>
        </p:nvPicPr>
        <p:blipFill>
          <a:blip r:embed="rId3"/>
          <a:stretch>
            <a:fillRect/>
          </a:stretch>
        </p:blipFill>
        <p:spPr>
          <a:xfrm>
            <a:off x="4304714" y="3883276"/>
            <a:ext cx="5955324" cy="2837564"/>
          </a:xfrm>
          <a:prstGeom prst="rect">
            <a:avLst/>
          </a:prstGeom>
        </p:spPr>
      </p:pic>
      <p:sp>
        <p:nvSpPr>
          <p:cNvPr id="4" name="TextBox 3">
            <a:extLst>
              <a:ext uri="{FF2B5EF4-FFF2-40B4-BE49-F238E27FC236}">
                <a16:creationId xmlns:a16="http://schemas.microsoft.com/office/drawing/2014/main" id="{38BA733A-3ED1-4FB6-A55C-7589DE174EE1}"/>
              </a:ext>
            </a:extLst>
          </p:cNvPr>
          <p:cNvSpPr txBox="1"/>
          <p:nvPr/>
        </p:nvSpPr>
        <p:spPr>
          <a:xfrm>
            <a:off x="6872947" y="137160"/>
            <a:ext cx="4803238" cy="3724096"/>
          </a:xfrm>
          <a:prstGeom prst="rect">
            <a:avLst/>
          </a:prstGeom>
          <a:noFill/>
          <a:ln w="38100">
            <a:solidFill>
              <a:srgbClr val="7030A0"/>
            </a:solidFill>
          </a:ln>
        </p:spPr>
        <p:txBody>
          <a:bodyPr wrap="square" rtlCol="0">
            <a:spAutoFit/>
          </a:bodyPr>
          <a:lstStyle/>
          <a:p>
            <a:r>
              <a:rPr lang="en-US" dirty="0"/>
              <a:t>Graph interpretation:</a:t>
            </a:r>
          </a:p>
          <a:p>
            <a:endParaRPr lang="en-US" sz="1600" dirty="0"/>
          </a:p>
          <a:p>
            <a:r>
              <a:rPr lang="en-US" sz="1600" dirty="0"/>
              <a:t>Using the maps and graph, Explain why the ANWR coastal plain (area 1002) is a desirable area for oil exploitation.</a:t>
            </a:r>
          </a:p>
          <a:p>
            <a:endParaRPr lang="en-US" sz="1600" dirty="0"/>
          </a:p>
          <a:p>
            <a:endParaRPr lang="en-US" sz="1600" dirty="0"/>
          </a:p>
          <a:p>
            <a:endParaRPr lang="en-US" sz="1600" dirty="0"/>
          </a:p>
          <a:p>
            <a:endParaRPr lang="en-US" sz="1600" dirty="0"/>
          </a:p>
          <a:p>
            <a:pPr marL="342900" indent="-342900">
              <a:buFont typeface="+mj-lt"/>
              <a:buAutoNum type="arabicPeriod"/>
            </a:pPr>
            <a:endParaRPr lang="en-US" dirty="0"/>
          </a:p>
          <a:p>
            <a:pPr marL="342900" indent="-342900">
              <a:buFont typeface="+mj-lt"/>
              <a:buAutoNum type="arabicPeriod"/>
            </a:pPr>
            <a:endParaRPr lang="en-US" dirty="0"/>
          </a:p>
          <a:p>
            <a:pPr marL="342900" indent="-342900">
              <a:buFont typeface="+mj-lt"/>
              <a:buAutoNum type="arabicPeriod"/>
            </a:pPr>
            <a:endParaRPr lang="en-US" dirty="0"/>
          </a:p>
          <a:p>
            <a:pPr marL="342900" indent="-342900">
              <a:buFont typeface="+mj-lt"/>
              <a:buAutoNum type="arabicPeriod"/>
            </a:pPr>
            <a:endParaRPr lang="en-US" dirty="0"/>
          </a:p>
          <a:p>
            <a:pPr marL="342900" indent="-342900">
              <a:buFont typeface="+mj-lt"/>
              <a:buAutoNum type="arabicPeriod"/>
            </a:pPr>
            <a:endParaRPr lang="en-GB" dirty="0"/>
          </a:p>
        </p:txBody>
      </p:sp>
      <p:pic>
        <p:nvPicPr>
          <p:cNvPr id="5" name="Picture 4">
            <a:extLst>
              <a:ext uri="{FF2B5EF4-FFF2-40B4-BE49-F238E27FC236}">
                <a16:creationId xmlns:a16="http://schemas.microsoft.com/office/drawing/2014/main" id="{85960206-3701-46A5-91EB-B88DFB2981F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022" y="4021627"/>
            <a:ext cx="3836671" cy="2560862"/>
          </a:xfrm>
          <a:prstGeom prst="rect">
            <a:avLst/>
          </a:prstGeom>
        </p:spPr>
      </p:pic>
    </p:spTree>
    <p:extLst>
      <p:ext uri="{BB962C8B-B14F-4D97-AF65-F5344CB8AC3E}">
        <p14:creationId xmlns:p14="http://schemas.microsoft.com/office/powerpoint/2010/main" val="2837672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0291DFC-661F-43BF-9622-B6C14E3A7F35}"/>
              </a:ext>
            </a:extLst>
          </p:cNvPr>
          <p:cNvSpPr/>
          <p:nvPr/>
        </p:nvSpPr>
        <p:spPr>
          <a:xfrm>
            <a:off x="361070" y="289679"/>
            <a:ext cx="11596468" cy="2031325"/>
          </a:xfrm>
          <a:prstGeom prst="rect">
            <a:avLst/>
          </a:prstGeom>
          <a:solidFill>
            <a:schemeClr val="accent6">
              <a:lumMod val="60000"/>
              <a:lumOff val="40000"/>
            </a:schemeClr>
          </a:solidFill>
        </p:spPr>
        <p:txBody>
          <a:bodyPr wrap="square">
            <a:spAutoFit/>
          </a:bodyPr>
          <a:lstStyle/>
          <a:p>
            <a:pPr fontAlgn="base"/>
            <a:r>
              <a:rPr lang="en-GB" b="1" u="none" strike="noStrike" dirty="0">
                <a:solidFill>
                  <a:srgbClr val="222222"/>
                </a:solidFill>
                <a:effectLst/>
                <a:latin typeface="Helvetica" panose="020B0604020202020204" pitchFamily="34" charset="0"/>
              </a:rPr>
              <a:t>Protection of cold environments as wilderness areas</a:t>
            </a:r>
          </a:p>
          <a:p>
            <a:pPr fontAlgn="base"/>
            <a:r>
              <a:rPr lang="en-GB" b="1" u="none" strike="noStrike" cap="all" dirty="0">
                <a:solidFill>
                  <a:srgbClr val="222222"/>
                </a:solidFill>
                <a:effectLst/>
                <a:latin typeface="Helvetica" panose="020B0604020202020204" pitchFamily="34" charset="0"/>
              </a:rPr>
              <a:t>What is a wilderness area?</a:t>
            </a:r>
          </a:p>
          <a:p>
            <a:pPr fontAlgn="base"/>
            <a:r>
              <a:rPr lang="en-GB" u="none" strike="noStrike" dirty="0">
                <a:solidFill>
                  <a:srgbClr val="575657"/>
                </a:solidFill>
                <a:effectLst/>
                <a:latin typeface="inherit"/>
              </a:rPr>
              <a:t>Wilderness areas are remote, unspoilt parts of the world including deserts, mountains and cold environments. Wilderness areas are typically </a:t>
            </a:r>
            <a:r>
              <a:rPr lang="en-GB" b="1" u="none" strike="noStrike" dirty="0">
                <a:solidFill>
                  <a:srgbClr val="575657"/>
                </a:solidFill>
                <a:effectLst/>
                <a:latin typeface="inherit"/>
              </a:rPr>
              <a:t>fragile environments unspoilt by human development </a:t>
            </a:r>
            <a:r>
              <a:rPr lang="en-GB" u="none" strike="noStrike" dirty="0">
                <a:solidFill>
                  <a:srgbClr val="575657"/>
                </a:solidFill>
                <a:effectLst/>
                <a:latin typeface="inherit"/>
              </a:rPr>
              <a:t>and remain natural.</a:t>
            </a:r>
          </a:p>
          <a:p>
            <a:pPr fontAlgn="base"/>
            <a:r>
              <a:rPr lang="en-GB" u="none" strike="noStrike" dirty="0">
                <a:solidFill>
                  <a:srgbClr val="575657"/>
                </a:solidFill>
                <a:effectLst/>
                <a:latin typeface="inherit"/>
              </a:rPr>
              <a:t>Many of the world’s cold environments are considered as wilderness areas. This is due to their remoteness and hostile physical conditions. Cold environments considered cold environments include Antarctica as well as areas of Greenland, Alaska, Svalbard, Iceland and Siberia.</a:t>
            </a:r>
          </a:p>
        </p:txBody>
      </p:sp>
      <p:sp>
        <p:nvSpPr>
          <p:cNvPr id="5" name="Rectangle 4">
            <a:extLst>
              <a:ext uri="{FF2B5EF4-FFF2-40B4-BE49-F238E27FC236}">
                <a16:creationId xmlns:a16="http://schemas.microsoft.com/office/drawing/2014/main" id="{07A65299-FCC3-4B4F-8297-9390FD907FF8}"/>
              </a:ext>
            </a:extLst>
          </p:cNvPr>
          <p:cNvSpPr/>
          <p:nvPr/>
        </p:nvSpPr>
        <p:spPr>
          <a:xfrm>
            <a:off x="361070" y="2413338"/>
            <a:ext cx="7770057" cy="4247317"/>
          </a:xfrm>
          <a:prstGeom prst="rect">
            <a:avLst/>
          </a:prstGeom>
          <a:solidFill>
            <a:schemeClr val="bg2">
              <a:lumMod val="90000"/>
            </a:schemeClr>
          </a:solidFill>
        </p:spPr>
        <p:txBody>
          <a:bodyPr wrap="square">
            <a:spAutoFit/>
          </a:bodyPr>
          <a:lstStyle/>
          <a:p>
            <a:pPr fontAlgn="base"/>
            <a:r>
              <a:rPr lang="en-GB" b="1" u="none" strike="noStrike" cap="all" dirty="0">
                <a:solidFill>
                  <a:srgbClr val="222222"/>
                </a:solidFill>
                <a:effectLst/>
                <a:latin typeface="Helvetica" panose="020B0604020202020204" pitchFamily="34" charset="0"/>
              </a:rPr>
              <a:t>Why should wilderness areas be protected?</a:t>
            </a:r>
          </a:p>
          <a:p>
            <a:pPr fontAlgn="base"/>
            <a:r>
              <a:rPr lang="en-GB" u="none" strike="noStrike" dirty="0">
                <a:solidFill>
                  <a:srgbClr val="575657"/>
                </a:solidFill>
                <a:effectLst/>
                <a:latin typeface="inherit"/>
              </a:rPr>
              <a:t>Cold environments need to be protected for a range of reasons, including:</a:t>
            </a:r>
          </a:p>
          <a:p>
            <a:pPr fontAlgn="base">
              <a:buFont typeface="Arial" panose="020B0604020202020204" pitchFamily="34" charset="0"/>
              <a:buChar char="•"/>
            </a:pPr>
            <a:r>
              <a:rPr lang="en-GB" b="1" u="none" strike="noStrike" dirty="0">
                <a:solidFill>
                  <a:srgbClr val="575657"/>
                </a:solidFill>
                <a:effectLst/>
                <a:latin typeface="inherit"/>
              </a:rPr>
              <a:t>Tundra and polar environments are fragile environments</a:t>
            </a:r>
            <a:r>
              <a:rPr lang="en-GB" u="none" strike="noStrike" dirty="0">
                <a:solidFill>
                  <a:srgbClr val="575657"/>
                </a:solidFill>
                <a:effectLst/>
                <a:latin typeface="inherit"/>
              </a:rPr>
              <a:t>. Cold environments take a long time to develop and when damaged by humans, can take a significant amount of time to recover. A footprint on the tundra can last for several years.  Therefore pollution, mining, energy exploitation and transportation can have a significant impact on cold environments.</a:t>
            </a:r>
          </a:p>
          <a:p>
            <a:pPr fontAlgn="base">
              <a:buFont typeface="Arial" panose="020B0604020202020204" pitchFamily="34" charset="0"/>
              <a:buChar char="•"/>
            </a:pPr>
            <a:r>
              <a:rPr lang="en-GB" u="none" strike="noStrike" dirty="0">
                <a:solidFill>
                  <a:srgbClr val="575657"/>
                </a:solidFill>
                <a:effectLst/>
                <a:latin typeface="inherit"/>
              </a:rPr>
              <a:t>Some cold environments are </a:t>
            </a:r>
            <a:r>
              <a:rPr lang="en-GB" b="1" u="none" strike="noStrike" dirty="0">
                <a:solidFill>
                  <a:srgbClr val="575657"/>
                </a:solidFill>
                <a:effectLst/>
                <a:latin typeface="inherit"/>
              </a:rPr>
              <a:t>inhabited by indigenous people</a:t>
            </a:r>
            <a:r>
              <a:rPr lang="en-GB" u="none" strike="noStrike" dirty="0">
                <a:solidFill>
                  <a:srgbClr val="575657"/>
                </a:solidFill>
                <a:effectLst/>
                <a:latin typeface="inherit"/>
              </a:rPr>
              <a:t>. Often, their culture depends on the preservation of the natural environment.</a:t>
            </a:r>
          </a:p>
          <a:p>
            <a:pPr fontAlgn="base">
              <a:buFont typeface="Arial" panose="020B0604020202020204" pitchFamily="34" charset="0"/>
              <a:buChar char="•"/>
            </a:pPr>
            <a:r>
              <a:rPr lang="en-GB" u="none" strike="noStrike" dirty="0">
                <a:solidFill>
                  <a:srgbClr val="575657"/>
                </a:solidFill>
                <a:effectLst/>
                <a:latin typeface="inherit"/>
              </a:rPr>
              <a:t>Cold environments are </a:t>
            </a:r>
            <a:r>
              <a:rPr lang="en-GB" b="1" u="none" strike="noStrike" dirty="0">
                <a:solidFill>
                  <a:srgbClr val="575657"/>
                </a:solidFill>
                <a:effectLst/>
                <a:latin typeface="inherit"/>
              </a:rPr>
              <a:t>home to a range of species (biodiversity)</a:t>
            </a:r>
            <a:r>
              <a:rPr lang="en-GB" u="none" strike="noStrike" dirty="0">
                <a:solidFill>
                  <a:srgbClr val="575657"/>
                </a:solidFill>
                <a:effectLst/>
                <a:latin typeface="inherit"/>
              </a:rPr>
              <a:t>, many of which are unique to the environment.</a:t>
            </a:r>
          </a:p>
          <a:p>
            <a:pPr fontAlgn="base">
              <a:buFont typeface="Arial" panose="020B0604020202020204" pitchFamily="34" charset="0"/>
              <a:buChar char="•"/>
            </a:pPr>
            <a:r>
              <a:rPr lang="en-GB" u="none" strike="noStrike" dirty="0">
                <a:solidFill>
                  <a:srgbClr val="575657"/>
                </a:solidFill>
                <a:effectLst/>
                <a:latin typeface="inherit"/>
              </a:rPr>
              <a:t>There is </a:t>
            </a:r>
            <a:r>
              <a:rPr lang="en-GB" b="1" u="none" strike="noStrike" dirty="0">
                <a:solidFill>
                  <a:srgbClr val="575657"/>
                </a:solidFill>
                <a:effectLst/>
                <a:latin typeface="inherit"/>
              </a:rPr>
              <a:t>a global moral responsibility</a:t>
            </a:r>
            <a:r>
              <a:rPr lang="en-GB" u="none" strike="noStrike" dirty="0">
                <a:solidFill>
                  <a:srgbClr val="575657"/>
                </a:solidFill>
                <a:effectLst/>
                <a:latin typeface="inherit"/>
              </a:rPr>
              <a:t> to protect wilderness areas.</a:t>
            </a:r>
          </a:p>
          <a:p>
            <a:pPr fontAlgn="base">
              <a:buFont typeface="Arial" panose="020B0604020202020204" pitchFamily="34" charset="0"/>
              <a:buChar char="•"/>
            </a:pPr>
            <a:r>
              <a:rPr lang="en-GB" dirty="0"/>
              <a:t>Scientists need to access unspoilt environments </a:t>
            </a:r>
            <a:r>
              <a:rPr lang="en-GB" b="1" dirty="0"/>
              <a:t>to conduct research </a:t>
            </a:r>
            <a:r>
              <a:rPr lang="en-GB" dirty="0"/>
              <a:t>into global processes. Valuable research into climate change has been conducted in Antarctica</a:t>
            </a:r>
          </a:p>
        </p:txBody>
      </p:sp>
      <p:pic>
        <p:nvPicPr>
          <p:cNvPr id="2" name="Picture 1">
            <a:extLst>
              <a:ext uri="{FF2B5EF4-FFF2-40B4-BE49-F238E27FC236}">
                <a16:creationId xmlns:a16="http://schemas.microsoft.com/office/drawing/2014/main" id="{CFE26B88-1DD9-4EA7-ADD6-D69E4417A8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131126" y="2321004"/>
            <a:ext cx="3826412" cy="2419808"/>
          </a:xfrm>
          <a:prstGeom prst="rect">
            <a:avLst/>
          </a:prstGeom>
        </p:spPr>
      </p:pic>
      <p:pic>
        <p:nvPicPr>
          <p:cNvPr id="3" name="Picture 2">
            <a:extLst>
              <a:ext uri="{FF2B5EF4-FFF2-40B4-BE49-F238E27FC236}">
                <a16:creationId xmlns:a16="http://schemas.microsoft.com/office/drawing/2014/main" id="{F00F4FA7-E973-4658-AE7F-695A0025C7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31124" y="4740812"/>
            <a:ext cx="3826413" cy="2027808"/>
          </a:xfrm>
          <a:prstGeom prst="rect">
            <a:avLst/>
          </a:prstGeom>
        </p:spPr>
      </p:pic>
    </p:spTree>
    <p:extLst>
      <p:ext uri="{BB962C8B-B14F-4D97-AF65-F5344CB8AC3E}">
        <p14:creationId xmlns:p14="http://schemas.microsoft.com/office/powerpoint/2010/main" val="936027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8F9B72-1668-4922-BB9F-7B5F673315E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6274191" cy="6858000"/>
          </a:xfrm>
          <a:prstGeom prst="rect">
            <a:avLst/>
          </a:prstGeom>
          <a:solidFill>
            <a:schemeClr val="accent6">
              <a:lumMod val="20000"/>
              <a:lumOff val="80000"/>
            </a:schemeClr>
          </a:solidFill>
        </p:spPr>
      </p:pic>
      <p:sp>
        <p:nvSpPr>
          <p:cNvPr id="5" name="TextBox 4">
            <a:extLst>
              <a:ext uri="{FF2B5EF4-FFF2-40B4-BE49-F238E27FC236}">
                <a16:creationId xmlns:a16="http://schemas.microsoft.com/office/drawing/2014/main" id="{083DB898-4FAD-4C52-A991-186E2A7F51CC}"/>
              </a:ext>
            </a:extLst>
          </p:cNvPr>
          <p:cNvSpPr txBox="1"/>
          <p:nvPr/>
        </p:nvSpPr>
        <p:spPr>
          <a:xfrm>
            <a:off x="6611815" y="186972"/>
            <a:ext cx="5218952" cy="4247317"/>
          </a:xfrm>
          <a:prstGeom prst="rect">
            <a:avLst/>
          </a:prstGeom>
          <a:noFill/>
          <a:ln w="38100">
            <a:solidFill>
              <a:srgbClr val="7030A0"/>
            </a:solidFill>
          </a:ln>
        </p:spPr>
        <p:txBody>
          <a:bodyPr wrap="square" rtlCol="0">
            <a:spAutoFit/>
          </a:bodyPr>
          <a:lstStyle/>
          <a:p>
            <a:r>
              <a:rPr lang="en-US" dirty="0"/>
              <a:t>Look at the article here and….</a:t>
            </a:r>
          </a:p>
          <a:p>
            <a:endParaRPr lang="en-US" dirty="0"/>
          </a:p>
          <a:p>
            <a:r>
              <a:rPr lang="en-US" dirty="0"/>
              <a:t>Describe in 500 words why ANWR is considered a ‘special place.’</a:t>
            </a:r>
          </a:p>
          <a:p>
            <a:endParaRPr lang="en-US" dirty="0"/>
          </a:p>
          <a:p>
            <a:r>
              <a:rPr lang="en-GB" dirty="0"/>
              <a:t>What do you understand by the term ‘fragile environment’?</a:t>
            </a:r>
          </a:p>
          <a:p>
            <a:endParaRPr lang="en-GB" dirty="0"/>
          </a:p>
          <a:p>
            <a:r>
              <a:rPr lang="en-GB" dirty="0"/>
              <a:t>Why do you think people choose to live in such harsh physical environments?</a:t>
            </a:r>
          </a:p>
          <a:p>
            <a:endParaRPr lang="en-GB" dirty="0"/>
          </a:p>
          <a:p>
            <a:r>
              <a:rPr lang="en-GB" dirty="0"/>
              <a:t>Discuss how people have responded to the social, economic and environmental challenges of living in that cold environment.</a:t>
            </a:r>
          </a:p>
          <a:p>
            <a:endParaRPr lang="en-US" dirty="0"/>
          </a:p>
        </p:txBody>
      </p:sp>
      <p:sp>
        <p:nvSpPr>
          <p:cNvPr id="7" name="TextBox 6">
            <a:extLst>
              <a:ext uri="{FF2B5EF4-FFF2-40B4-BE49-F238E27FC236}">
                <a16:creationId xmlns:a16="http://schemas.microsoft.com/office/drawing/2014/main" id="{8C568438-5E06-4CD4-B556-ECC0E5EB1DB3}"/>
              </a:ext>
            </a:extLst>
          </p:cNvPr>
          <p:cNvSpPr txBox="1"/>
          <p:nvPr/>
        </p:nvSpPr>
        <p:spPr>
          <a:xfrm>
            <a:off x="6611815" y="4589502"/>
            <a:ext cx="5218952" cy="2031325"/>
          </a:xfrm>
          <a:prstGeom prst="rect">
            <a:avLst/>
          </a:prstGeom>
          <a:noFill/>
          <a:ln w="38100">
            <a:solidFill>
              <a:srgbClr val="7030A0"/>
            </a:solidFill>
          </a:ln>
        </p:spPr>
        <p:txBody>
          <a:bodyPr wrap="square" rtlCol="0">
            <a:spAutoFit/>
          </a:bodyPr>
          <a:lstStyle/>
          <a:p>
            <a:r>
              <a:rPr lang="en-GB" dirty="0"/>
              <a:t>Watch the clip:</a:t>
            </a:r>
          </a:p>
          <a:p>
            <a:endParaRPr lang="en-GB" dirty="0"/>
          </a:p>
          <a:p>
            <a:r>
              <a:rPr lang="en-GB" b="1" dirty="0"/>
              <a:t>Climate Change and Arctic Oil with Emma Thompson</a:t>
            </a:r>
          </a:p>
          <a:p>
            <a:endParaRPr lang="en-GB" dirty="0"/>
          </a:p>
          <a:p>
            <a:r>
              <a:rPr lang="en-GB" dirty="0">
                <a:hlinkClick r:id="rId3"/>
              </a:rPr>
              <a:t>https://www.youtube.com/watch?v=fFNqKA8VBGU</a:t>
            </a:r>
            <a:r>
              <a:rPr lang="en-GB" dirty="0"/>
              <a:t> </a:t>
            </a:r>
          </a:p>
          <a:p>
            <a:endParaRPr lang="en-GB" dirty="0"/>
          </a:p>
          <a:p>
            <a:r>
              <a:rPr lang="en-GB" dirty="0"/>
              <a:t>What is the impact of climate change on the Arctic?</a:t>
            </a:r>
          </a:p>
        </p:txBody>
      </p:sp>
    </p:spTree>
    <p:extLst>
      <p:ext uri="{BB962C8B-B14F-4D97-AF65-F5344CB8AC3E}">
        <p14:creationId xmlns:p14="http://schemas.microsoft.com/office/powerpoint/2010/main" val="2104779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1A38-59BC-41BC-8C11-7B4C0BE2B99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C8D84B-B1CA-4062-90EF-92E30BDFDB7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8E6B6FF-4390-4C8C-AADA-F50AFC75EE65}"/>
              </a:ext>
            </a:extLst>
          </p:cNvPr>
          <p:cNvPicPr>
            <a:picLocks noChangeAspect="1"/>
          </p:cNvPicPr>
          <p:nvPr/>
        </p:nvPicPr>
        <p:blipFill>
          <a:blip r:embed="rId2"/>
          <a:stretch>
            <a:fillRect/>
          </a:stretch>
        </p:blipFill>
        <p:spPr>
          <a:xfrm>
            <a:off x="0" y="0"/>
            <a:ext cx="12192000" cy="6848593"/>
          </a:xfrm>
          <a:prstGeom prst="rect">
            <a:avLst/>
          </a:prstGeom>
        </p:spPr>
      </p:pic>
      <p:sp>
        <p:nvSpPr>
          <p:cNvPr id="5" name="Rectangle 4">
            <a:extLst>
              <a:ext uri="{FF2B5EF4-FFF2-40B4-BE49-F238E27FC236}">
                <a16:creationId xmlns:a16="http://schemas.microsoft.com/office/drawing/2014/main" id="{9C248B2A-3473-4F5F-BF39-D9F4CAC825E6}"/>
              </a:ext>
            </a:extLst>
          </p:cNvPr>
          <p:cNvSpPr/>
          <p:nvPr/>
        </p:nvSpPr>
        <p:spPr>
          <a:xfrm>
            <a:off x="7807569" y="4748801"/>
            <a:ext cx="4079631" cy="1892826"/>
          </a:xfrm>
          <a:prstGeom prst="rect">
            <a:avLst/>
          </a:prstGeom>
          <a:solidFill>
            <a:schemeClr val="bg2"/>
          </a:solidFill>
        </p:spPr>
        <p:txBody>
          <a:bodyPr wrap="square">
            <a:spAutoFit/>
          </a:bodyPr>
          <a:lstStyle/>
          <a:p>
            <a:pPr>
              <a:spcBef>
                <a:spcPct val="50000"/>
              </a:spcBef>
            </a:pPr>
            <a:r>
              <a:rPr lang="en-GB" altLang="en-US" dirty="0"/>
              <a:t>The </a:t>
            </a:r>
            <a:r>
              <a:rPr lang="en-GB" altLang="en-US" dirty="0">
                <a:solidFill>
                  <a:srgbClr val="FF3300"/>
                </a:solidFill>
              </a:rPr>
              <a:t>Arctic National Wildlife Refuge</a:t>
            </a:r>
          </a:p>
          <a:p>
            <a:pPr>
              <a:spcBef>
                <a:spcPct val="50000"/>
              </a:spcBef>
            </a:pPr>
            <a:r>
              <a:rPr lang="en-GB" altLang="en-US" dirty="0"/>
              <a:t>Protected … but</a:t>
            </a:r>
          </a:p>
          <a:p>
            <a:pPr>
              <a:spcBef>
                <a:spcPct val="50000"/>
              </a:spcBef>
            </a:pPr>
            <a:r>
              <a:rPr lang="en-GB" altLang="en-US" dirty="0"/>
              <a:t>… there are </a:t>
            </a:r>
            <a:r>
              <a:rPr lang="en-GB" altLang="en-US" dirty="0">
                <a:solidFill>
                  <a:srgbClr val="FF3300"/>
                </a:solidFill>
              </a:rPr>
              <a:t>oil reserves</a:t>
            </a:r>
            <a:r>
              <a:rPr lang="en-GB" altLang="en-US" dirty="0"/>
              <a:t> there …</a:t>
            </a:r>
          </a:p>
          <a:p>
            <a:pPr>
              <a:spcBef>
                <a:spcPct val="50000"/>
              </a:spcBef>
            </a:pPr>
            <a:r>
              <a:rPr lang="en-GB" altLang="en-US" dirty="0"/>
              <a:t>And the Prudhoe Bay oilfield is </a:t>
            </a:r>
            <a:r>
              <a:rPr lang="en-GB" altLang="en-US" dirty="0">
                <a:solidFill>
                  <a:srgbClr val="FF3300"/>
                </a:solidFill>
              </a:rPr>
              <a:t>nearly exhausted</a:t>
            </a:r>
            <a:r>
              <a:rPr lang="en-GB" altLang="en-US" dirty="0"/>
              <a:t>.</a:t>
            </a:r>
            <a:endParaRPr lang="en-US" altLang="en-US" dirty="0"/>
          </a:p>
        </p:txBody>
      </p:sp>
    </p:spTree>
    <p:extLst>
      <p:ext uri="{BB962C8B-B14F-4D97-AF65-F5344CB8AC3E}">
        <p14:creationId xmlns:p14="http://schemas.microsoft.com/office/powerpoint/2010/main" val="1503198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15C3E2-1AA3-4EC6-BD18-8098035FBC16}"/>
              </a:ext>
            </a:extLst>
          </p:cNvPr>
          <p:cNvPicPr>
            <a:picLocks noChangeAspect="1"/>
          </p:cNvPicPr>
          <p:nvPr/>
        </p:nvPicPr>
        <p:blipFill>
          <a:blip r:embed="rId2"/>
          <a:stretch>
            <a:fillRect/>
          </a:stretch>
        </p:blipFill>
        <p:spPr>
          <a:xfrm>
            <a:off x="318867" y="3807205"/>
            <a:ext cx="4914900" cy="3050795"/>
          </a:xfrm>
          <a:prstGeom prst="rect">
            <a:avLst/>
          </a:prstGeom>
        </p:spPr>
      </p:pic>
      <p:sp>
        <p:nvSpPr>
          <p:cNvPr id="2" name="Rectangle 1">
            <a:extLst>
              <a:ext uri="{FF2B5EF4-FFF2-40B4-BE49-F238E27FC236}">
                <a16:creationId xmlns:a16="http://schemas.microsoft.com/office/drawing/2014/main" id="{7050AAB7-2EE2-4DED-9BED-C9613BA9F6AC}"/>
              </a:ext>
            </a:extLst>
          </p:cNvPr>
          <p:cNvSpPr/>
          <p:nvPr/>
        </p:nvSpPr>
        <p:spPr>
          <a:xfrm>
            <a:off x="5383236" y="2694923"/>
            <a:ext cx="6818142" cy="3970318"/>
          </a:xfrm>
          <a:prstGeom prst="rect">
            <a:avLst/>
          </a:prstGeom>
          <a:solidFill>
            <a:schemeClr val="bg2">
              <a:lumMod val="90000"/>
            </a:schemeClr>
          </a:solidFill>
        </p:spPr>
        <p:txBody>
          <a:bodyPr wrap="square">
            <a:spAutoFit/>
          </a:bodyPr>
          <a:lstStyle/>
          <a:p>
            <a:r>
              <a:rPr lang="en-GB" dirty="0">
                <a:solidFill>
                  <a:srgbClr val="444444"/>
                </a:solidFill>
              </a:rPr>
              <a:t>The Arctic National Wildlife Refuge (ANWR or Arctic Refuge) is a national wildlife refuge in </a:t>
            </a:r>
            <a:r>
              <a:rPr lang="en-GB" dirty="0" err="1">
                <a:solidFill>
                  <a:srgbClr val="444444"/>
                </a:solidFill>
              </a:rPr>
              <a:t>northeastern</a:t>
            </a:r>
            <a:r>
              <a:rPr lang="en-GB" dirty="0">
                <a:solidFill>
                  <a:srgbClr val="444444"/>
                </a:solidFill>
              </a:rPr>
              <a:t> Alaska, United States. It consists of 19,286,722 acres (78,050.59 km2) in the Alaska North Slope region. It is the largest National Wildlife Refuge in the country, slightly larger than the Yukon Delta National Wildlife Refuge. </a:t>
            </a:r>
          </a:p>
          <a:p>
            <a:br>
              <a:rPr lang="en-GB" dirty="0"/>
            </a:br>
            <a:r>
              <a:rPr lang="en-GB" dirty="0">
                <a:solidFill>
                  <a:srgbClr val="444444"/>
                </a:solidFill>
              </a:rPr>
              <a:t>Year-round residents of the boreal forest include moose, lynx, marten, wolverines, black and grizzly bears, and wolves.</a:t>
            </a:r>
            <a:br>
              <a:rPr lang="en-GB" dirty="0"/>
            </a:br>
            <a:br>
              <a:rPr lang="en-GB" dirty="0"/>
            </a:br>
            <a:r>
              <a:rPr lang="en-GB" dirty="0">
                <a:solidFill>
                  <a:srgbClr val="444444"/>
                </a:solidFill>
              </a:rPr>
              <a:t>Each year, thousands of waterfowl and other birds nest and reproduce in areas surrounding Prudhoe Bay and Kuparuk fields and a healthy and increasing caribou herd migrates through these areas to calve and seek respite from annoying pests.</a:t>
            </a:r>
            <a:br>
              <a:rPr lang="en-GB" dirty="0"/>
            </a:br>
            <a:endParaRPr lang="en-GB" b="1" dirty="0"/>
          </a:p>
        </p:txBody>
      </p:sp>
      <p:pic>
        <p:nvPicPr>
          <p:cNvPr id="3" name="Picture 2">
            <a:extLst>
              <a:ext uri="{FF2B5EF4-FFF2-40B4-BE49-F238E27FC236}">
                <a16:creationId xmlns:a16="http://schemas.microsoft.com/office/drawing/2014/main" id="{BC0EBE11-6628-4946-A3CA-E0E176C4A07D}"/>
              </a:ext>
            </a:extLst>
          </p:cNvPr>
          <p:cNvPicPr>
            <a:picLocks noChangeAspect="1"/>
          </p:cNvPicPr>
          <p:nvPr/>
        </p:nvPicPr>
        <p:blipFill>
          <a:blip r:embed="rId3"/>
          <a:stretch>
            <a:fillRect/>
          </a:stretch>
        </p:blipFill>
        <p:spPr>
          <a:xfrm>
            <a:off x="295579" y="166311"/>
            <a:ext cx="4938188" cy="3627434"/>
          </a:xfrm>
          <a:prstGeom prst="rect">
            <a:avLst/>
          </a:prstGeom>
        </p:spPr>
      </p:pic>
      <p:sp>
        <p:nvSpPr>
          <p:cNvPr id="5" name="Rectangle 4">
            <a:extLst>
              <a:ext uri="{FF2B5EF4-FFF2-40B4-BE49-F238E27FC236}">
                <a16:creationId xmlns:a16="http://schemas.microsoft.com/office/drawing/2014/main" id="{20430221-AC33-450A-B1A1-C5482EC7FC46}"/>
              </a:ext>
            </a:extLst>
          </p:cNvPr>
          <p:cNvSpPr/>
          <p:nvPr/>
        </p:nvSpPr>
        <p:spPr>
          <a:xfrm>
            <a:off x="5373858" y="109600"/>
            <a:ext cx="6818142" cy="2585323"/>
          </a:xfrm>
          <a:prstGeom prst="rect">
            <a:avLst/>
          </a:prstGeom>
          <a:solidFill>
            <a:schemeClr val="bg2">
              <a:lumMod val="90000"/>
            </a:schemeClr>
          </a:solidFill>
        </p:spPr>
        <p:txBody>
          <a:bodyPr wrap="square">
            <a:spAutoFit/>
          </a:bodyPr>
          <a:lstStyle/>
          <a:p>
            <a:r>
              <a:rPr lang="en-GB" b="1" dirty="0">
                <a:solidFill>
                  <a:srgbClr val="444444"/>
                </a:solidFill>
              </a:rPr>
              <a:t>What is the debate all about?</a:t>
            </a:r>
            <a:endParaRPr lang="en-GB" b="1" dirty="0">
              <a:solidFill>
                <a:srgbClr val="444444"/>
              </a:solidFill>
              <a:latin typeface="Arial" panose="020B0604020202020204" pitchFamily="34" charset="0"/>
            </a:endParaRPr>
          </a:p>
          <a:p>
            <a:r>
              <a:rPr lang="en-GB" dirty="0">
                <a:solidFill>
                  <a:srgbClr val="444444"/>
                </a:solidFill>
              </a:rPr>
              <a:t>The question of whether to drill for oil in the ANWR has been an ongoing political controversy in the United States since 1977. The controversy surrounds drilling for oil in a 1,500,000 acres (6,100 km2) subsection on the coastal plain, known as the "1002 area." Much of the debate over whether to drill in the 1002 area of ANWR rests on the amount of economically recoverable oil, as it relates to world oil markets, weighed against the potential harm oil exploration might have upon the natural wildlife</a:t>
            </a:r>
            <a:endParaRPr lang="en-GB" dirty="0"/>
          </a:p>
        </p:txBody>
      </p:sp>
    </p:spTree>
    <p:extLst>
      <p:ext uri="{BB962C8B-B14F-4D97-AF65-F5344CB8AC3E}">
        <p14:creationId xmlns:p14="http://schemas.microsoft.com/office/powerpoint/2010/main" val="3777801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0D9280-9EDF-42F2-A891-8823DB7E8017}"/>
              </a:ext>
            </a:extLst>
          </p:cNvPr>
          <p:cNvSpPr/>
          <p:nvPr/>
        </p:nvSpPr>
        <p:spPr>
          <a:xfrm>
            <a:off x="184503" y="1581557"/>
            <a:ext cx="5911498" cy="5078313"/>
          </a:xfrm>
          <a:prstGeom prst="rect">
            <a:avLst/>
          </a:prstGeom>
          <a:solidFill>
            <a:schemeClr val="bg2">
              <a:lumMod val="90000"/>
            </a:schemeClr>
          </a:solidFill>
        </p:spPr>
        <p:txBody>
          <a:bodyPr wrap="square">
            <a:spAutoFit/>
          </a:bodyPr>
          <a:lstStyle/>
          <a:p>
            <a:r>
              <a:rPr lang="en-GB" b="1" dirty="0"/>
              <a:t>What about the </a:t>
            </a:r>
            <a:r>
              <a:rPr lang="en-GB" b="1" dirty="0">
                <a:solidFill>
                  <a:srgbClr val="575657"/>
                </a:solidFill>
                <a:latin typeface="inherit"/>
              </a:rPr>
              <a:t>indigenous people?</a:t>
            </a:r>
          </a:p>
          <a:p>
            <a:endParaRPr lang="en-GB" b="1" dirty="0">
              <a:solidFill>
                <a:srgbClr val="575657"/>
              </a:solidFill>
              <a:latin typeface="inherit"/>
            </a:endParaRPr>
          </a:p>
          <a:p>
            <a:r>
              <a:rPr lang="en-GB" dirty="0"/>
              <a:t>In January 2008 a proposal was put forward to open the lands up for petroleum exploration and development.  This would badly affect the </a:t>
            </a:r>
            <a:r>
              <a:rPr lang="en-GB" dirty="0" err="1"/>
              <a:t>Vuntut</a:t>
            </a:r>
            <a:r>
              <a:rPr lang="en-GB" dirty="0"/>
              <a:t> Gwitchin, an indigenous group who live close to ANWR on the Canadian side of the border. The </a:t>
            </a:r>
            <a:r>
              <a:rPr lang="en-GB" dirty="0" err="1"/>
              <a:t>Vuntut</a:t>
            </a:r>
            <a:r>
              <a:rPr lang="en-GB" dirty="0"/>
              <a:t> Gwitchin have adapted to this harsh environment, they number 300 people in the settlement of Old Crow and some 7500 in total across the whole community.  They are a traditional community, and originally they survived by hunting and gathering.  They trap Muskrat for their furs in the off-season but their main activity is to hunt in sustainable numbers the porcupine Caribou herd, so called because they cross the Porcupine River at Old Crow.  If oil development at ANWR goes ahead the </a:t>
            </a:r>
            <a:r>
              <a:rPr lang="en-GB" dirty="0" err="1"/>
              <a:t>Vuntut</a:t>
            </a:r>
            <a:r>
              <a:rPr lang="en-GB" dirty="0"/>
              <a:t> Gwitchin are very concerned that it will damage the Porcupine Caribou herd, and therefore ruin their way of life.  To date, drilling has been prevented by the USA government.</a:t>
            </a:r>
          </a:p>
        </p:txBody>
      </p:sp>
      <p:sp>
        <p:nvSpPr>
          <p:cNvPr id="6" name="TextBox 5">
            <a:extLst>
              <a:ext uri="{FF2B5EF4-FFF2-40B4-BE49-F238E27FC236}">
                <a16:creationId xmlns:a16="http://schemas.microsoft.com/office/drawing/2014/main" id="{DDDEAB2D-10C5-4446-9B7E-3C67C1BC0BDE}"/>
              </a:ext>
            </a:extLst>
          </p:cNvPr>
          <p:cNvSpPr txBox="1"/>
          <p:nvPr/>
        </p:nvSpPr>
        <p:spPr>
          <a:xfrm>
            <a:off x="267448" y="172904"/>
            <a:ext cx="5218952" cy="1200329"/>
          </a:xfrm>
          <a:prstGeom prst="rect">
            <a:avLst/>
          </a:prstGeom>
          <a:noFill/>
          <a:ln w="38100">
            <a:solidFill>
              <a:srgbClr val="7030A0"/>
            </a:solidFill>
          </a:ln>
        </p:spPr>
        <p:txBody>
          <a:bodyPr wrap="square" rtlCol="0">
            <a:spAutoFit/>
          </a:bodyPr>
          <a:lstStyle/>
          <a:p>
            <a:r>
              <a:rPr lang="en-GB" dirty="0"/>
              <a:t>Research the migration of the Porcupine caribou.  Make notes explaining what drives their migration and how the results of climate change might affect their migration patterns in the future.</a:t>
            </a:r>
          </a:p>
        </p:txBody>
      </p:sp>
      <p:pic>
        <p:nvPicPr>
          <p:cNvPr id="7" name="Picture 6">
            <a:extLst>
              <a:ext uri="{FF2B5EF4-FFF2-40B4-BE49-F238E27FC236}">
                <a16:creationId xmlns:a16="http://schemas.microsoft.com/office/drawing/2014/main" id="{786E006C-94A5-46CC-B566-1DFB8C97F59C}"/>
              </a:ext>
            </a:extLst>
          </p:cNvPr>
          <p:cNvPicPr>
            <a:picLocks noChangeAspect="1"/>
          </p:cNvPicPr>
          <p:nvPr/>
        </p:nvPicPr>
        <p:blipFill>
          <a:blip r:embed="rId2"/>
          <a:stretch>
            <a:fillRect/>
          </a:stretch>
        </p:blipFill>
        <p:spPr>
          <a:xfrm>
            <a:off x="6204016" y="172904"/>
            <a:ext cx="2944623" cy="4159945"/>
          </a:xfrm>
          <a:prstGeom prst="rect">
            <a:avLst/>
          </a:prstGeom>
        </p:spPr>
      </p:pic>
      <p:pic>
        <p:nvPicPr>
          <p:cNvPr id="8" name="Picture 7">
            <a:extLst>
              <a:ext uri="{FF2B5EF4-FFF2-40B4-BE49-F238E27FC236}">
                <a16:creationId xmlns:a16="http://schemas.microsoft.com/office/drawing/2014/main" id="{A16232CE-C138-400E-8DA1-D32EBED772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86033" y="4120713"/>
            <a:ext cx="3905967" cy="2969009"/>
          </a:xfrm>
          <a:prstGeom prst="rect">
            <a:avLst/>
          </a:prstGeom>
        </p:spPr>
      </p:pic>
      <p:sp>
        <p:nvSpPr>
          <p:cNvPr id="9" name="TextBox 8">
            <a:extLst>
              <a:ext uri="{FF2B5EF4-FFF2-40B4-BE49-F238E27FC236}">
                <a16:creationId xmlns:a16="http://schemas.microsoft.com/office/drawing/2014/main" id="{9CEC3FC5-CB67-4EB7-8DD7-3F6EED0DB19A}"/>
              </a:ext>
            </a:extLst>
          </p:cNvPr>
          <p:cNvSpPr txBox="1"/>
          <p:nvPr/>
        </p:nvSpPr>
        <p:spPr>
          <a:xfrm>
            <a:off x="9247378" y="205131"/>
            <a:ext cx="2760120" cy="3416320"/>
          </a:xfrm>
          <a:prstGeom prst="rect">
            <a:avLst/>
          </a:prstGeom>
          <a:noFill/>
          <a:ln w="38100">
            <a:solidFill>
              <a:srgbClr val="7030A0"/>
            </a:solidFill>
          </a:ln>
        </p:spPr>
        <p:txBody>
          <a:bodyPr wrap="square" rtlCol="0">
            <a:spAutoFit/>
          </a:bodyPr>
          <a:lstStyle/>
          <a:p>
            <a:r>
              <a:rPr lang="en-GB" dirty="0"/>
              <a:t>Research the </a:t>
            </a:r>
            <a:r>
              <a:rPr lang="en-GB" dirty="0" err="1"/>
              <a:t>Vuntut</a:t>
            </a:r>
            <a:r>
              <a:rPr lang="en-GB" dirty="0"/>
              <a:t> </a:t>
            </a:r>
            <a:r>
              <a:rPr lang="en-GB" dirty="0" err="1"/>
              <a:t>Gwitchen</a:t>
            </a:r>
            <a:r>
              <a:rPr lang="en-GB" dirty="0"/>
              <a:t> community from the following websites:</a:t>
            </a:r>
          </a:p>
          <a:p>
            <a:endParaRPr lang="en-GB" dirty="0"/>
          </a:p>
          <a:p>
            <a:r>
              <a:rPr lang="en-GB" dirty="0"/>
              <a:t>Old Crow – Yukon</a:t>
            </a:r>
          </a:p>
          <a:p>
            <a:r>
              <a:rPr lang="en-GB" dirty="0"/>
              <a:t>(</a:t>
            </a:r>
            <a:r>
              <a:rPr lang="en-GB" dirty="0">
                <a:hlinkClick r:id="rId4"/>
              </a:rPr>
              <a:t>www.Cambridge.org/links/gase6036</a:t>
            </a:r>
            <a:r>
              <a:rPr lang="en-GB" dirty="0"/>
              <a:t>)</a:t>
            </a:r>
          </a:p>
          <a:p>
            <a:endParaRPr lang="en-GB" dirty="0"/>
          </a:p>
          <a:p>
            <a:r>
              <a:rPr lang="en-GB" dirty="0"/>
              <a:t>Yukon community profiles</a:t>
            </a:r>
          </a:p>
          <a:p>
            <a:r>
              <a:rPr lang="en-GB" dirty="0"/>
              <a:t>(</a:t>
            </a:r>
            <a:r>
              <a:rPr lang="en-GB" dirty="0">
                <a:hlinkClick r:id="rId5"/>
              </a:rPr>
              <a:t>www.Cambridge.org/links/gase6034</a:t>
            </a:r>
            <a:r>
              <a:rPr lang="en-GB" dirty="0"/>
              <a:t> )</a:t>
            </a:r>
          </a:p>
          <a:p>
            <a:endParaRPr lang="en-GB" dirty="0"/>
          </a:p>
        </p:txBody>
      </p:sp>
      <p:sp>
        <p:nvSpPr>
          <p:cNvPr id="11" name="TextBox 10">
            <a:extLst>
              <a:ext uri="{FF2B5EF4-FFF2-40B4-BE49-F238E27FC236}">
                <a16:creationId xmlns:a16="http://schemas.microsoft.com/office/drawing/2014/main" id="{344EA9A9-6FBF-4706-9F7A-E14777E4EB54}"/>
              </a:ext>
            </a:extLst>
          </p:cNvPr>
          <p:cNvSpPr txBox="1"/>
          <p:nvPr/>
        </p:nvSpPr>
        <p:spPr>
          <a:xfrm>
            <a:off x="6257193" y="4443879"/>
            <a:ext cx="1631690" cy="2031325"/>
          </a:xfrm>
          <a:prstGeom prst="rect">
            <a:avLst/>
          </a:prstGeom>
          <a:noFill/>
          <a:ln w="38100">
            <a:solidFill>
              <a:srgbClr val="7030A0"/>
            </a:solidFill>
          </a:ln>
        </p:spPr>
        <p:txBody>
          <a:bodyPr wrap="square" rtlCol="0">
            <a:spAutoFit/>
          </a:bodyPr>
          <a:lstStyle/>
          <a:p>
            <a:r>
              <a:rPr lang="en-GB" dirty="0"/>
              <a:t>Watch this Bruce Parry clip:</a:t>
            </a:r>
          </a:p>
          <a:p>
            <a:endParaRPr lang="en-GB" dirty="0"/>
          </a:p>
          <a:p>
            <a:r>
              <a:rPr lang="en-GB" dirty="0">
                <a:hlinkClick r:id="rId6"/>
              </a:rPr>
              <a:t>https://youtu.be/Enf-BexL_oI</a:t>
            </a:r>
            <a:r>
              <a:rPr lang="en-GB" dirty="0"/>
              <a:t> </a:t>
            </a:r>
          </a:p>
          <a:p>
            <a:endParaRPr lang="en-GB" dirty="0"/>
          </a:p>
        </p:txBody>
      </p:sp>
    </p:spTree>
    <p:extLst>
      <p:ext uri="{BB962C8B-B14F-4D97-AF65-F5344CB8AC3E}">
        <p14:creationId xmlns:p14="http://schemas.microsoft.com/office/powerpoint/2010/main" val="3495070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Spring camping in the Arctic Refuge.&#10;The 1002 Area of the coastal plain&#10;is in the foreground, with the Brooks Range&#10;mountains in the background. - USFWS">
            <a:extLst>
              <a:ext uri="{FF2B5EF4-FFF2-40B4-BE49-F238E27FC236}">
                <a16:creationId xmlns:a16="http://schemas.microsoft.com/office/drawing/2014/main" id="{17F7C0EF-78E7-4A7D-98DF-2EB26CF717FD}"/>
              </a:ext>
            </a:extLst>
          </p:cNvPr>
          <p:cNvPicPr>
            <a:picLocks noChangeAspect="1" noChangeArrowheads="1"/>
          </p:cNvPicPr>
          <p:nvPr/>
        </p:nvPicPr>
        <p:blipFill>
          <a:blip r:embed="rId3">
            <a:lum bright="70000" contrast="-70000"/>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85C763F2-CFEC-4D3D-9DFF-67E2AE8469EB}"/>
              </a:ext>
            </a:extLst>
          </p:cNvPr>
          <p:cNvSpPr/>
          <p:nvPr/>
        </p:nvSpPr>
        <p:spPr>
          <a:xfrm>
            <a:off x="5776531" y="1638801"/>
            <a:ext cx="6096000" cy="4801314"/>
          </a:xfrm>
          <a:prstGeom prst="rect">
            <a:avLst/>
          </a:prstGeom>
        </p:spPr>
        <p:txBody>
          <a:bodyPr>
            <a:spAutoFit/>
          </a:bodyPr>
          <a:lstStyle/>
          <a:p>
            <a:pPr marL="285750" indent="-285750">
              <a:buFont typeface="Arial" panose="020B0604020202020204" pitchFamily="34" charset="0"/>
              <a:buChar char="•"/>
            </a:pPr>
            <a:r>
              <a:rPr lang="en-GB" dirty="0">
                <a:solidFill>
                  <a:srgbClr val="333333"/>
                </a:solidFill>
                <a:latin typeface="Helvetica Neue"/>
              </a:rPr>
              <a:t>The opportunities offered in Tundra areas create employment and increases local taxes and local government spending.  This allows for the improvement of infrastructure and public services, improving the socio economic conditions of the area and allowing for even more development.  This is known as the positive multiplier effect.</a:t>
            </a:r>
          </a:p>
          <a:p>
            <a:pPr marL="285750" indent="-285750">
              <a:buFont typeface="Arial" panose="020B0604020202020204" pitchFamily="34" charset="0"/>
              <a:buChar char="•"/>
            </a:pPr>
            <a:endParaRPr lang="en-GB" dirty="0">
              <a:solidFill>
                <a:srgbClr val="333333"/>
              </a:solidFill>
              <a:latin typeface="Helvetica Neue"/>
            </a:endParaRPr>
          </a:p>
          <a:p>
            <a:pPr marL="285750" indent="-285750">
              <a:buFont typeface="Arial" panose="020B0604020202020204" pitchFamily="34" charset="0"/>
              <a:buChar char="•"/>
            </a:pPr>
            <a:r>
              <a:rPr lang="en-GB" dirty="0">
                <a:solidFill>
                  <a:srgbClr val="333333"/>
                </a:solidFill>
                <a:latin typeface="Helvetica Neue"/>
              </a:rPr>
              <a:t>The increased oil and gas supply with decrease the dependency that the USA has on foreign imported oil and gas. </a:t>
            </a:r>
          </a:p>
          <a:p>
            <a:pPr marL="285750" indent="-285750">
              <a:buFont typeface="Arial" panose="020B0604020202020204" pitchFamily="34" charset="0"/>
              <a:buChar char="•"/>
            </a:pPr>
            <a:endParaRPr lang="en-GB" dirty="0">
              <a:solidFill>
                <a:srgbClr val="333333"/>
              </a:solidFill>
              <a:latin typeface="Helvetica Neue"/>
            </a:endParaRPr>
          </a:p>
          <a:p>
            <a:pPr marL="285750" indent="-285750">
              <a:buFont typeface="Arial" panose="020B0604020202020204" pitchFamily="34" charset="0"/>
              <a:buChar char="•"/>
            </a:pPr>
            <a:r>
              <a:rPr lang="en-GB" dirty="0">
                <a:solidFill>
                  <a:srgbClr val="333333"/>
                </a:solidFill>
                <a:latin typeface="Helvetica Neue"/>
              </a:rPr>
              <a:t> It will dramatically help the economy of Alaska by providing thousands of jobs</a:t>
            </a:r>
          </a:p>
          <a:p>
            <a:pPr marL="285750" indent="-285750">
              <a:buFont typeface="Arial" panose="020B0604020202020204" pitchFamily="34" charset="0"/>
              <a:buChar char="•"/>
            </a:pPr>
            <a:endParaRPr lang="en-GB" dirty="0">
              <a:solidFill>
                <a:srgbClr val="333333"/>
              </a:solidFill>
              <a:latin typeface="Helvetica Neue"/>
            </a:endParaRPr>
          </a:p>
          <a:p>
            <a:pPr marL="285750" indent="-285750">
              <a:buFont typeface="Arial" panose="020B0604020202020204" pitchFamily="34" charset="0"/>
              <a:buChar char="•"/>
            </a:pPr>
            <a:r>
              <a:rPr lang="en-GB" dirty="0">
                <a:solidFill>
                  <a:srgbClr val="333333"/>
                </a:solidFill>
                <a:latin typeface="Helvetica Neue"/>
              </a:rPr>
              <a:t>The revenue generated from the oil could lead to a drop in price, creating another economic boom </a:t>
            </a:r>
          </a:p>
        </p:txBody>
      </p:sp>
      <p:sp>
        <p:nvSpPr>
          <p:cNvPr id="3" name="Rectangle 2">
            <a:extLst>
              <a:ext uri="{FF2B5EF4-FFF2-40B4-BE49-F238E27FC236}">
                <a16:creationId xmlns:a16="http://schemas.microsoft.com/office/drawing/2014/main" id="{F9834D54-ABB2-423A-AAB6-239275B597C5}"/>
              </a:ext>
            </a:extLst>
          </p:cNvPr>
          <p:cNvSpPr/>
          <p:nvPr/>
        </p:nvSpPr>
        <p:spPr>
          <a:xfrm>
            <a:off x="7335950" y="1052512"/>
            <a:ext cx="2977162" cy="461665"/>
          </a:xfrm>
          <a:prstGeom prst="rect">
            <a:avLst/>
          </a:prstGeom>
        </p:spPr>
        <p:txBody>
          <a:bodyPr wrap="none">
            <a:spAutoFit/>
          </a:bodyPr>
          <a:lstStyle/>
          <a:p>
            <a:r>
              <a:rPr lang="en-GB" altLang="en-US" sz="2400" b="1" dirty="0"/>
              <a:t>Arguments for drilling</a:t>
            </a:r>
            <a:endParaRPr lang="en-GB" sz="2400" b="1" dirty="0"/>
          </a:p>
        </p:txBody>
      </p:sp>
      <p:pic>
        <p:nvPicPr>
          <p:cNvPr id="5" name="Picture 4">
            <a:extLst>
              <a:ext uri="{FF2B5EF4-FFF2-40B4-BE49-F238E27FC236}">
                <a16:creationId xmlns:a16="http://schemas.microsoft.com/office/drawing/2014/main" id="{87FE5EFB-8098-4A52-A459-7FFDFB0A2BF1}"/>
              </a:ext>
            </a:extLst>
          </p:cNvPr>
          <p:cNvPicPr>
            <a:picLocks noChangeAspect="1"/>
          </p:cNvPicPr>
          <p:nvPr/>
        </p:nvPicPr>
        <p:blipFill>
          <a:blip r:embed="rId4"/>
          <a:stretch>
            <a:fillRect/>
          </a:stretch>
        </p:blipFill>
        <p:spPr>
          <a:xfrm>
            <a:off x="762068" y="1771867"/>
            <a:ext cx="3859102" cy="4950381"/>
          </a:xfrm>
          <a:prstGeom prst="rect">
            <a:avLst/>
          </a:prstGeom>
        </p:spPr>
      </p:pic>
      <p:sp>
        <p:nvSpPr>
          <p:cNvPr id="9" name="TextBox 8">
            <a:extLst>
              <a:ext uri="{FF2B5EF4-FFF2-40B4-BE49-F238E27FC236}">
                <a16:creationId xmlns:a16="http://schemas.microsoft.com/office/drawing/2014/main" id="{87EA6BA6-96E5-483E-BCC0-AF16304AD80A}"/>
              </a:ext>
            </a:extLst>
          </p:cNvPr>
          <p:cNvSpPr txBox="1"/>
          <p:nvPr/>
        </p:nvSpPr>
        <p:spPr>
          <a:xfrm>
            <a:off x="135988" y="161473"/>
            <a:ext cx="5218952" cy="1477328"/>
          </a:xfrm>
          <a:prstGeom prst="rect">
            <a:avLst/>
          </a:prstGeom>
          <a:noFill/>
          <a:ln w="38100">
            <a:solidFill>
              <a:srgbClr val="7030A0"/>
            </a:solidFill>
          </a:ln>
        </p:spPr>
        <p:txBody>
          <a:bodyPr wrap="square" rtlCol="0">
            <a:spAutoFit/>
          </a:bodyPr>
          <a:lstStyle/>
          <a:p>
            <a:r>
              <a:rPr lang="en-GB" altLang="en-US" dirty="0"/>
              <a:t>Look at some of the arguments for and against drilling: Outline the social, economic, environmental and political arguments arising for and against exploiting oil and gas in ANWR? </a:t>
            </a:r>
          </a:p>
          <a:p>
            <a:r>
              <a:rPr lang="en-GB" altLang="en-US" dirty="0"/>
              <a:t>(Draw a large table like this..)</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0ED492-44CD-40C3-AF74-818C605FEAFE}"/>
              </a:ext>
            </a:extLst>
          </p:cNvPr>
          <p:cNvPicPr>
            <a:picLocks noChangeAspect="1"/>
          </p:cNvPicPr>
          <p:nvPr/>
        </p:nvPicPr>
        <p:blipFill>
          <a:blip r:embed="rId2"/>
          <a:stretch>
            <a:fillRect/>
          </a:stretch>
        </p:blipFill>
        <p:spPr>
          <a:xfrm>
            <a:off x="0" y="0"/>
            <a:ext cx="12192000" cy="6857999"/>
          </a:xfrm>
          <a:prstGeom prst="rect">
            <a:avLst/>
          </a:prstGeom>
        </p:spPr>
      </p:pic>
      <p:sp>
        <p:nvSpPr>
          <p:cNvPr id="4" name="Rectangle 3">
            <a:extLst>
              <a:ext uri="{FF2B5EF4-FFF2-40B4-BE49-F238E27FC236}">
                <a16:creationId xmlns:a16="http://schemas.microsoft.com/office/drawing/2014/main" id="{C616A2D2-B590-4C60-8FAE-E23B3BA02A8B}"/>
              </a:ext>
            </a:extLst>
          </p:cNvPr>
          <p:cNvSpPr/>
          <p:nvPr/>
        </p:nvSpPr>
        <p:spPr>
          <a:xfrm>
            <a:off x="3993137" y="1146629"/>
            <a:ext cx="3522952" cy="461665"/>
          </a:xfrm>
          <a:prstGeom prst="rect">
            <a:avLst/>
          </a:prstGeom>
        </p:spPr>
        <p:txBody>
          <a:bodyPr wrap="none">
            <a:spAutoFit/>
          </a:bodyPr>
          <a:lstStyle/>
          <a:p>
            <a:r>
              <a:rPr lang="en-GB" altLang="en-US" sz="2400" b="1" dirty="0"/>
              <a:t>Arguments against drilling</a:t>
            </a:r>
            <a:endParaRPr lang="en-GB" sz="2400" b="1" dirty="0"/>
          </a:p>
        </p:txBody>
      </p:sp>
      <p:sp>
        <p:nvSpPr>
          <p:cNvPr id="6" name="Rectangle 5">
            <a:extLst>
              <a:ext uri="{FF2B5EF4-FFF2-40B4-BE49-F238E27FC236}">
                <a16:creationId xmlns:a16="http://schemas.microsoft.com/office/drawing/2014/main" id="{CB7172A5-D0DC-435C-B328-651AE9711AE2}"/>
              </a:ext>
            </a:extLst>
          </p:cNvPr>
          <p:cNvSpPr/>
          <p:nvPr/>
        </p:nvSpPr>
        <p:spPr>
          <a:xfrm>
            <a:off x="406846" y="1970989"/>
            <a:ext cx="11103428" cy="4524315"/>
          </a:xfrm>
          <a:prstGeom prst="rect">
            <a:avLst/>
          </a:prstGeom>
        </p:spPr>
        <p:txBody>
          <a:bodyPr wrap="square">
            <a:spAutoFit/>
          </a:bodyPr>
          <a:lstStyle/>
          <a:p>
            <a:pPr marL="285750" indent="-285750">
              <a:buFont typeface="Arial" panose="020B0604020202020204" pitchFamily="34" charset="0"/>
              <a:buChar char="•"/>
            </a:pPr>
            <a:r>
              <a:rPr lang="en-GB" dirty="0"/>
              <a:t>The drilling may not yield the amount that has been predicted. This means that the huge biodiversity in the area will be destroyed for no reason </a:t>
            </a:r>
          </a:p>
          <a:p>
            <a:pPr marL="285750" indent="-285750">
              <a:buFont typeface="Arial" panose="020B0604020202020204" pitchFamily="34" charset="0"/>
              <a:buChar char="•"/>
            </a:pPr>
            <a:r>
              <a:rPr lang="en-GB" altLang="en-US" dirty="0"/>
              <a:t>Environmentalists state that the required network of oil platforms, pipelines, roads and support facilities, not to mention the threat of foul spills, would play havoc on wildlife. </a:t>
            </a:r>
            <a:endParaRPr lang="en-GB" dirty="0"/>
          </a:p>
          <a:p>
            <a:pPr marL="285750" indent="-285750">
              <a:buFont typeface="Arial" panose="020B0604020202020204" pitchFamily="34" charset="0"/>
              <a:buChar char="•"/>
            </a:pPr>
            <a:r>
              <a:rPr lang="en-GB" dirty="0"/>
              <a:t>The wildlife refuge could be disturbed by humans, with animals lives and migratory routes being disrupted </a:t>
            </a:r>
          </a:p>
          <a:p>
            <a:pPr marL="285750" indent="-285750">
              <a:buFont typeface="Arial" panose="020B0604020202020204" pitchFamily="34" charset="0"/>
              <a:buChar char="•"/>
            </a:pPr>
            <a:r>
              <a:rPr lang="en-GB" altLang="en-US" dirty="0"/>
              <a:t>The US FISH AND WILDLIFE SERVICE has stated that the 1002 area has a "greater degree of ecological diversity than any other similar sized area of Alaska’s north slope." The FWS also states, "Those who campaigned to establish the Arctic Refuge recognized its wild qualities and the significance of these spatial relationships. Here lies an unusually diverse assemblage of large animals and smaller, less-appreciated life forms, tied to their physical environments and to each other by natural, undisturbed ecological and evolutionary processes."</a:t>
            </a:r>
            <a:r>
              <a:rPr lang="en-GB" altLang="en-US" dirty="0">
                <a:hlinkClick r:id="" action="ppaction://noaction"/>
              </a:rPr>
              <a:t>[</a:t>
            </a:r>
            <a:r>
              <a:rPr lang="en-GB" altLang="en-US" dirty="0"/>
              <a:t> </a:t>
            </a:r>
          </a:p>
          <a:p>
            <a:pPr marL="285750" indent="-285750">
              <a:buFont typeface="Arial" panose="020B0604020202020204" pitchFamily="34" charset="0"/>
              <a:buChar char="•"/>
            </a:pPr>
            <a:r>
              <a:rPr lang="en-GB" altLang="en-US" dirty="0"/>
              <a:t>The </a:t>
            </a:r>
            <a:r>
              <a:rPr lang="en-GB" altLang="en-US" dirty="0" err="1"/>
              <a:t>Gwich'in</a:t>
            </a:r>
            <a:r>
              <a:rPr lang="en-GB" altLang="en-US" dirty="0"/>
              <a:t> tribe adamantly believes that drilling in ANWR would have serious negative effects on the calving grounds of the Porcupine Caribou herd that they partially rely on for food. </a:t>
            </a:r>
            <a:endParaRPr lang="en-GB" dirty="0"/>
          </a:p>
          <a:p>
            <a:pPr marL="285750" indent="-285750">
              <a:buFont typeface="Arial" panose="020B0604020202020204" pitchFamily="34" charset="0"/>
              <a:buChar char="•"/>
            </a:pPr>
            <a:r>
              <a:rPr lang="en-GB" dirty="0"/>
              <a:t>By drilling for new fossil fuel reserves it doesn't encourage the move to renewable fuel in order to reduce emissions</a:t>
            </a:r>
          </a:p>
          <a:p>
            <a:pPr marL="285750" indent="-285750">
              <a:buFont typeface="Arial" panose="020B0604020202020204" pitchFamily="34" charset="0"/>
              <a:buChar char="•"/>
            </a:pPr>
            <a:r>
              <a:rPr lang="en-GB" dirty="0"/>
              <a:t>It could be decades before the oil starts leaving the well meaning that it will not help secure the USA energy immediately.</a:t>
            </a:r>
          </a:p>
        </p:txBody>
      </p:sp>
    </p:spTree>
    <p:extLst>
      <p:ext uri="{BB962C8B-B14F-4D97-AF65-F5344CB8AC3E}">
        <p14:creationId xmlns:p14="http://schemas.microsoft.com/office/powerpoint/2010/main" val="4001023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08808C-EA4F-4A46-BABB-39C41501164E}"/>
              </a:ext>
            </a:extLst>
          </p:cNvPr>
          <p:cNvPicPr>
            <a:picLocks noChangeAspect="1"/>
          </p:cNvPicPr>
          <p:nvPr/>
        </p:nvPicPr>
        <p:blipFill>
          <a:blip r:embed="rId2"/>
          <a:stretch>
            <a:fillRect/>
          </a:stretch>
        </p:blipFill>
        <p:spPr>
          <a:xfrm>
            <a:off x="0" y="0"/>
            <a:ext cx="12192000" cy="6857999"/>
          </a:xfrm>
          <a:prstGeom prst="rect">
            <a:avLst/>
          </a:prstGeom>
        </p:spPr>
      </p:pic>
      <p:sp>
        <p:nvSpPr>
          <p:cNvPr id="5" name="TextBox 4">
            <a:extLst>
              <a:ext uri="{FF2B5EF4-FFF2-40B4-BE49-F238E27FC236}">
                <a16:creationId xmlns:a16="http://schemas.microsoft.com/office/drawing/2014/main" id="{2B972F58-B407-465E-836D-C05C32DDD3F0}"/>
              </a:ext>
            </a:extLst>
          </p:cNvPr>
          <p:cNvSpPr txBox="1"/>
          <p:nvPr/>
        </p:nvSpPr>
        <p:spPr>
          <a:xfrm>
            <a:off x="135988" y="96286"/>
            <a:ext cx="5218952" cy="6740307"/>
          </a:xfrm>
          <a:prstGeom prst="rect">
            <a:avLst/>
          </a:prstGeom>
          <a:noFill/>
          <a:ln w="38100">
            <a:solidFill>
              <a:srgbClr val="7030A0"/>
            </a:solidFill>
          </a:ln>
        </p:spPr>
        <p:txBody>
          <a:bodyPr wrap="square" rtlCol="0">
            <a:spAutoFit/>
          </a:bodyPr>
          <a:lstStyle/>
          <a:p>
            <a:r>
              <a:rPr lang="en-GB" b="1" dirty="0"/>
              <a:t>Key players in the ANWR debate</a:t>
            </a:r>
            <a:r>
              <a:rPr lang="en-GB" dirty="0"/>
              <a:t>: </a:t>
            </a:r>
          </a:p>
          <a:p>
            <a:pPr marL="342900" indent="-342900">
              <a:buAutoNum type="arabicPeriod"/>
            </a:pPr>
            <a:r>
              <a:rPr lang="en-GB" b="1" dirty="0"/>
              <a:t>Labour Union </a:t>
            </a:r>
            <a:r>
              <a:rPr lang="en-GB" dirty="0"/>
              <a:t>- they are for drilling in ANWR because they believe that it will reduce the dependency on foreign oil and will create 750,000 jobs in Alaska alone with 25,000 in maintenance and support. However they are not fully supportive due to the environmental impacts caused by it. </a:t>
            </a:r>
          </a:p>
          <a:p>
            <a:pPr marL="342900" indent="-342900">
              <a:buAutoNum type="arabicPeriod"/>
            </a:pPr>
            <a:r>
              <a:rPr lang="en-GB" b="1" dirty="0"/>
              <a:t>The Sierra Club </a:t>
            </a:r>
            <a:r>
              <a:rPr lang="en-GB" dirty="0"/>
              <a:t>- They are against drilling for oil in ANWR because they believe that we should explore and protect the refuge and the wildlife.</a:t>
            </a:r>
          </a:p>
          <a:p>
            <a:pPr marL="342900" indent="-342900">
              <a:buAutoNum type="arabicPeriod"/>
            </a:pPr>
            <a:r>
              <a:rPr lang="en-GB" b="1" dirty="0"/>
              <a:t>The </a:t>
            </a:r>
            <a:r>
              <a:rPr lang="en-GB" b="1" dirty="0" err="1"/>
              <a:t>Gwich’in</a:t>
            </a:r>
            <a:r>
              <a:rPr lang="en-GB" b="1" dirty="0"/>
              <a:t> Nation </a:t>
            </a:r>
            <a:r>
              <a:rPr lang="en-GB" dirty="0"/>
              <a:t>- this group are again against drilling. These are the natives of the Arctic in which there are 9,000 of them in 15 communities. They believe that the environmental damage would be too great. They rely on the 180,000 caribou on the coastal plain of Alaska which could be disputed by the drilling.  </a:t>
            </a:r>
          </a:p>
          <a:p>
            <a:pPr marL="342900" indent="-342900">
              <a:buAutoNum type="arabicPeriod"/>
            </a:pPr>
            <a:r>
              <a:rPr lang="en-GB" b="1" dirty="0"/>
              <a:t>The Inupiat People </a:t>
            </a:r>
            <a:r>
              <a:rPr lang="en-GB" dirty="0"/>
              <a:t>- They are for drilling in ANWR due to the fact that it will create many jobs for them. Although they believe that it will impact the environment they do not think that it will affect them so they therefore are not bothered about the drilling in ANWR.</a:t>
            </a:r>
          </a:p>
        </p:txBody>
      </p:sp>
      <p:pic>
        <p:nvPicPr>
          <p:cNvPr id="6" name="Picture 5">
            <a:extLst>
              <a:ext uri="{FF2B5EF4-FFF2-40B4-BE49-F238E27FC236}">
                <a16:creationId xmlns:a16="http://schemas.microsoft.com/office/drawing/2014/main" id="{DB8702C7-F557-40A0-AC2B-BFFC76DCF7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04210" y="2959403"/>
            <a:ext cx="6138520" cy="3188484"/>
          </a:xfrm>
          <a:prstGeom prst="rect">
            <a:avLst/>
          </a:prstGeom>
        </p:spPr>
      </p:pic>
      <p:sp>
        <p:nvSpPr>
          <p:cNvPr id="8" name="TextBox 7">
            <a:extLst>
              <a:ext uri="{FF2B5EF4-FFF2-40B4-BE49-F238E27FC236}">
                <a16:creationId xmlns:a16="http://schemas.microsoft.com/office/drawing/2014/main" id="{0432A44B-0F81-46F8-8AF8-399222BECA7D}"/>
              </a:ext>
            </a:extLst>
          </p:cNvPr>
          <p:cNvSpPr txBox="1"/>
          <p:nvPr/>
        </p:nvSpPr>
        <p:spPr>
          <a:xfrm>
            <a:off x="6096000" y="108671"/>
            <a:ext cx="5218952" cy="923330"/>
          </a:xfrm>
          <a:prstGeom prst="rect">
            <a:avLst/>
          </a:prstGeom>
          <a:noFill/>
          <a:ln w="38100">
            <a:solidFill>
              <a:srgbClr val="7030A0"/>
            </a:solidFill>
          </a:ln>
        </p:spPr>
        <p:txBody>
          <a:bodyPr wrap="square" rtlCol="0">
            <a:spAutoFit/>
          </a:bodyPr>
          <a:lstStyle/>
          <a:p>
            <a:endParaRPr lang="en-GB" dirty="0"/>
          </a:p>
          <a:p>
            <a:r>
              <a:rPr lang="en-GB" b="1" dirty="0"/>
              <a:t>     For each key player write a 100 word speech </a:t>
            </a:r>
          </a:p>
          <a:p>
            <a:endParaRPr lang="en-GB" dirty="0"/>
          </a:p>
        </p:txBody>
      </p:sp>
      <p:sp>
        <p:nvSpPr>
          <p:cNvPr id="9" name="Rectangle 8">
            <a:extLst>
              <a:ext uri="{FF2B5EF4-FFF2-40B4-BE49-F238E27FC236}">
                <a16:creationId xmlns:a16="http://schemas.microsoft.com/office/drawing/2014/main" id="{D4E59D9F-93F5-449D-90A5-F21B5B5869DC}"/>
              </a:ext>
            </a:extLst>
          </p:cNvPr>
          <p:cNvSpPr/>
          <p:nvPr/>
        </p:nvSpPr>
        <p:spPr>
          <a:xfrm>
            <a:off x="5746730" y="1257038"/>
            <a:ext cx="6096000" cy="1477328"/>
          </a:xfrm>
          <a:prstGeom prst="rect">
            <a:avLst/>
          </a:prstGeom>
        </p:spPr>
        <p:txBody>
          <a:bodyPr>
            <a:spAutoFit/>
          </a:bodyPr>
          <a:lstStyle/>
          <a:p>
            <a:r>
              <a:rPr lang="en-GB" b="0" i="0" u="none" strike="noStrike" dirty="0">
                <a:solidFill>
                  <a:srgbClr val="444444"/>
                </a:solidFill>
                <a:effectLst/>
                <a:latin typeface="Arial" panose="020B0604020202020204" pitchFamily="34" charset="0"/>
              </a:rPr>
              <a:t>Here are some videos to help you decide;</a:t>
            </a:r>
            <a:br>
              <a:rPr lang="en-GB" dirty="0"/>
            </a:br>
            <a:r>
              <a:rPr lang="en-GB" b="0" i="0" u="none" strike="noStrike" dirty="0">
                <a:solidFill>
                  <a:srgbClr val="444444"/>
                </a:solidFill>
                <a:effectLst/>
                <a:latin typeface="Arial" panose="020B0604020202020204" pitchFamily="34" charset="0"/>
              </a:rPr>
              <a:t>For</a:t>
            </a:r>
            <a:br>
              <a:rPr lang="en-GB" dirty="0"/>
            </a:br>
            <a:r>
              <a:rPr lang="en-GB" b="0" i="0" u="none" strike="noStrike" dirty="0">
                <a:solidFill>
                  <a:srgbClr val="44A0D4"/>
                </a:solidFill>
                <a:effectLst/>
                <a:latin typeface="Arial" panose="020B0604020202020204" pitchFamily="34" charset="0"/>
                <a:hlinkClick r:id="rId4"/>
              </a:rPr>
              <a:t>http://www.youtube.com/</a:t>
            </a:r>
            <a:r>
              <a:rPr lang="en-GB" b="0" i="0" u="none" strike="noStrike" dirty="0" err="1">
                <a:solidFill>
                  <a:srgbClr val="44A0D4"/>
                </a:solidFill>
                <a:effectLst/>
                <a:latin typeface="Arial" panose="020B0604020202020204" pitchFamily="34" charset="0"/>
                <a:hlinkClick r:id="rId4"/>
              </a:rPr>
              <a:t>watch?v</a:t>
            </a:r>
            <a:r>
              <a:rPr lang="en-GB" b="0" i="0" u="none" strike="noStrike" dirty="0">
                <a:solidFill>
                  <a:srgbClr val="44A0D4"/>
                </a:solidFill>
                <a:effectLst/>
                <a:latin typeface="Arial" panose="020B0604020202020204" pitchFamily="34" charset="0"/>
                <a:hlinkClick r:id="rId4"/>
              </a:rPr>
              <a:t>=rT8GG...</a:t>
            </a:r>
            <a:r>
              <a:rPr lang="en-GB" b="0" i="0" u="none" strike="noStrike" dirty="0" err="1">
                <a:solidFill>
                  <a:srgbClr val="44A0D4"/>
                </a:solidFill>
                <a:effectLst/>
                <a:latin typeface="Arial" panose="020B0604020202020204" pitchFamily="34" charset="0"/>
                <a:hlinkClick r:id="rId4"/>
              </a:rPr>
              <a:t>eature</a:t>
            </a:r>
            <a:r>
              <a:rPr lang="en-GB" b="0" i="0" u="none" strike="noStrike" dirty="0">
                <a:solidFill>
                  <a:srgbClr val="44A0D4"/>
                </a:solidFill>
                <a:effectLst/>
                <a:latin typeface="Arial" panose="020B0604020202020204" pitchFamily="34" charset="0"/>
                <a:hlinkClick r:id="rId4"/>
              </a:rPr>
              <a:t>=related</a:t>
            </a:r>
            <a:br>
              <a:rPr lang="en-GB" dirty="0"/>
            </a:br>
            <a:r>
              <a:rPr lang="en-GB" b="0" i="0" u="none" strike="noStrike" dirty="0">
                <a:solidFill>
                  <a:srgbClr val="444444"/>
                </a:solidFill>
                <a:effectLst/>
                <a:latin typeface="Arial" panose="020B0604020202020204" pitchFamily="34" charset="0"/>
              </a:rPr>
              <a:t>Against</a:t>
            </a:r>
            <a:br>
              <a:rPr lang="en-GB" dirty="0"/>
            </a:br>
            <a:r>
              <a:rPr lang="en-GB" b="0" i="0" u="none" strike="noStrike" dirty="0">
                <a:solidFill>
                  <a:srgbClr val="44A0D4"/>
                </a:solidFill>
                <a:effectLst/>
                <a:latin typeface="Arial" panose="020B0604020202020204" pitchFamily="34" charset="0"/>
                <a:hlinkClick r:id="rId5"/>
              </a:rPr>
              <a:t>http://www.youtube.com/</a:t>
            </a:r>
            <a:r>
              <a:rPr lang="en-GB" b="0" i="0" u="none" strike="noStrike" dirty="0" err="1">
                <a:solidFill>
                  <a:srgbClr val="44A0D4"/>
                </a:solidFill>
                <a:effectLst/>
                <a:latin typeface="Arial" panose="020B0604020202020204" pitchFamily="34" charset="0"/>
                <a:hlinkClick r:id="rId5"/>
              </a:rPr>
              <a:t>watch?v</a:t>
            </a:r>
            <a:r>
              <a:rPr lang="en-GB" b="0" i="0" u="none" strike="noStrike" dirty="0">
                <a:solidFill>
                  <a:srgbClr val="44A0D4"/>
                </a:solidFill>
                <a:effectLst/>
                <a:latin typeface="Arial" panose="020B0604020202020204" pitchFamily="34" charset="0"/>
                <a:hlinkClick r:id="rId5"/>
              </a:rPr>
              <a:t>=</a:t>
            </a:r>
            <a:r>
              <a:rPr lang="en-GB" b="0" i="0" u="none" strike="noStrike" dirty="0" err="1">
                <a:solidFill>
                  <a:srgbClr val="44A0D4"/>
                </a:solidFill>
                <a:effectLst/>
                <a:latin typeface="Arial" panose="020B0604020202020204" pitchFamily="34" charset="0"/>
                <a:hlinkClick r:id="rId5"/>
              </a:rPr>
              <a:t>ewbHB</a:t>
            </a:r>
            <a:r>
              <a:rPr lang="en-GB" b="0" i="0" u="none" strike="noStrike" dirty="0">
                <a:solidFill>
                  <a:srgbClr val="44A0D4"/>
                </a:solidFill>
                <a:effectLst/>
                <a:latin typeface="Arial" panose="020B0604020202020204" pitchFamily="34" charset="0"/>
                <a:hlinkClick r:id="rId5"/>
              </a:rPr>
              <a:t>...</a:t>
            </a:r>
            <a:r>
              <a:rPr lang="en-GB" b="0" i="0" u="none" strike="noStrike" dirty="0" err="1">
                <a:solidFill>
                  <a:srgbClr val="44A0D4"/>
                </a:solidFill>
                <a:effectLst/>
                <a:latin typeface="Arial" panose="020B0604020202020204" pitchFamily="34" charset="0"/>
                <a:hlinkClick r:id="rId5"/>
              </a:rPr>
              <a:t>eature</a:t>
            </a:r>
            <a:r>
              <a:rPr lang="en-GB" b="0" i="0" u="none" strike="noStrike" dirty="0">
                <a:solidFill>
                  <a:srgbClr val="44A0D4"/>
                </a:solidFill>
                <a:effectLst/>
                <a:latin typeface="Arial" panose="020B0604020202020204" pitchFamily="34" charset="0"/>
                <a:hlinkClick r:id="rId5"/>
              </a:rPr>
              <a:t>=related</a:t>
            </a:r>
            <a:endParaRPr lang="en-GB" dirty="0"/>
          </a:p>
        </p:txBody>
      </p:sp>
    </p:spTree>
    <p:extLst>
      <p:ext uri="{BB962C8B-B14F-4D97-AF65-F5344CB8AC3E}">
        <p14:creationId xmlns:p14="http://schemas.microsoft.com/office/powerpoint/2010/main" val="17457420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620C24-5384-42B8-9A2C-5555899F441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01152" y="0"/>
            <a:ext cx="5537954" cy="2617598"/>
          </a:xfrm>
          <a:prstGeom prst="rect">
            <a:avLst/>
          </a:prstGeom>
        </p:spPr>
      </p:pic>
      <p:sp>
        <p:nvSpPr>
          <p:cNvPr id="4" name="Rectangle 3">
            <a:extLst>
              <a:ext uri="{FF2B5EF4-FFF2-40B4-BE49-F238E27FC236}">
                <a16:creationId xmlns:a16="http://schemas.microsoft.com/office/drawing/2014/main" id="{5FE90EAC-0B43-4E8D-BDE2-FC88689C08BA}"/>
              </a:ext>
            </a:extLst>
          </p:cNvPr>
          <p:cNvSpPr/>
          <p:nvPr/>
        </p:nvSpPr>
        <p:spPr>
          <a:xfrm>
            <a:off x="52894" y="3004578"/>
            <a:ext cx="6096000" cy="3693319"/>
          </a:xfrm>
          <a:prstGeom prst="rect">
            <a:avLst/>
          </a:prstGeom>
        </p:spPr>
        <p:txBody>
          <a:bodyPr>
            <a:spAutoFit/>
          </a:bodyPr>
          <a:lstStyle/>
          <a:p>
            <a:pPr fontAlgn="base"/>
            <a:r>
              <a:rPr lang="en-GB" b="1" dirty="0">
                <a:solidFill>
                  <a:srgbClr val="222222"/>
                </a:solidFill>
              </a:rPr>
              <a:t>Technology</a:t>
            </a:r>
          </a:p>
          <a:p>
            <a:pPr fontAlgn="base"/>
            <a:r>
              <a:rPr lang="en-GB" b="1" dirty="0">
                <a:solidFill>
                  <a:srgbClr val="231F20"/>
                </a:solidFill>
              </a:rPr>
              <a:t>Technology</a:t>
            </a:r>
            <a:r>
              <a:rPr lang="en-GB" dirty="0">
                <a:solidFill>
                  <a:srgbClr val="231F20"/>
                </a:solidFill>
              </a:rPr>
              <a:t> used to access minerals and fossil fuels should be managed carefully to avoid the destruction of wilderness areas. </a:t>
            </a:r>
            <a:r>
              <a:rPr lang="en-GB" dirty="0">
                <a:solidFill>
                  <a:srgbClr val="575657"/>
                </a:solidFill>
              </a:rPr>
              <a:t>It can provide environmentally friendly solutions to some of the challenges faced by developing cold environments. An example of this is the use of stilts to raise the Trans-Alaskan pipeline above the ground and insulation of the pipe, to reduce the risk of thawing permafrost. Pumping stations enable the oil to flow over mountainous areas in the region. </a:t>
            </a:r>
          </a:p>
          <a:p>
            <a:pPr fontAlgn="base"/>
            <a:r>
              <a:rPr lang="en-GB" b="1" u="sng" dirty="0">
                <a:solidFill>
                  <a:srgbClr val="231F20"/>
                </a:solidFill>
              </a:rPr>
              <a:t>Sustainable development</a:t>
            </a:r>
            <a:r>
              <a:rPr lang="en-GB" dirty="0">
                <a:solidFill>
                  <a:srgbClr val="231F20"/>
                </a:solidFill>
              </a:rPr>
              <a:t> which involves the use of </a:t>
            </a:r>
            <a:r>
              <a:rPr lang="en-GB" b="1" u="sng" dirty="0">
                <a:solidFill>
                  <a:srgbClr val="231F20"/>
                </a:solidFill>
              </a:rPr>
              <a:t>appropriate technology</a:t>
            </a:r>
            <a:r>
              <a:rPr lang="en-GB" dirty="0">
                <a:solidFill>
                  <a:srgbClr val="231F20"/>
                </a:solidFill>
              </a:rPr>
              <a:t> for the environment could provide a solution.</a:t>
            </a:r>
          </a:p>
          <a:p>
            <a:pPr fontAlgn="base"/>
            <a:endParaRPr lang="en-GB" dirty="0">
              <a:solidFill>
                <a:srgbClr val="575657"/>
              </a:solidFill>
              <a:latin typeface="inherit"/>
            </a:endParaRPr>
          </a:p>
        </p:txBody>
      </p:sp>
      <p:sp>
        <p:nvSpPr>
          <p:cNvPr id="7" name="Rectangle 6">
            <a:extLst>
              <a:ext uri="{FF2B5EF4-FFF2-40B4-BE49-F238E27FC236}">
                <a16:creationId xmlns:a16="http://schemas.microsoft.com/office/drawing/2014/main" id="{134CD285-888E-4ADE-8D39-9F88339E819B}"/>
              </a:ext>
            </a:extLst>
          </p:cNvPr>
          <p:cNvSpPr/>
          <p:nvPr/>
        </p:nvSpPr>
        <p:spPr>
          <a:xfrm>
            <a:off x="6601152" y="2617598"/>
            <a:ext cx="5331655" cy="4524315"/>
          </a:xfrm>
          <a:prstGeom prst="rect">
            <a:avLst/>
          </a:prstGeom>
        </p:spPr>
        <p:txBody>
          <a:bodyPr wrap="square">
            <a:spAutoFit/>
          </a:bodyPr>
          <a:lstStyle/>
          <a:p>
            <a:pPr fontAlgn="base"/>
            <a:r>
              <a:rPr lang="en-GB" b="1" dirty="0">
                <a:solidFill>
                  <a:srgbClr val="222222"/>
                </a:solidFill>
              </a:rPr>
              <a:t>International Agreements</a:t>
            </a:r>
          </a:p>
          <a:p>
            <a:pPr fontAlgn="base"/>
            <a:r>
              <a:rPr lang="en-GB" dirty="0">
                <a:solidFill>
                  <a:srgbClr val="575657"/>
                </a:solidFill>
              </a:rPr>
              <a:t>Antarctica is often described as ‘the last wilderness on Earth’. It has remained undeveloped since the signing of the 1959 Antarctic Treaty. The treaty:</a:t>
            </a:r>
          </a:p>
          <a:p>
            <a:pPr fontAlgn="base">
              <a:buFont typeface="Arial" panose="020B0604020202020204" pitchFamily="34" charset="0"/>
              <a:buChar char="•"/>
            </a:pPr>
            <a:r>
              <a:rPr lang="en-GB" dirty="0">
                <a:solidFill>
                  <a:srgbClr val="575657"/>
                </a:solidFill>
              </a:rPr>
              <a:t>only allows the use of Antarctica for peaceful purposes, military activities are forbidden.</a:t>
            </a:r>
          </a:p>
          <a:p>
            <a:pPr fontAlgn="base">
              <a:buFont typeface="Arial" panose="020B0604020202020204" pitchFamily="34" charset="0"/>
              <a:buChar char="•"/>
            </a:pPr>
            <a:r>
              <a:rPr lang="en-GB" dirty="0">
                <a:solidFill>
                  <a:srgbClr val="575657"/>
                </a:solidFill>
              </a:rPr>
              <a:t>promotes co-operation among international scientists.</a:t>
            </a:r>
          </a:p>
          <a:p>
            <a:pPr fontAlgn="base">
              <a:buFont typeface="Arial" panose="020B0604020202020204" pitchFamily="34" charset="0"/>
              <a:buChar char="•"/>
            </a:pPr>
            <a:r>
              <a:rPr lang="en-GB" dirty="0">
                <a:solidFill>
                  <a:srgbClr val="575657"/>
                </a:solidFill>
              </a:rPr>
              <a:t>bans the disposal of nuclear waste.</a:t>
            </a:r>
          </a:p>
          <a:p>
            <a:pPr fontAlgn="base">
              <a:buFont typeface="Arial" panose="020B0604020202020204" pitchFamily="34" charset="0"/>
              <a:buChar char="•"/>
            </a:pPr>
            <a:r>
              <a:rPr lang="en-GB" dirty="0">
                <a:solidFill>
                  <a:srgbClr val="575657"/>
                </a:solidFill>
              </a:rPr>
              <a:t>has enforced strict controls on tourism and landing sites to reduce the impact of tourists.</a:t>
            </a:r>
          </a:p>
          <a:p>
            <a:pPr fontAlgn="base">
              <a:buFont typeface="Arial" panose="020B0604020202020204" pitchFamily="34" charset="0"/>
              <a:buChar char="•"/>
            </a:pPr>
            <a:r>
              <a:rPr lang="en-GB" dirty="0">
                <a:solidFill>
                  <a:srgbClr val="231F20"/>
                </a:solidFill>
              </a:rPr>
              <a:t>International agreements allow standards to be set to ensure that economic development does not happen at the expense of the environment. For example the Antarctica Treaty is supported and recognised by 53 countries (2016).</a:t>
            </a:r>
          </a:p>
          <a:p>
            <a:pPr fontAlgn="base">
              <a:buFont typeface="Arial" panose="020B0604020202020204" pitchFamily="34" charset="0"/>
              <a:buChar char="•"/>
            </a:pPr>
            <a:endParaRPr lang="en-GB" dirty="0">
              <a:solidFill>
                <a:srgbClr val="575657"/>
              </a:solidFill>
              <a:latin typeface="inherit"/>
            </a:endParaRPr>
          </a:p>
        </p:txBody>
      </p:sp>
      <p:sp>
        <p:nvSpPr>
          <p:cNvPr id="8" name="Rectangle 7">
            <a:extLst>
              <a:ext uri="{FF2B5EF4-FFF2-40B4-BE49-F238E27FC236}">
                <a16:creationId xmlns:a16="http://schemas.microsoft.com/office/drawing/2014/main" id="{02FB4E27-DC8B-4517-8784-23304D58995F}"/>
              </a:ext>
            </a:extLst>
          </p:cNvPr>
          <p:cNvSpPr/>
          <p:nvPr/>
        </p:nvSpPr>
        <p:spPr>
          <a:xfrm>
            <a:off x="52894" y="0"/>
            <a:ext cx="6096000" cy="2862322"/>
          </a:xfrm>
          <a:prstGeom prst="rect">
            <a:avLst/>
          </a:prstGeom>
        </p:spPr>
        <p:txBody>
          <a:bodyPr>
            <a:spAutoFit/>
          </a:bodyPr>
          <a:lstStyle/>
          <a:p>
            <a:r>
              <a:rPr lang="en-GB" b="1" cap="all" dirty="0">
                <a:solidFill>
                  <a:srgbClr val="222222"/>
                </a:solidFill>
                <a:latin typeface="Helvetica" panose="020B0604020202020204" pitchFamily="34" charset="0"/>
              </a:rPr>
              <a:t>What strategies can be used to maintain cold environments?</a:t>
            </a:r>
          </a:p>
          <a:p>
            <a:r>
              <a:rPr lang="en-GB" b="1" dirty="0">
                <a:solidFill>
                  <a:srgbClr val="231F20"/>
                </a:solidFill>
              </a:rPr>
              <a:t>Managing the risks facing cold environments</a:t>
            </a:r>
          </a:p>
          <a:p>
            <a:r>
              <a:rPr lang="en-GB" dirty="0">
                <a:solidFill>
                  <a:srgbClr val="231F20"/>
                </a:solidFill>
              </a:rPr>
              <a:t>Cold environments provide one of the last wilderness areas on Earth and have fragile ecosystems. Economic development puts these ecosystems at serious risk of damage and therefore these areas need to be protected. Striking a balance between economic developments and protecting cold environments can be achieved through careful management. Some of these management strategies include:</a:t>
            </a:r>
          </a:p>
        </p:txBody>
      </p:sp>
    </p:spTree>
    <p:extLst>
      <p:ext uri="{BB962C8B-B14F-4D97-AF65-F5344CB8AC3E}">
        <p14:creationId xmlns:p14="http://schemas.microsoft.com/office/powerpoint/2010/main" val="4435079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1E0E026-45CA-44B7-AD08-0C24E5C0C46D}"/>
              </a:ext>
            </a:extLst>
          </p:cNvPr>
          <p:cNvSpPr/>
          <p:nvPr/>
        </p:nvSpPr>
        <p:spPr>
          <a:xfrm>
            <a:off x="208670" y="266778"/>
            <a:ext cx="5359791" cy="4247317"/>
          </a:xfrm>
          <a:prstGeom prst="rect">
            <a:avLst/>
          </a:prstGeom>
        </p:spPr>
        <p:txBody>
          <a:bodyPr wrap="square">
            <a:spAutoFit/>
          </a:bodyPr>
          <a:lstStyle/>
          <a:p>
            <a:pPr fontAlgn="base"/>
            <a:r>
              <a:rPr lang="en-GB" b="1" u="none" strike="noStrike" dirty="0">
                <a:solidFill>
                  <a:srgbClr val="222222"/>
                </a:solidFill>
                <a:effectLst/>
              </a:rPr>
              <a:t>Action by governments</a:t>
            </a:r>
          </a:p>
          <a:p>
            <a:pPr fontAlgn="base"/>
            <a:r>
              <a:rPr lang="en-GB" b="1" dirty="0">
                <a:solidFill>
                  <a:srgbClr val="231F20"/>
                </a:solidFill>
              </a:rPr>
              <a:t>Governments</a:t>
            </a:r>
            <a:r>
              <a:rPr lang="en-GB" dirty="0">
                <a:solidFill>
                  <a:srgbClr val="231F20"/>
                </a:solidFill>
              </a:rPr>
              <a:t> play a key role in ensuring that </a:t>
            </a:r>
            <a:r>
              <a:rPr lang="en-GB" b="1" dirty="0">
                <a:solidFill>
                  <a:srgbClr val="231F20"/>
                </a:solidFill>
              </a:rPr>
              <a:t>technology</a:t>
            </a:r>
            <a:r>
              <a:rPr lang="en-GB" dirty="0">
                <a:solidFill>
                  <a:srgbClr val="231F20"/>
                </a:solidFill>
              </a:rPr>
              <a:t> is used responsibly in cold environments. They have the power to create laws which state how cold environments can and should be used. These laws can be supported by different countries through the use of </a:t>
            </a:r>
            <a:r>
              <a:rPr lang="en-GB" b="1" dirty="0">
                <a:solidFill>
                  <a:srgbClr val="231F20"/>
                </a:solidFill>
              </a:rPr>
              <a:t>international agreements</a:t>
            </a:r>
            <a:r>
              <a:rPr lang="en-GB" dirty="0">
                <a:solidFill>
                  <a:srgbClr val="231F20"/>
                </a:solidFill>
              </a:rPr>
              <a:t>.</a:t>
            </a:r>
          </a:p>
          <a:p>
            <a:pPr fontAlgn="base"/>
            <a:endParaRPr lang="en-GB" b="1" u="none" strike="noStrike" dirty="0">
              <a:solidFill>
                <a:srgbClr val="222222"/>
              </a:solidFill>
              <a:effectLst/>
            </a:endParaRPr>
          </a:p>
          <a:p>
            <a:pPr fontAlgn="base"/>
            <a:r>
              <a:rPr lang="en-GB" u="none" strike="noStrike" dirty="0">
                <a:solidFill>
                  <a:srgbClr val="575657"/>
                </a:solidFill>
                <a:effectLst/>
              </a:rPr>
              <a:t>Since oil was found in Alaska in the 1960s the US government has been involved in protecting the environment. Marine habitats and fishing have been monitored by the National Oceanographic and Atmospheric Administration (NOAA). Also, the Western Arctic Reserve has been set up in the north of Alaska protecting the area from oil and gas extraction.</a:t>
            </a:r>
          </a:p>
        </p:txBody>
      </p:sp>
      <p:sp>
        <p:nvSpPr>
          <p:cNvPr id="3" name="Rectangle 2">
            <a:extLst>
              <a:ext uri="{FF2B5EF4-FFF2-40B4-BE49-F238E27FC236}">
                <a16:creationId xmlns:a16="http://schemas.microsoft.com/office/drawing/2014/main" id="{4EB49D98-0D01-4DC4-87AA-1651BC89C8DF}"/>
              </a:ext>
            </a:extLst>
          </p:cNvPr>
          <p:cNvSpPr/>
          <p:nvPr/>
        </p:nvSpPr>
        <p:spPr>
          <a:xfrm>
            <a:off x="6215575" y="140169"/>
            <a:ext cx="5615354" cy="4247317"/>
          </a:xfrm>
          <a:prstGeom prst="rect">
            <a:avLst/>
          </a:prstGeom>
        </p:spPr>
        <p:txBody>
          <a:bodyPr wrap="square">
            <a:spAutoFit/>
          </a:bodyPr>
          <a:lstStyle/>
          <a:p>
            <a:pPr fontAlgn="base"/>
            <a:r>
              <a:rPr lang="en-GB" b="1" dirty="0">
                <a:solidFill>
                  <a:srgbClr val="222222"/>
                </a:solidFill>
              </a:rPr>
              <a:t>Conservation groups</a:t>
            </a:r>
          </a:p>
          <a:p>
            <a:pPr fontAlgn="base"/>
            <a:r>
              <a:rPr lang="en-GB" b="1" dirty="0">
                <a:solidFill>
                  <a:srgbClr val="231F20"/>
                </a:solidFill>
              </a:rPr>
              <a:t>Conservation groups</a:t>
            </a:r>
            <a:r>
              <a:rPr lang="en-GB" dirty="0">
                <a:solidFill>
                  <a:srgbClr val="231F20"/>
                </a:solidFill>
              </a:rPr>
              <a:t> can put pressure on </a:t>
            </a:r>
            <a:r>
              <a:rPr lang="en-GB" b="1" dirty="0">
                <a:solidFill>
                  <a:srgbClr val="231F20"/>
                </a:solidFill>
              </a:rPr>
              <a:t>governments</a:t>
            </a:r>
            <a:r>
              <a:rPr lang="en-GB" dirty="0">
                <a:solidFill>
                  <a:srgbClr val="231F20"/>
                </a:solidFill>
              </a:rPr>
              <a:t> not to exploit the resources found in cold environments. Many conservation groups believe that cold environments should be protected from any human activity so that they can remain in a pristine condition. This management strategy does not allow for any economic development.</a:t>
            </a:r>
          </a:p>
          <a:p>
            <a:pPr fontAlgn="base"/>
            <a:endParaRPr lang="en-GB" b="1" dirty="0">
              <a:solidFill>
                <a:srgbClr val="222222"/>
              </a:solidFill>
            </a:endParaRPr>
          </a:p>
          <a:p>
            <a:pPr fontAlgn="base"/>
            <a:r>
              <a:rPr lang="en-GB" dirty="0">
                <a:solidFill>
                  <a:srgbClr val="575657"/>
                </a:solidFill>
              </a:rPr>
              <a:t>A number of conservation groups including the Worldwide Fund for Nature (WWF) work with governments, organisation, businesses and communities to protect biodiversity across the Arctic. The WWF Arctic Programme was launched in 1992 to work with governments on issues such as climate change, polar bears, shipping and oil and gas.</a:t>
            </a:r>
          </a:p>
        </p:txBody>
      </p:sp>
      <p:pic>
        <p:nvPicPr>
          <p:cNvPr id="7" name="Picture 6">
            <a:extLst>
              <a:ext uri="{FF2B5EF4-FFF2-40B4-BE49-F238E27FC236}">
                <a16:creationId xmlns:a16="http://schemas.microsoft.com/office/drawing/2014/main" id="{A7BA0114-6A57-4937-A40A-69B5CBCF89A8}"/>
              </a:ext>
            </a:extLst>
          </p:cNvPr>
          <p:cNvPicPr>
            <a:picLocks noChangeAspect="1"/>
          </p:cNvPicPr>
          <p:nvPr/>
        </p:nvPicPr>
        <p:blipFill>
          <a:blip r:embed="rId2"/>
          <a:stretch>
            <a:fillRect/>
          </a:stretch>
        </p:blipFill>
        <p:spPr>
          <a:xfrm>
            <a:off x="6215575" y="4387486"/>
            <a:ext cx="5615354" cy="2343905"/>
          </a:xfrm>
          <a:prstGeom prst="rect">
            <a:avLst/>
          </a:prstGeom>
        </p:spPr>
      </p:pic>
    </p:spTree>
    <p:extLst>
      <p:ext uri="{BB962C8B-B14F-4D97-AF65-F5344CB8AC3E}">
        <p14:creationId xmlns:p14="http://schemas.microsoft.com/office/powerpoint/2010/main" val="4096149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614</TotalTime>
  <Words>3298</Words>
  <Application>Microsoft Office PowerPoint</Application>
  <PresentationFormat>Widescreen</PresentationFormat>
  <Paragraphs>191</Paragraphs>
  <Slides>22</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&amp;quot</vt:lpstr>
      <vt:lpstr>arial</vt:lpstr>
      <vt:lpstr>arial</vt:lpstr>
      <vt:lpstr>Arial Unicode MS</vt:lpstr>
      <vt:lpstr>Calibri</vt:lpstr>
      <vt:lpstr>Calibri Light</vt:lpstr>
      <vt:lpstr>Helvetica</vt:lpstr>
      <vt:lpstr>Helvetica Neue</vt:lpstr>
      <vt:lpstr>inherit</vt:lpstr>
      <vt:lpstr>Office Theme</vt:lpstr>
      <vt:lpstr>PowerPoint Presentation</vt:lpstr>
      <vt:lpstr>PowerPoint Presentation</vt:lpstr>
      <vt:lpstr>PowerPoint Presentation</vt:lpstr>
      <vt:lpstr>PowerPoint Presentation</vt:lpstr>
      <vt:lpstr>PowerPoint Presentation</vt:lpstr>
      <vt:lpstr>The Arctic National Wildlife Refuge (ANWR)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Donald</dc:creator>
  <cp:lastModifiedBy>Marcus Heath</cp:lastModifiedBy>
  <cp:revision>45</cp:revision>
  <dcterms:created xsi:type="dcterms:W3CDTF">2020-04-01T19:04:23Z</dcterms:created>
  <dcterms:modified xsi:type="dcterms:W3CDTF">2020-04-15T12:51:57Z</dcterms:modified>
</cp:coreProperties>
</file>